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5" r:id="rId1"/>
  </p:sldMasterIdLst>
  <p:notesMasterIdLst>
    <p:notesMasterId r:id="rId26"/>
  </p:notesMasterIdLst>
  <p:sldIdLst>
    <p:sldId id="2022" r:id="rId2"/>
    <p:sldId id="2021" r:id="rId3"/>
    <p:sldId id="2026" r:id="rId4"/>
    <p:sldId id="2029" r:id="rId5"/>
    <p:sldId id="2036" r:id="rId6"/>
    <p:sldId id="2027" r:id="rId7"/>
    <p:sldId id="2030" r:id="rId8"/>
    <p:sldId id="2033" r:id="rId9"/>
    <p:sldId id="2035" r:id="rId10"/>
    <p:sldId id="2046" r:id="rId11"/>
    <p:sldId id="2031" r:id="rId12"/>
    <p:sldId id="256" r:id="rId13"/>
    <p:sldId id="2041" r:id="rId14"/>
    <p:sldId id="2039" r:id="rId15"/>
    <p:sldId id="2044" r:id="rId16"/>
    <p:sldId id="2042" r:id="rId17"/>
    <p:sldId id="2047" r:id="rId18"/>
    <p:sldId id="2049" r:id="rId19"/>
    <p:sldId id="2050" r:id="rId20"/>
    <p:sldId id="264" r:id="rId21"/>
    <p:sldId id="2052" r:id="rId22"/>
    <p:sldId id="2048" r:id="rId23"/>
    <p:sldId id="2043" r:id="rId24"/>
    <p:sldId id="2051" r:id="rId2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FFFF66"/>
    <a:srgbClr val="FFFFFF"/>
    <a:srgbClr val="CCFFFF"/>
    <a:srgbClr val="CCFF66"/>
    <a:srgbClr val="000066"/>
    <a:srgbClr val="4B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4" autoAdjust="0"/>
    <p:restoredTop sz="86411" autoAdjust="0"/>
  </p:normalViewPr>
  <p:slideViewPr>
    <p:cSldViewPr>
      <p:cViewPr varScale="1">
        <p:scale>
          <a:sx n="84" d="100"/>
          <a:sy n="84" d="100"/>
        </p:scale>
        <p:origin x="730" y="4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09C78D6-D2C5-4EB9-A188-F9BC3D0010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11782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BAD95-8593-494F-AA8A-E0C26313B40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7389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BAD95-8593-494F-AA8A-E0C26313B40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925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BAD95-8593-494F-AA8A-E0C26313B40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387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75EF1-6257-4166-9FD4-EC1425D4A8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4739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17837-4CE8-4AD1-9486-D11FC5A30A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72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22A33-4B5C-47EE-A393-4E21A19C2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0931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B770D-ED65-4EDD-85DC-25BA9CD01D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943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C67D3-E60B-4123-BE5F-C170D6AFA6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548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0FFA4-0F0D-4C59-BD34-EA1BCC18EB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838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738C-D62E-4931-A50D-B9775AE06C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7324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23036-28C6-41BB-8237-A098C80E1D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02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CF1CD-861C-4185-867E-B17AC16C07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816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E133C-D81E-4569-A845-8730545FE0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223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42B64-25E8-40AF-8F63-6FD33F4658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9415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BCBCBC"/>
                </a:solidFill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CBCBC"/>
                </a:solidFill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CBCBC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DBCB6CC3-1AE8-49C1-9A41-9A12C6991F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430" r:id="rId1"/>
    <p:sldLayoutId id="2147485431" r:id="rId2"/>
    <p:sldLayoutId id="2147485440" r:id="rId3"/>
    <p:sldLayoutId id="2147485432" r:id="rId4"/>
    <p:sldLayoutId id="2147485433" r:id="rId5"/>
    <p:sldLayoutId id="2147485434" r:id="rId6"/>
    <p:sldLayoutId id="2147485435" r:id="rId7"/>
    <p:sldLayoutId id="2147485436" r:id="rId8"/>
    <p:sldLayoutId id="2147485437" r:id="rId9"/>
    <p:sldLayoutId id="2147485438" r:id="rId10"/>
    <p:sldLayoutId id="21474854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10" Type="http://schemas.openxmlformats.org/officeDocument/2006/relationships/image" Target="../media/image14.jpg"/><Relationship Id="rId4" Type="http://schemas.openxmlformats.org/officeDocument/2006/relationships/image" Target="../media/image10.png"/><Relationship Id="rId9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5.wdp"/><Relationship Id="rId10" Type="http://schemas.openxmlformats.org/officeDocument/2006/relationships/image" Target="../media/image21.jpg"/><Relationship Id="rId4" Type="http://schemas.openxmlformats.org/officeDocument/2006/relationships/image" Target="../media/image17.png"/><Relationship Id="rId9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1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2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9EB60117-62E6-4459-AA25-B680666D2338}"/>
              </a:ext>
            </a:extLst>
          </p:cNvPr>
          <p:cNvSpPr txBox="1">
            <a:spLocks/>
          </p:cNvSpPr>
          <p:nvPr/>
        </p:nvSpPr>
        <p:spPr>
          <a:xfrm>
            <a:off x="1734771" y="656692"/>
            <a:ext cx="8722458" cy="13558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rgbClr val="FFFF99"/>
                </a:solidFill>
              </a:rPr>
              <a:t>MAGNETIC RESONANCE IMAGING: </a:t>
            </a:r>
            <a:br>
              <a:rPr lang="en-US" sz="3600" dirty="0">
                <a:solidFill>
                  <a:srgbClr val="FFFF99"/>
                </a:solidFill>
              </a:rPr>
            </a:br>
            <a:r>
              <a:rPr lang="en-US" sz="3600" dirty="0">
                <a:solidFill>
                  <a:srgbClr val="FFFF99"/>
                </a:solidFill>
              </a:rPr>
              <a:t>SPINS, SPINS and yet more SPINS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97A088-14FC-4F88-9590-BFA68131C046}"/>
              </a:ext>
            </a:extLst>
          </p:cNvPr>
          <p:cNvSpPr txBox="1"/>
          <p:nvPr/>
        </p:nvSpPr>
        <p:spPr>
          <a:xfrm>
            <a:off x="4475820" y="4401108"/>
            <a:ext cx="3780420" cy="15674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E. Mark Haacke, Ph.D.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Ruijin</a:t>
            </a:r>
            <a:r>
              <a:rPr lang="en-US" sz="2400" dirty="0"/>
              <a:t> Hospital, SJTU, SOM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Wayne State University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Detroit, Michigan, USA</a:t>
            </a:r>
          </a:p>
        </p:txBody>
      </p:sp>
      <p:pic>
        <p:nvPicPr>
          <p:cNvPr id="28" name="Content Placeholder 4">
            <a:extLst>
              <a:ext uri="{FF2B5EF4-FFF2-40B4-BE49-F238E27FC236}">
                <a16:creationId xmlns:a16="http://schemas.microsoft.com/office/drawing/2014/main" id="{53F07347-0D05-48C8-9744-5F3A0DBCF4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70" t="37040" r="43371" b="51175"/>
          <a:stretch/>
        </p:blipFill>
        <p:spPr>
          <a:xfrm>
            <a:off x="4551594" y="2492896"/>
            <a:ext cx="2711832" cy="135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24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WHAT IS PHASE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64E075-F3F0-42CE-8E7A-BB2E9CF1CA5D}"/>
              </a:ext>
            </a:extLst>
          </p:cNvPr>
          <p:cNvSpPr txBox="1"/>
          <p:nvPr/>
        </p:nvSpPr>
        <p:spPr>
          <a:xfrm>
            <a:off x="5399404" y="1752601"/>
            <a:ext cx="2220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= </a:t>
            </a:r>
            <a:r>
              <a:rPr lang="el-GR" sz="2400" b="1" strike="sngStrike" dirty="0">
                <a:latin typeface="Times New Roman" panose="02020603050405020304" pitchFamily="18" charset="0"/>
                <a:ea typeface="Arial Unicode MS"/>
              </a:rPr>
              <a:t> γ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</a:rPr>
              <a:t>B</a:t>
            </a:r>
            <a:r>
              <a:rPr lang="en-US" sz="2400" b="1" baseline="-25000" dirty="0">
                <a:solidFill>
                  <a:prstClr val="white"/>
                </a:solidFill>
                <a:latin typeface="Arial" panose="020B0604020202020204" pitchFamily="34" charset="0"/>
              </a:rPr>
              <a:t>o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</a:t>
            </a:r>
            <a:endParaRPr lang="en-US" sz="2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12DEA7-3A68-482A-AD90-373A63FD3CF3}"/>
              </a:ext>
            </a:extLst>
          </p:cNvPr>
          <p:cNvSpPr txBox="1"/>
          <p:nvPr/>
        </p:nvSpPr>
        <p:spPr>
          <a:xfrm>
            <a:off x="4682855" y="2509530"/>
            <a:ext cx="397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l-GR" sz="2400" b="1" strike="sngStrike" dirty="0">
                <a:latin typeface="Times New Roman" panose="02020603050405020304" pitchFamily="18" charset="0"/>
                <a:ea typeface="Arial Unicode MS"/>
              </a:rPr>
              <a:t>γ 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/2</a:t>
            </a:r>
            <a:r>
              <a:rPr lang="el-GR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π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= 42.6 MHz/T</a:t>
            </a:r>
            <a:endParaRPr lang="en-US" sz="2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DFA7F-B15B-40DF-A3E9-151D75496306}"/>
              </a:ext>
            </a:extLst>
          </p:cNvPr>
          <p:cNvSpPr txBox="1"/>
          <p:nvPr/>
        </p:nvSpPr>
        <p:spPr>
          <a:xfrm>
            <a:off x="4655840" y="3441769"/>
            <a:ext cx="349583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1T:       f = 42.6 MHz</a:t>
            </a:r>
          </a:p>
          <a:p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1.5T:    f = 64 MHz</a:t>
            </a:r>
          </a:p>
          <a:p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3T:       f = 128 MHz</a:t>
            </a:r>
          </a:p>
          <a:p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5T:       f = 213 MHz</a:t>
            </a:r>
          </a:p>
          <a:p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7T:       f = 300 MHz</a:t>
            </a:r>
          </a:p>
          <a:p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9.4T:    f = 400 MHz</a:t>
            </a:r>
          </a:p>
          <a:p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11.7T:  f = 500 MHz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1494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ANGULAR DISTANCE = PHASE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64E075-F3F0-42CE-8E7A-BB2E9CF1CA5D}"/>
              </a:ext>
            </a:extLst>
          </p:cNvPr>
          <p:cNvSpPr txBox="1"/>
          <p:nvPr/>
        </p:nvSpPr>
        <p:spPr>
          <a:xfrm>
            <a:off x="3124200" y="1828800"/>
            <a:ext cx="65747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 panose="020F0502020204030204"/>
              </a:rPr>
              <a:t>Consider the simple process of walking along a sidewalk straight.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 panose="020F0502020204030204"/>
              </a:rPr>
              <a:t>What distance (d) have you walked in a time t?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prstClr val="white"/>
                </a:solidFill>
                <a:latin typeface="Calibri" panose="020F0502020204030204"/>
              </a:rPr>
              <a:t>						d = </a:t>
            </a:r>
            <a:r>
              <a:rPr lang="en-US" sz="2400" b="1" dirty="0" err="1">
                <a:solidFill>
                  <a:prstClr val="white"/>
                </a:solidFill>
                <a:latin typeface="Calibri" panose="020F0502020204030204"/>
              </a:rPr>
              <a:t>vt</a:t>
            </a:r>
            <a:endParaRPr lang="en-US" sz="2400" b="1" dirty="0">
              <a:solidFill>
                <a:prstClr val="white"/>
              </a:solidFill>
              <a:latin typeface="Calibri" panose="020F0502020204030204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 panose="020F0502020204030204"/>
              </a:rPr>
              <a:t>In the same way, phase or “angular distance” is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prstClr val="white"/>
                </a:solidFill>
                <a:latin typeface="Calibri" panose="020F0502020204030204"/>
              </a:rPr>
              <a:t>						</a:t>
            </a:r>
            <a:r>
              <a:rPr lang="el-GR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0877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981A569-83A9-44D9-81C7-59448090C3EC}"/>
              </a:ext>
            </a:extLst>
          </p:cNvPr>
          <p:cNvGrpSpPr/>
          <p:nvPr/>
        </p:nvGrpSpPr>
        <p:grpSpPr>
          <a:xfrm>
            <a:off x="2478168" y="2971800"/>
            <a:ext cx="7388064" cy="2376480"/>
            <a:chOff x="992756" y="2135939"/>
            <a:chExt cx="7388064" cy="237648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E70EF05-2F2A-44CE-9716-9CFE28E72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2756" y="2135939"/>
              <a:ext cx="2452560" cy="2376477"/>
            </a:xfrm>
            <a:prstGeom prst="rect">
              <a:avLst/>
            </a:prstGeom>
          </p:spPr>
        </p:pic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D105470A-9A3E-4077-AB68-C20F4D7AB83C}"/>
                </a:ext>
              </a:extLst>
            </p:cNvPr>
            <p:cNvGrpSpPr/>
            <p:nvPr/>
          </p:nvGrpSpPr>
          <p:grpSpPr>
            <a:xfrm>
              <a:off x="3448965" y="2135943"/>
              <a:ext cx="2504363" cy="2376476"/>
              <a:chOff x="3888500" y="809979"/>
              <a:chExt cx="5019474" cy="4613746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D0520F88-1D49-46A2-B966-29EDDFA856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88500" y="809979"/>
                <a:ext cx="5019474" cy="4613746"/>
              </a:xfrm>
              <a:prstGeom prst="rect">
                <a:avLst/>
              </a:prstGeom>
            </p:spPr>
          </p:pic>
          <p:sp>
            <p:nvSpPr>
              <p:cNvPr id="32" name="弧形 31">
                <a:extLst>
                  <a:ext uri="{FF2B5EF4-FFF2-40B4-BE49-F238E27FC236}">
                    <a16:creationId xmlns:a16="http://schemas.microsoft.com/office/drawing/2014/main" id="{3F7B114E-ACBD-4F6C-9E40-31505722E91F}"/>
                  </a:ext>
                </a:extLst>
              </p:cNvPr>
              <p:cNvSpPr/>
              <p:nvPr/>
            </p:nvSpPr>
            <p:spPr>
              <a:xfrm>
                <a:off x="5204298" y="2042810"/>
                <a:ext cx="2413411" cy="2169268"/>
              </a:xfrm>
              <a:prstGeom prst="arc">
                <a:avLst/>
              </a:prstGeom>
              <a:ln w="571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B22096DE-B6EA-478B-A334-25AB9BEBAECA}"/>
                </a:ext>
              </a:extLst>
            </p:cNvPr>
            <p:cNvGrpSpPr/>
            <p:nvPr/>
          </p:nvGrpSpPr>
          <p:grpSpPr>
            <a:xfrm>
              <a:off x="5953328" y="2135940"/>
              <a:ext cx="2427492" cy="2376476"/>
              <a:chOff x="7937770" y="1704919"/>
              <a:chExt cx="3236656" cy="3168635"/>
            </a:xfrm>
          </p:grpSpPr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3297C675-5697-491E-86BE-1D24E27133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37770" y="1704919"/>
                <a:ext cx="3236656" cy="3168635"/>
              </a:xfrm>
              <a:prstGeom prst="rect">
                <a:avLst/>
              </a:prstGeom>
            </p:spPr>
          </p:pic>
          <p:sp>
            <p:nvSpPr>
              <p:cNvPr id="46" name="弧形 45">
                <a:extLst>
                  <a:ext uri="{FF2B5EF4-FFF2-40B4-BE49-F238E27FC236}">
                    <a16:creationId xmlns:a16="http://schemas.microsoft.com/office/drawing/2014/main" id="{4F9A46B6-941C-4D9C-B68C-91776F0BDE7F}"/>
                  </a:ext>
                </a:extLst>
              </p:cNvPr>
              <p:cNvSpPr/>
              <p:nvPr/>
            </p:nvSpPr>
            <p:spPr>
              <a:xfrm>
                <a:off x="8796105" y="2636196"/>
                <a:ext cx="1466576" cy="1405225"/>
              </a:xfrm>
              <a:prstGeom prst="arc">
                <a:avLst>
                  <a:gd name="adj1" fmla="val 16153056"/>
                  <a:gd name="adj2" fmla="val 5132270"/>
                </a:avLst>
              </a:prstGeom>
              <a:ln w="508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3E01B6D-EEBF-4CBE-9987-57FE266F1E7F}"/>
              </a:ext>
            </a:extLst>
          </p:cNvPr>
          <p:cNvSpPr txBox="1"/>
          <p:nvPr/>
        </p:nvSpPr>
        <p:spPr>
          <a:xfrm>
            <a:off x="5562600" y="1443445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57D221C-6D3F-4D6E-B555-B5020C028B84}"/>
              </a:ext>
            </a:extLst>
          </p:cNvPr>
          <p:cNvSpPr txBox="1">
            <a:spLocks/>
          </p:cNvSpPr>
          <p:nvPr/>
        </p:nvSpPr>
        <p:spPr>
          <a:xfrm>
            <a:off x="1524000" y="3048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FFFF99"/>
                </a:solidFill>
              </a:rPr>
              <a:t>ANGULAR DISTANCE = PHASE</a:t>
            </a:r>
            <a:endParaRPr lang="en-US" sz="3200" dirty="0">
              <a:solidFill>
                <a:srgbClr val="FFFF9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A39DB3-259C-4D9A-97B2-CF90C22CB484}"/>
              </a:ext>
            </a:extLst>
          </p:cNvPr>
          <p:cNvSpPr txBox="1"/>
          <p:nvPr/>
        </p:nvSpPr>
        <p:spPr>
          <a:xfrm>
            <a:off x="3094848" y="5486401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C10B00-C8EF-4CDB-8014-E0EA6253A187}"/>
              </a:ext>
            </a:extLst>
          </p:cNvPr>
          <p:cNvSpPr txBox="1"/>
          <p:nvPr/>
        </p:nvSpPr>
        <p:spPr>
          <a:xfrm>
            <a:off x="4533068" y="1963236"/>
            <a:ext cx="41194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360</a:t>
            </a:r>
            <a:r>
              <a:rPr lang="en-US" sz="2400" baseline="30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minute or  </a:t>
            </a:r>
          </a:p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radians per minute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E4DBC5-E04F-4A99-840F-EA09654BBDF3}"/>
              </a:ext>
            </a:extLst>
          </p:cNvPr>
          <p:cNvSpPr txBox="1"/>
          <p:nvPr/>
        </p:nvSpPr>
        <p:spPr>
          <a:xfrm>
            <a:off x="6532742" y="3433635"/>
            <a:ext cx="468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941617-4ED7-4D02-8110-B078896A2A53}"/>
              </a:ext>
            </a:extLst>
          </p:cNvPr>
          <p:cNvSpPr txBox="1"/>
          <p:nvPr/>
        </p:nvSpPr>
        <p:spPr>
          <a:xfrm>
            <a:off x="9092847" y="3733800"/>
            <a:ext cx="454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8AFC31-5685-4326-93E6-3866111ED1E4}"/>
              </a:ext>
            </a:extLst>
          </p:cNvPr>
          <p:cNvSpPr txBox="1"/>
          <p:nvPr/>
        </p:nvSpPr>
        <p:spPr>
          <a:xfrm>
            <a:off x="3661927" y="3364468"/>
            <a:ext cx="468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0E1D58-EBBB-4451-8217-2227BCB6B0F9}"/>
              </a:ext>
            </a:extLst>
          </p:cNvPr>
          <p:cNvSpPr txBox="1"/>
          <p:nvPr/>
        </p:nvSpPr>
        <p:spPr>
          <a:xfrm>
            <a:off x="5181600" y="5521464"/>
            <a:ext cx="2148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90</a:t>
            </a:r>
            <a:r>
              <a:rPr lang="en-US" sz="2400" baseline="30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 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66134D-5A8D-4B75-B338-880F99CF03F9}"/>
              </a:ext>
            </a:extLst>
          </p:cNvPr>
          <p:cNvSpPr txBox="1"/>
          <p:nvPr/>
        </p:nvSpPr>
        <p:spPr>
          <a:xfrm>
            <a:off x="7702020" y="5486178"/>
            <a:ext cx="2148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180</a:t>
            </a:r>
            <a:r>
              <a:rPr lang="en-US" sz="2400" baseline="30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35AF9C-A4BE-4309-814A-01FFA027269E}"/>
              </a:ext>
            </a:extLst>
          </p:cNvPr>
          <p:cNvSpPr txBox="1"/>
          <p:nvPr/>
        </p:nvSpPr>
        <p:spPr>
          <a:xfrm>
            <a:off x="1624178" y="5484519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LHS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7447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981A569-83A9-44D9-81C7-59448090C3EC}"/>
              </a:ext>
            </a:extLst>
          </p:cNvPr>
          <p:cNvGrpSpPr/>
          <p:nvPr/>
        </p:nvGrpSpPr>
        <p:grpSpPr>
          <a:xfrm>
            <a:off x="2478168" y="2971800"/>
            <a:ext cx="7388064" cy="2376480"/>
            <a:chOff x="992756" y="2135939"/>
            <a:chExt cx="7388064" cy="237648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E70EF05-2F2A-44CE-9716-9CFE28E72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2756" y="2135939"/>
              <a:ext cx="2452560" cy="2376477"/>
            </a:xfrm>
            <a:prstGeom prst="rect">
              <a:avLst/>
            </a:prstGeom>
          </p:spPr>
        </p:pic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D105470A-9A3E-4077-AB68-C20F4D7AB83C}"/>
                </a:ext>
              </a:extLst>
            </p:cNvPr>
            <p:cNvGrpSpPr/>
            <p:nvPr/>
          </p:nvGrpSpPr>
          <p:grpSpPr>
            <a:xfrm>
              <a:off x="3448965" y="2135943"/>
              <a:ext cx="2504363" cy="2376476"/>
              <a:chOff x="3888500" y="809979"/>
              <a:chExt cx="5019474" cy="4613746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D0520F88-1D49-46A2-B966-29EDDFA856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88500" y="809979"/>
                <a:ext cx="5019474" cy="4613746"/>
              </a:xfrm>
              <a:prstGeom prst="rect">
                <a:avLst/>
              </a:prstGeom>
            </p:spPr>
          </p:pic>
          <p:sp>
            <p:nvSpPr>
              <p:cNvPr id="32" name="弧形 31">
                <a:extLst>
                  <a:ext uri="{FF2B5EF4-FFF2-40B4-BE49-F238E27FC236}">
                    <a16:creationId xmlns:a16="http://schemas.microsoft.com/office/drawing/2014/main" id="{3F7B114E-ACBD-4F6C-9E40-31505722E91F}"/>
                  </a:ext>
                </a:extLst>
              </p:cNvPr>
              <p:cNvSpPr/>
              <p:nvPr/>
            </p:nvSpPr>
            <p:spPr>
              <a:xfrm>
                <a:off x="5204298" y="2042810"/>
                <a:ext cx="2413411" cy="2169268"/>
              </a:xfrm>
              <a:prstGeom prst="arc">
                <a:avLst/>
              </a:prstGeom>
              <a:ln w="571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B22096DE-B6EA-478B-A334-25AB9BEBAECA}"/>
                </a:ext>
              </a:extLst>
            </p:cNvPr>
            <p:cNvGrpSpPr/>
            <p:nvPr/>
          </p:nvGrpSpPr>
          <p:grpSpPr>
            <a:xfrm>
              <a:off x="5953328" y="2135940"/>
              <a:ext cx="2427492" cy="2376476"/>
              <a:chOff x="7937770" y="1704919"/>
              <a:chExt cx="3236656" cy="3168635"/>
            </a:xfrm>
          </p:grpSpPr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3297C675-5697-491E-86BE-1D24E27133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37770" y="1704919"/>
                <a:ext cx="3236656" cy="3168635"/>
              </a:xfrm>
              <a:prstGeom prst="rect">
                <a:avLst/>
              </a:prstGeom>
            </p:spPr>
          </p:pic>
          <p:sp>
            <p:nvSpPr>
              <p:cNvPr id="46" name="弧形 45">
                <a:extLst>
                  <a:ext uri="{FF2B5EF4-FFF2-40B4-BE49-F238E27FC236}">
                    <a16:creationId xmlns:a16="http://schemas.microsoft.com/office/drawing/2014/main" id="{4F9A46B6-941C-4D9C-B68C-91776F0BDE7F}"/>
                  </a:ext>
                </a:extLst>
              </p:cNvPr>
              <p:cNvSpPr/>
              <p:nvPr/>
            </p:nvSpPr>
            <p:spPr>
              <a:xfrm>
                <a:off x="8796105" y="2636196"/>
                <a:ext cx="1466576" cy="1405225"/>
              </a:xfrm>
              <a:prstGeom prst="arc">
                <a:avLst>
                  <a:gd name="adj1" fmla="val 16153056"/>
                  <a:gd name="adj2" fmla="val 5132270"/>
                </a:avLst>
              </a:prstGeom>
              <a:ln w="508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3E01B6D-EEBF-4CBE-9987-57FE266F1E7F}"/>
              </a:ext>
            </a:extLst>
          </p:cNvPr>
          <p:cNvSpPr txBox="1"/>
          <p:nvPr/>
        </p:nvSpPr>
        <p:spPr>
          <a:xfrm>
            <a:off x="5562600" y="1443445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57D221C-6D3F-4D6E-B555-B5020C028B84}"/>
              </a:ext>
            </a:extLst>
          </p:cNvPr>
          <p:cNvSpPr txBox="1">
            <a:spLocks/>
          </p:cNvSpPr>
          <p:nvPr/>
        </p:nvSpPr>
        <p:spPr>
          <a:xfrm>
            <a:off x="1524000" y="3048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FF99"/>
                </a:solidFill>
              </a:rPr>
              <a:t>ANGULAR DISTANCE = PHASE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A39DB3-259C-4D9A-97B2-CF90C22CB484}"/>
              </a:ext>
            </a:extLst>
          </p:cNvPr>
          <p:cNvSpPr txBox="1"/>
          <p:nvPr/>
        </p:nvSpPr>
        <p:spPr>
          <a:xfrm>
            <a:off x="3094848" y="5486401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C10B00-C8EF-4CDB-8014-E0EA6253A187}"/>
              </a:ext>
            </a:extLst>
          </p:cNvPr>
          <p:cNvSpPr txBox="1"/>
          <p:nvPr/>
        </p:nvSpPr>
        <p:spPr>
          <a:xfrm>
            <a:off x="4533068" y="1963236"/>
            <a:ext cx="41194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360</a:t>
            </a:r>
            <a:r>
              <a:rPr lang="en-US" sz="2400" baseline="30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minute or  </a:t>
            </a:r>
          </a:p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radians per minute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E4DBC5-E04F-4A99-840F-EA09654BBDF3}"/>
              </a:ext>
            </a:extLst>
          </p:cNvPr>
          <p:cNvSpPr txBox="1"/>
          <p:nvPr/>
        </p:nvSpPr>
        <p:spPr>
          <a:xfrm>
            <a:off x="6532742" y="3433635"/>
            <a:ext cx="468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941617-4ED7-4D02-8110-B078896A2A53}"/>
              </a:ext>
            </a:extLst>
          </p:cNvPr>
          <p:cNvSpPr txBox="1"/>
          <p:nvPr/>
        </p:nvSpPr>
        <p:spPr>
          <a:xfrm>
            <a:off x="9092847" y="3733800"/>
            <a:ext cx="454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8AFC31-5685-4326-93E6-3866111ED1E4}"/>
              </a:ext>
            </a:extLst>
          </p:cNvPr>
          <p:cNvSpPr txBox="1"/>
          <p:nvPr/>
        </p:nvSpPr>
        <p:spPr>
          <a:xfrm>
            <a:off x="3661927" y="3364468"/>
            <a:ext cx="468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0E1D58-EBBB-4451-8217-2227BCB6B0F9}"/>
              </a:ext>
            </a:extLst>
          </p:cNvPr>
          <p:cNvSpPr txBox="1"/>
          <p:nvPr/>
        </p:nvSpPr>
        <p:spPr>
          <a:xfrm>
            <a:off x="5029200" y="5521464"/>
            <a:ext cx="2300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-90</a:t>
            </a:r>
            <a:r>
              <a:rPr lang="en-US" sz="2400" baseline="30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-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 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66134D-5A8D-4B75-B338-880F99CF03F9}"/>
              </a:ext>
            </a:extLst>
          </p:cNvPr>
          <p:cNvSpPr txBox="1"/>
          <p:nvPr/>
        </p:nvSpPr>
        <p:spPr>
          <a:xfrm>
            <a:off x="7702020" y="5486178"/>
            <a:ext cx="2300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-180</a:t>
            </a:r>
            <a:r>
              <a:rPr lang="en-US" sz="2400" baseline="30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-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35AF9C-A4BE-4309-814A-01FFA027269E}"/>
              </a:ext>
            </a:extLst>
          </p:cNvPr>
          <p:cNvSpPr txBox="1"/>
          <p:nvPr/>
        </p:nvSpPr>
        <p:spPr>
          <a:xfrm>
            <a:off x="1624178" y="5484519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6760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lock phase">
            <a:hlinkClick r:id="" action="ppaction://media"/>
            <a:extLst>
              <a:ext uri="{FF2B5EF4-FFF2-40B4-BE49-F238E27FC236}">
                <a16:creationId xmlns:a16="http://schemas.microsoft.com/office/drawing/2014/main" id="{C4B16D29-BFDE-4CB4-ADF8-EDE876E5D9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29100" y="2057401"/>
            <a:ext cx="3733800" cy="370268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1048A28-0DEE-4F06-BC7A-87BF5A6EB314}"/>
              </a:ext>
            </a:extLst>
          </p:cNvPr>
          <p:cNvSpPr txBox="1">
            <a:spLocks/>
          </p:cNvSpPr>
          <p:nvPr/>
        </p:nvSpPr>
        <p:spPr>
          <a:xfrm>
            <a:off x="1235460" y="404664"/>
            <a:ext cx="99005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FF99"/>
                </a:solidFill>
              </a:rPr>
              <a:t>ANGULAR DISTANCE = PHASE</a:t>
            </a:r>
          </a:p>
          <a:p>
            <a:r>
              <a:rPr lang="en-US" sz="3200" dirty="0">
                <a:solidFill>
                  <a:srgbClr val="FFFF99"/>
                </a:solidFill>
              </a:rPr>
              <a:t>For a left handed system clockwise is positive</a:t>
            </a:r>
          </a:p>
        </p:txBody>
      </p:sp>
    </p:spTree>
    <p:extLst>
      <p:ext uri="{BB962C8B-B14F-4D97-AF65-F5344CB8AC3E}">
        <p14:creationId xmlns:p14="http://schemas.microsoft.com/office/powerpoint/2010/main" val="16901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hand with a thumb up&#10;&#10;Description automatically generated with low confidence">
            <a:extLst>
              <a:ext uri="{FF2B5EF4-FFF2-40B4-BE49-F238E27FC236}">
                <a16:creationId xmlns:a16="http://schemas.microsoft.com/office/drawing/2014/main" id="{42D7051D-4CA1-4818-90EC-0206362F0E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361" y="2215335"/>
            <a:ext cx="1800439" cy="21335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LEFT HANDED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486DC33-8B76-4A0C-85B4-0ED31C5D187F}"/>
              </a:ext>
            </a:extLst>
          </p:cNvPr>
          <p:cNvCxnSpPr>
            <a:cxnSpLocks/>
          </p:cNvCxnSpPr>
          <p:nvPr/>
        </p:nvCxnSpPr>
        <p:spPr>
          <a:xfrm flipV="1">
            <a:off x="3657600" y="2514600"/>
            <a:ext cx="0" cy="1828800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F1846C94-E30B-47D9-BD94-7CAA82D9E67F}"/>
              </a:ext>
            </a:extLst>
          </p:cNvPr>
          <p:cNvSpPr/>
          <p:nvPr/>
        </p:nvSpPr>
        <p:spPr>
          <a:xfrm>
            <a:off x="7848600" y="2971800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弧形 31">
            <a:extLst>
              <a:ext uri="{FF2B5EF4-FFF2-40B4-BE49-F238E27FC236}">
                <a16:creationId xmlns:a16="http://schemas.microsoft.com/office/drawing/2014/main" id="{612DFC51-CE27-4BFF-A885-67FC934919DE}"/>
              </a:ext>
            </a:extLst>
          </p:cNvPr>
          <p:cNvSpPr/>
          <p:nvPr/>
        </p:nvSpPr>
        <p:spPr>
          <a:xfrm rot="5400000">
            <a:off x="7696201" y="2819400"/>
            <a:ext cx="1211661" cy="1219200"/>
          </a:xfrm>
          <a:prstGeom prst="arc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0124C4-1ED6-44E3-9DDC-914B44F9E83E}"/>
              </a:ext>
            </a:extLst>
          </p:cNvPr>
          <p:cNvCxnSpPr>
            <a:cxnSpLocks/>
          </p:cNvCxnSpPr>
          <p:nvPr/>
        </p:nvCxnSpPr>
        <p:spPr>
          <a:xfrm>
            <a:off x="8299721" y="2362200"/>
            <a:ext cx="0" cy="2133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29858B-D724-44FB-B3A4-9A71CCD1A545}"/>
              </a:ext>
            </a:extLst>
          </p:cNvPr>
          <p:cNvCxnSpPr>
            <a:cxnSpLocks/>
          </p:cNvCxnSpPr>
          <p:nvPr/>
        </p:nvCxnSpPr>
        <p:spPr>
          <a:xfrm>
            <a:off x="7194821" y="3429000"/>
            <a:ext cx="220980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1F733C8-C724-4F65-B396-45734D37C129}"/>
              </a:ext>
            </a:extLst>
          </p:cNvPr>
          <p:cNvSpPr txBox="1"/>
          <p:nvPr/>
        </p:nvSpPr>
        <p:spPr>
          <a:xfrm>
            <a:off x="3200400" y="4939300"/>
            <a:ext cx="1219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side view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93C843-905E-4A95-865C-2D85623C4250}"/>
              </a:ext>
            </a:extLst>
          </p:cNvPr>
          <p:cNvSpPr txBox="1"/>
          <p:nvPr/>
        </p:nvSpPr>
        <p:spPr>
          <a:xfrm>
            <a:off x="8001000" y="4939300"/>
            <a:ext cx="1219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 view</a:t>
            </a:r>
            <a:endParaRPr lang="en-US" sz="2400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2E1A8B4-5077-494A-A7FA-99E731D51FE1}"/>
              </a:ext>
            </a:extLst>
          </p:cNvPr>
          <p:cNvSpPr/>
          <p:nvPr/>
        </p:nvSpPr>
        <p:spPr>
          <a:xfrm rot="11459336">
            <a:off x="8814493" y="3466253"/>
            <a:ext cx="164539" cy="152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1817DA-7ACD-49C9-B194-C0A90A728EE7}"/>
              </a:ext>
            </a:extLst>
          </p:cNvPr>
          <p:cNvSpPr txBox="1"/>
          <p:nvPr/>
        </p:nvSpPr>
        <p:spPr>
          <a:xfrm>
            <a:off x="3190591" y="3161223"/>
            <a:ext cx="355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9ACE22-5575-4120-92A1-1EA4B0ED3816}"/>
              </a:ext>
            </a:extLst>
          </p:cNvPr>
          <p:cNvSpPr txBox="1"/>
          <p:nvPr/>
        </p:nvSpPr>
        <p:spPr>
          <a:xfrm>
            <a:off x="8139546" y="1886835"/>
            <a:ext cx="355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2F9AF4-ABDF-466B-BB75-C0452CDB7CC4}"/>
              </a:ext>
            </a:extLst>
          </p:cNvPr>
          <p:cNvSpPr txBox="1"/>
          <p:nvPr/>
        </p:nvSpPr>
        <p:spPr>
          <a:xfrm>
            <a:off x="9605046" y="3313623"/>
            <a:ext cx="355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400" dirty="0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C6A3C7F0-8D85-451A-ABA5-42F2C646BA2C}"/>
              </a:ext>
            </a:extLst>
          </p:cNvPr>
          <p:cNvSpPr/>
          <p:nvPr/>
        </p:nvSpPr>
        <p:spPr>
          <a:xfrm rot="13231648">
            <a:off x="8564161" y="3672617"/>
            <a:ext cx="164539" cy="152400"/>
          </a:xfrm>
          <a:prstGeom prst="triangle">
            <a:avLst>
              <a:gd name="adj" fmla="val 592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62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RIGHT HANDED</a:t>
            </a:r>
          </a:p>
        </p:txBody>
      </p:sp>
      <p:pic>
        <p:nvPicPr>
          <p:cNvPr id="4" name="Picture 3" descr="A picture containing indoor, person, hand&#10;&#10;Description automatically generated">
            <a:extLst>
              <a:ext uri="{FF2B5EF4-FFF2-40B4-BE49-F238E27FC236}">
                <a16:creationId xmlns:a16="http://schemas.microsoft.com/office/drawing/2014/main" id="{6A0B0826-9F2B-4C23-AB9D-50806BC43D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93159"/>
            <a:ext cx="1828800" cy="217795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486DC33-8B76-4A0C-85B4-0ED31C5D187F}"/>
              </a:ext>
            </a:extLst>
          </p:cNvPr>
          <p:cNvCxnSpPr>
            <a:cxnSpLocks/>
          </p:cNvCxnSpPr>
          <p:nvPr/>
        </p:nvCxnSpPr>
        <p:spPr>
          <a:xfrm flipV="1">
            <a:off x="3657600" y="2514600"/>
            <a:ext cx="0" cy="1828800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F1846C94-E30B-47D9-BD94-7CAA82D9E67F}"/>
              </a:ext>
            </a:extLst>
          </p:cNvPr>
          <p:cNvSpPr/>
          <p:nvPr/>
        </p:nvSpPr>
        <p:spPr>
          <a:xfrm>
            <a:off x="7848600" y="2971800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弧形 31">
            <a:extLst>
              <a:ext uri="{FF2B5EF4-FFF2-40B4-BE49-F238E27FC236}">
                <a16:creationId xmlns:a16="http://schemas.microsoft.com/office/drawing/2014/main" id="{612DFC51-CE27-4BFF-A885-67FC934919DE}"/>
              </a:ext>
            </a:extLst>
          </p:cNvPr>
          <p:cNvSpPr/>
          <p:nvPr/>
        </p:nvSpPr>
        <p:spPr>
          <a:xfrm>
            <a:off x="7696201" y="2819400"/>
            <a:ext cx="1211661" cy="1219200"/>
          </a:xfrm>
          <a:prstGeom prst="arc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0124C4-1ED6-44E3-9DDC-914B44F9E83E}"/>
              </a:ext>
            </a:extLst>
          </p:cNvPr>
          <p:cNvCxnSpPr>
            <a:cxnSpLocks/>
          </p:cNvCxnSpPr>
          <p:nvPr/>
        </p:nvCxnSpPr>
        <p:spPr>
          <a:xfrm>
            <a:off x="8299721" y="2362200"/>
            <a:ext cx="0" cy="2133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29858B-D724-44FB-B3A4-9A71CCD1A545}"/>
              </a:ext>
            </a:extLst>
          </p:cNvPr>
          <p:cNvCxnSpPr>
            <a:cxnSpLocks/>
          </p:cNvCxnSpPr>
          <p:nvPr/>
        </p:nvCxnSpPr>
        <p:spPr>
          <a:xfrm>
            <a:off x="7194821" y="3429000"/>
            <a:ext cx="220980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1F733C8-C724-4F65-B396-45734D37C129}"/>
              </a:ext>
            </a:extLst>
          </p:cNvPr>
          <p:cNvSpPr txBox="1"/>
          <p:nvPr/>
        </p:nvSpPr>
        <p:spPr>
          <a:xfrm>
            <a:off x="3200400" y="4939300"/>
            <a:ext cx="1219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side view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93C843-905E-4A95-865C-2D85623C4250}"/>
              </a:ext>
            </a:extLst>
          </p:cNvPr>
          <p:cNvSpPr txBox="1"/>
          <p:nvPr/>
        </p:nvSpPr>
        <p:spPr>
          <a:xfrm>
            <a:off x="8001000" y="4939300"/>
            <a:ext cx="1219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 view</a:t>
            </a:r>
            <a:endParaRPr lang="en-US" sz="2400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2E1A8B4-5077-494A-A7FA-99E731D51FE1}"/>
              </a:ext>
            </a:extLst>
          </p:cNvPr>
          <p:cNvSpPr/>
          <p:nvPr/>
        </p:nvSpPr>
        <p:spPr>
          <a:xfrm>
            <a:off x="8811026" y="3239655"/>
            <a:ext cx="164539" cy="152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1817DA-7ACD-49C9-B194-C0A90A728EE7}"/>
              </a:ext>
            </a:extLst>
          </p:cNvPr>
          <p:cNvSpPr txBox="1"/>
          <p:nvPr/>
        </p:nvSpPr>
        <p:spPr>
          <a:xfrm>
            <a:off x="3190591" y="3161223"/>
            <a:ext cx="355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9ACE22-5575-4120-92A1-1EA4B0ED3816}"/>
              </a:ext>
            </a:extLst>
          </p:cNvPr>
          <p:cNvSpPr txBox="1"/>
          <p:nvPr/>
        </p:nvSpPr>
        <p:spPr>
          <a:xfrm>
            <a:off x="8139546" y="1886835"/>
            <a:ext cx="355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2F9AF4-ABDF-466B-BB75-C0452CDB7CC4}"/>
              </a:ext>
            </a:extLst>
          </p:cNvPr>
          <p:cNvSpPr txBox="1"/>
          <p:nvPr/>
        </p:nvSpPr>
        <p:spPr>
          <a:xfrm>
            <a:off x="9605046" y="3313623"/>
            <a:ext cx="355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400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6DBE8DE-BFD1-42D4-8C41-82571E90DA01}"/>
              </a:ext>
            </a:extLst>
          </p:cNvPr>
          <p:cNvSpPr/>
          <p:nvPr/>
        </p:nvSpPr>
        <p:spPr>
          <a:xfrm rot="17962736">
            <a:off x="8515387" y="2992505"/>
            <a:ext cx="164539" cy="152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9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227709F-2C74-4B8A-BD25-6BD71009CCC3}"/>
              </a:ext>
            </a:extLst>
          </p:cNvPr>
          <p:cNvGrpSpPr/>
          <p:nvPr/>
        </p:nvGrpSpPr>
        <p:grpSpPr>
          <a:xfrm>
            <a:off x="1991544" y="1844722"/>
            <a:ext cx="7690048" cy="5013278"/>
            <a:chOff x="381000" y="1614100"/>
            <a:chExt cx="6582236" cy="445850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0EEF4DE-13FF-4AFF-95AC-F88627A9D1DB}"/>
                </a:ext>
              </a:extLst>
            </p:cNvPr>
            <p:cNvGrpSpPr/>
            <p:nvPr/>
          </p:nvGrpSpPr>
          <p:grpSpPr>
            <a:xfrm>
              <a:off x="2103236" y="1752600"/>
              <a:ext cx="4860000" cy="4320000"/>
              <a:chOff x="2103236" y="1752600"/>
              <a:chExt cx="4860000" cy="4320000"/>
            </a:xfrm>
          </p:grpSpPr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D5015390-60EE-4739-AF78-1E75B8925E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1000" contrast="3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3236" y="17526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B74473CD-2864-4676-898E-1FAF0469A9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6000" contrast="1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23236" y="17526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1934F75F-266E-4DB7-9B73-B08D47942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6000" contrast="1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43236" y="17526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F19A91E4-1658-4A77-91E1-1462C13DA5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3236" y="39126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74DE16CD-29E7-47C1-A528-A7500CEA8C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23236" y="39126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A57105A6-2FF9-459B-9CDD-D525B32C72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43236" y="3912600"/>
                <a:ext cx="1620000" cy="2160000"/>
              </a:xfrm>
              <a:prstGeom prst="rect">
                <a:avLst/>
              </a:prstGeom>
            </p:spPr>
          </p:pic>
        </p:grp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2E2A549-D9A3-4C0B-8A79-17C5B0F9B90F}"/>
                </a:ext>
              </a:extLst>
            </p:cNvPr>
            <p:cNvSpPr txBox="1"/>
            <p:nvPr/>
          </p:nvSpPr>
          <p:spPr>
            <a:xfrm>
              <a:off x="2291675" y="1614100"/>
              <a:ext cx="1289724" cy="32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6°TE=7.5ms</a:t>
              </a:r>
              <a:endParaRPr lang="zh-CN" altLang="en-US" dirty="0"/>
            </a:p>
          </p:txBody>
        </p:sp>
        <p:sp>
          <p:nvSpPr>
            <p:cNvPr id="22" name="文本框 15">
              <a:extLst>
                <a:ext uri="{FF2B5EF4-FFF2-40B4-BE49-F238E27FC236}">
                  <a16:creationId xmlns:a16="http://schemas.microsoft.com/office/drawing/2014/main" id="{E34517CE-0FBA-49E9-8848-74F9D04500D0}"/>
                </a:ext>
              </a:extLst>
            </p:cNvPr>
            <p:cNvSpPr txBox="1"/>
            <p:nvPr/>
          </p:nvSpPr>
          <p:spPr>
            <a:xfrm>
              <a:off x="3925245" y="1614100"/>
              <a:ext cx="1289724" cy="32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6°TE=15ms</a:t>
              </a:r>
              <a:endParaRPr lang="zh-CN" altLang="en-US" dirty="0"/>
            </a:p>
          </p:txBody>
        </p:sp>
        <p:sp>
          <p:nvSpPr>
            <p:cNvPr id="23" name="文本框 15">
              <a:extLst>
                <a:ext uri="{FF2B5EF4-FFF2-40B4-BE49-F238E27FC236}">
                  <a16:creationId xmlns:a16="http://schemas.microsoft.com/office/drawing/2014/main" id="{2A3EB132-43E1-457A-91FE-5E954A33A712}"/>
                </a:ext>
              </a:extLst>
            </p:cNvPr>
            <p:cNvSpPr txBox="1"/>
            <p:nvPr/>
          </p:nvSpPr>
          <p:spPr>
            <a:xfrm>
              <a:off x="5545244" y="1614100"/>
              <a:ext cx="1417991" cy="32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6°TE=22.5ms</a:t>
              </a:r>
              <a:endParaRPr lang="zh-CN" altLang="en-US" dirty="0"/>
            </a:p>
          </p:txBody>
        </p:sp>
        <p:sp>
          <p:nvSpPr>
            <p:cNvPr id="24" name="文本框 15">
              <a:extLst>
                <a:ext uri="{FF2B5EF4-FFF2-40B4-BE49-F238E27FC236}">
                  <a16:creationId xmlns:a16="http://schemas.microsoft.com/office/drawing/2014/main" id="{3F041ACC-FB38-4287-95E8-4C1281984A95}"/>
                </a:ext>
              </a:extLst>
            </p:cNvPr>
            <p:cNvSpPr txBox="1"/>
            <p:nvPr/>
          </p:nvSpPr>
          <p:spPr>
            <a:xfrm>
              <a:off x="381000" y="2682559"/>
              <a:ext cx="1219200" cy="355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Magnitude</a:t>
              </a:r>
              <a:endParaRPr lang="zh-CN" altLang="en-US" sz="2000" dirty="0"/>
            </a:p>
          </p:txBody>
        </p:sp>
        <p:sp>
          <p:nvSpPr>
            <p:cNvPr id="25" name="文本框 15">
              <a:extLst>
                <a:ext uri="{FF2B5EF4-FFF2-40B4-BE49-F238E27FC236}">
                  <a16:creationId xmlns:a16="http://schemas.microsoft.com/office/drawing/2014/main" id="{485C1716-5B6B-4A36-B799-70F8E3A5F2BB}"/>
                </a:ext>
              </a:extLst>
            </p:cNvPr>
            <p:cNvSpPr txBox="1"/>
            <p:nvPr/>
          </p:nvSpPr>
          <p:spPr>
            <a:xfrm>
              <a:off x="381000" y="4953000"/>
              <a:ext cx="1219200" cy="355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Phase</a:t>
              </a:r>
              <a:endParaRPr lang="zh-CN" altLang="en-US" sz="2000" dirty="0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FDC30F0-1F31-18E4-8E05-3CF6E10ED1A3}"/>
              </a:ext>
            </a:extLst>
          </p:cNvPr>
          <p:cNvSpPr txBox="1">
            <a:spLocks/>
          </p:cNvSpPr>
          <p:nvPr/>
        </p:nvSpPr>
        <p:spPr>
          <a:xfrm>
            <a:off x="1524000" y="218272"/>
            <a:ext cx="9144000" cy="1014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FF99"/>
                </a:solidFill>
              </a:rPr>
              <a:t>AS ECHO TIME CHANGES PHASE CHANGES:</a:t>
            </a:r>
          </a:p>
          <a:p>
            <a:r>
              <a:rPr lang="el-GR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68894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ANGULAR DISTANCE = PHASE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EF6CD1D9-D5A4-45D5-AEF1-E3170D6585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1" y="1676400"/>
            <a:ext cx="4841773" cy="36792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073738-5C2A-4C1D-BC8D-51161159BA11}"/>
              </a:ext>
            </a:extLst>
          </p:cNvPr>
          <p:cNvSpPr txBox="1"/>
          <p:nvPr/>
        </p:nvSpPr>
        <p:spPr>
          <a:xfrm>
            <a:off x="4572000" y="5562601"/>
            <a:ext cx="3581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2</a:t>
            </a:r>
            <a:r>
              <a:rPr lang="el-GR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π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f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with f = 1/6 cps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51721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981A569-83A9-44D9-81C7-59448090C3EC}"/>
              </a:ext>
            </a:extLst>
          </p:cNvPr>
          <p:cNvGrpSpPr/>
          <p:nvPr/>
        </p:nvGrpSpPr>
        <p:grpSpPr>
          <a:xfrm>
            <a:off x="2478168" y="2971800"/>
            <a:ext cx="7388064" cy="2376480"/>
            <a:chOff x="992756" y="2135939"/>
            <a:chExt cx="7388064" cy="237648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E70EF05-2F2A-44CE-9716-9CFE28E72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2756" y="2135939"/>
              <a:ext cx="2452560" cy="2376477"/>
            </a:xfrm>
            <a:prstGeom prst="rect">
              <a:avLst/>
            </a:prstGeom>
          </p:spPr>
        </p:pic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D105470A-9A3E-4077-AB68-C20F4D7AB83C}"/>
                </a:ext>
              </a:extLst>
            </p:cNvPr>
            <p:cNvGrpSpPr/>
            <p:nvPr/>
          </p:nvGrpSpPr>
          <p:grpSpPr>
            <a:xfrm>
              <a:off x="3448965" y="2135943"/>
              <a:ext cx="2504363" cy="2376476"/>
              <a:chOff x="3888500" y="809979"/>
              <a:chExt cx="5019474" cy="4613746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D0520F88-1D49-46A2-B966-29EDDFA856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88500" y="809979"/>
                <a:ext cx="5019474" cy="4613746"/>
              </a:xfrm>
              <a:prstGeom prst="rect">
                <a:avLst/>
              </a:prstGeom>
            </p:spPr>
          </p:pic>
          <p:sp>
            <p:nvSpPr>
              <p:cNvPr id="32" name="弧形 31">
                <a:extLst>
                  <a:ext uri="{FF2B5EF4-FFF2-40B4-BE49-F238E27FC236}">
                    <a16:creationId xmlns:a16="http://schemas.microsoft.com/office/drawing/2014/main" id="{3F7B114E-ACBD-4F6C-9E40-31505722E91F}"/>
                  </a:ext>
                </a:extLst>
              </p:cNvPr>
              <p:cNvSpPr/>
              <p:nvPr/>
            </p:nvSpPr>
            <p:spPr>
              <a:xfrm>
                <a:off x="5204298" y="2042810"/>
                <a:ext cx="2413411" cy="2169268"/>
              </a:xfrm>
              <a:prstGeom prst="arc">
                <a:avLst/>
              </a:prstGeom>
              <a:ln w="571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B22096DE-B6EA-478B-A334-25AB9BEBAECA}"/>
                </a:ext>
              </a:extLst>
            </p:cNvPr>
            <p:cNvGrpSpPr/>
            <p:nvPr/>
          </p:nvGrpSpPr>
          <p:grpSpPr>
            <a:xfrm>
              <a:off x="5953328" y="2135940"/>
              <a:ext cx="2427492" cy="2376476"/>
              <a:chOff x="7937770" y="1704919"/>
              <a:chExt cx="3236656" cy="3168635"/>
            </a:xfrm>
          </p:grpSpPr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3297C675-5697-491E-86BE-1D24E27133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37770" y="1704919"/>
                <a:ext cx="3236656" cy="3168635"/>
              </a:xfrm>
              <a:prstGeom prst="rect">
                <a:avLst/>
              </a:prstGeom>
            </p:spPr>
          </p:pic>
          <p:sp>
            <p:nvSpPr>
              <p:cNvPr id="46" name="弧形 45">
                <a:extLst>
                  <a:ext uri="{FF2B5EF4-FFF2-40B4-BE49-F238E27FC236}">
                    <a16:creationId xmlns:a16="http://schemas.microsoft.com/office/drawing/2014/main" id="{4F9A46B6-941C-4D9C-B68C-91776F0BDE7F}"/>
                  </a:ext>
                </a:extLst>
              </p:cNvPr>
              <p:cNvSpPr/>
              <p:nvPr/>
            </p:nvSpPr>
            <p:spPr>
              <a:xfrm>
                <a:off x="8796105" y="2636196"/>
                <a:ext cx="1466576" cy="1405225"/>
              </a:xfrm>
              <a:prstGeom prst="arc">
                <a:avLst>
                  <a:gd name="adj1" fmla="val 16153056"/>
                  <a:gd name="adj2" fmla="val 5132270"/>
                </a:avLst>
              </a:prstGeom>
              <a:ln w="508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3E01B6D-EEBF-4CBE-9987-57FE266F1E7F}"/>
              </a:ext>
            </a:extLst>
          </p:cNvPr>
          <p:cNvSpPr txBox="1"/>
          <p:nvPr/>
        </p:nvSpPr>
        <p:spPr>
          <a:xfrm>
            <a:off x="5562600" y="1443445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57D221C-6D3F-4D6E-B555-B5020C028B84}"/>
              </a:ext>
            </a:extLst>
          </p:cNvPr>
          <p:cNvSpPr txBox="1">
            <a:spLocks/>
          </p:cNvSpPr>
          <p:nvPr/>
        </p:nvSpPr>
        <p:spPr>
          <a:xfrm>
            <a:off x="1524000" y="3048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FF99"/>
                </a:solidFill>
              </a:rPr>
              <a:t>ANGULAR DISTANCE = PHASE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A39DB3-259C-4D9A-97B2-CF90C22CB484}"/>
              </a:ext>
            </a:extLst>
          </p:cNvPr>
          <p:cNvSpPr txBox="1"/>
          <p:nvPr/>
        </p:nvSpPr>
        <p:spPr>
          <a:xfrm>
            <a:off x="3094848" y="5486401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C10B00-C8EF-4CDB-8014-E0EA6253A187}"/>
              </a:ext>
            </a:extLst>
          </p:cNvPr>
          <p:cNvSpPr txBox="1"/>
          <p:nvPr/>
        </p:nvSpPr>
        <p:spPr>
          <a:xfrm>
            <a:off x="4533068" y="1963236"/>
            <a:ext cx="41194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360</a:t>
            </a:r>
            <a:r>
              <a:rPr lang="en-US" sz="2400" baseline="30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minute or  </a:t>
            </a:r>
          </a:p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radians per minute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E4DBC5-E04F-4A99-840F-EA09654BBDF3}"/>
              </a:ext>
            </a:extLst>
          </p:cNvPr>
          <p:cNvSpPr txBox="1"/>
          <p:nvPr/>
        </p:nvSpPr>
        <p:spPr>
          <a:xfrm>
            <a:off x="6532742" y="3433635"/>
            <a:ext cx="468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941617-4ED7-4D02-8110-B078896A2A53}"/>
              </a:ext>
            </a:extLst>
          </p:cNvPr>
          <p:cNvSpPr txBox="1"/>
          <p:nvPr/>
        </p:nvSpPr>
        <p:spPr>
          <a:xfrm>
            <a:off x="9092847" y="3733800"/>
            <a:ext cx="454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8AFC31-5685-4326-93E6-3866111ED1E4}"/>
              </a:ext>
            </a:extLst>
          </p:cNvPr>
          <p:cNvSpPr txBox="1"/>
          <p:nvPr/>
        </p:nvSpPr>
        <p:spPr>
          <a:xfrm>
            <a:off x="3661927" y="3364468"/>
            <a:ext cx="468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0E1D58-EBBB-4451-8217-2227BCB6B0F9}"/>
              </a:ext>
            </a:extLst>
          </p:cNvPr>
          <p:cNvSpPr txBox="1"/>
          <p:nvPr/>
        </p:nvSpPr>
        <p:spPr>
          <a:xfrm>
            <a:off x="5029200" y="5521464"/>
            <a:ext cx="2300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-90</a:t>
            </a:r>
            <a:r>
              <a:rPr lang="en-US" sz="2400" baseline="30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-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 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66134D-5A8D-4B75-B338-880F99CF03F9}"/>
              </a:ext>
            </a:extLst>
          </p:cNvPr>
          <p:cNvSpPr txBox="1"/>
          <p:nvPr/>
        </p:nvSpPr>
        <p:spPr>
          <a:xfrm>
            <a:off x="7702020" y="5486178"/>
            <a:ext cx="2300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-180</a:t>
            </a:r>
            <a:r>
              <a:rPr lang="en-US" sz="2400" baseline="30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-</a:t>
            </a:r>
            <a:r>
              <a:rPr lang="el-GR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35AF9C-A4BE-4309-814A-01FFA027269E}"/>
              </a:ext>
            </a:extLst>
          </p:cNvPr>
          <p:cNvSpPr txBox="1"/>
          <p:nvPr/>
        </p:nvSpPr>
        <p:spPr>
          <a:xfrm>
            <a:off x="1624178" y="5484519"/>
            <a:ext cx="121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3754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IMAGING PROTONS WITH MRI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64E075-F3F0-42CE-8E7A-BB2E9CF1CA5D}"/>
              </a:ext>
            </a:extLst>
          </p:cNvPr>
          <p:cNvSpPr txBox="1"/>
          <p:nvPr/>
        </p:nvSpPr>
        <p:spPr>
          <a:xfrm>
            <a:off x="3494403" y="1981200"/>
            <a:ext cx="65747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Protons are spin ½ particles.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 panose="020F0502020204030204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 panose="020F0502020204030204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 panose="020F0502020204030204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 panose="020F0502020204030204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 panose="020F0502020204030204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This means that when you 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</a:rPr>
              <a:t>put a proton in a magnetic field it will either be parallel to or     anti-parallel to the main magnetic field.</a:t>
            </a:r>
          </a:p>
        </p:txBody>
      </p:sp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C90679B8-3EDF-40A0-A15B-CF47169473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418" t="37040" r="46503" b="56457"/>
          <a:stretch/>
        </p:blipFill>
        <p:spPr>
          <a:xfrm>
            <a:off x="5562600" y="3125854"/>
            <a:ext cx="1447800" cy="74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40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C395EE9-1DAF-47C1-9FE9-AD14321798DE}"/>
              </a:ext>
            </a:extLst>
          </p:cNvPr>
          <p:cNvGrpSpPr/>
          <p:nvPr/>
        </p:nvGrpSpPr>
        <p:grpSpPr>
          <a:xfrm>
            <a:off x="2362201" y="1641876"/>
            <a:ext cx="7509602" cy="5216124"/>
            <a:chOff x="381000" y="1637413"/>
            <a:chExt cx="6832427" cy="4663787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2E2A549-D9A3-4C0B-8A79-17C5B0F9B90F}"/>
                </a:ext>
              </a:extLst>
            </p:cNvPr>
            <p:cNvSpPr txBox="1"/>
            <p:nvPr/>
          </p:nvSpPr>
          <p:spPr>
            <a:xfrm>
              <a:off x="2041813" y="1637413"/>
              <a:ext cx="1607645" cy="357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27°TE=7.5ms</a:t>
              </a:r>
              <a:endParaRPr lang="zh-CN" altLang="en-US" sz="2000" dirty="0"/>
            </a:p>
          </p:txBody>
        </p:sp>
        <p:sp>
          <p:nvSpPr>
            <p:cNvPr id="22" name="文本框 15">
              <a:extLst>
                <a:ext uri="{FF2B5EF4-FFF2-40B4-BE49-F238E27FC236}">
                  <a16:creationId xmlns:a16="http://schemas.microsoft.com/office/drawing/2014/main" id="{E34517CE-0FBA-49E9-8848-74F9D04500D0}"/>
                </a:ext>
              </a:extLst>
            </p:cNvPr>
            <p:cNvSpPr txBox="1"/>
            <p:nvPr/>
          </p:nvSpPr>
          <p:spPr>
            <a:xfrm>
              <a:off x="3870846" y="1637413"/>
              <a:ext cx="1578203" cy="357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27°TE=15ms</a:t>
              </a:r>
              <a:endParaRPr lang="zh-CN" altLang="en-US" sz="2000" dirty="0"/>
            </a:p>
          </p:txBody>
        </p:sp>
        <p:sp>
          <p:nvSpPr>
            <p:cNvPr id="23" name="文本框 15">
              <a:extLst>
                <a:ext uri="{FF2B5EF4-FFF2-40B4-BE49-F238E27FC236}">
                  <a16:creationId xmlns:a16="http://schemas.microsoft.com/office/drawing/2014/main" id="{2A3EB132-43E1-457A-91FE-5E954A33A712}"/>
                </a:ext>
              </a:extLst>
            </p:cNvPr>
            <p:cNvSpPr txBox="1"/>
            <p:nvPr/>
          </p:nvSpPr>
          <p:spPr>
            <a:xfrm>
              <a:off x="5474754" y="1640323"/>
              <a:ext cx="1738673" cy="357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27°TE=22.5ms</a:t>
              </a:r>
              <a:endParaRPr lang="zh-CN" altLang="en-US" sz="2000" dirty="0"/>
            </a:p>
          </p:txBody>
        </p:sp>
        <p:sp>
          <p:nvSpPr>
            <p:cNvPr id="24" name="文本框 15">
              <a:extLst>
                <a:ext uri="{FF2B5EF4-FFF2-40B4-BE49-F238E27FC236}">
                  <a16:creationId xmlns:a16="http://schemas.microsoft.com/office/drawing/2014/main" id="{3F041ACC-FB38-4287-95E8-4C1281984A95}"/>
                </a:ext>
              </a:extLst>
            </p:cNvPr>
            <p:cNvSpPr txBox="1"/>
            <p:nvPr/>
          </p:nvSpPr>
          <p:spPr>
            <a:xfrm>
              <a:off x="381000" y="2682559"/>
              <a:ext cx="1333392" cy="41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/>
                <a:t>Magnitude</a:t>
              </a:r>
              <a:endParaRPr lang="zh-CN" altLang="en-US" sz="2400" dirty="0"/>
            </a:p>
          </p:txBody>
        </p:sp>
        <p:sp>
          <p:nvSpPr>
            <p:cNvPr id="25" name="文本框 15">
              <a:extLst>
                <a:ext uri="{FF2B5EF4-FFF2-40B4-BE49-F238E27FC236}">
                  <a16:creationId xmlns:a16="http://schemas.microsoft.com/office/drawing/2014/main" id="{485C1716-5B6B-4A36-B799-70F8E3A5F2BB}"/>
                </a:ext>
              </a:extLst>
            </p:cNvPr>
            <p:cNvSpPr txBox="1"/>
            <p:nvPr/>
          </p:nvSpPr>
          <p:spPr>
            <a:xfrm>
              <a:off x="381000" y="4953000"/>
              <a:ext cx="1219200" cy="412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/>
                <a:t>Phase</a:t>
              </a:r>
              <a:endParaRPr lang="zh-CN" altLang="en-US" sz="2400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CA191EA-300E-4ED3-B97F-3EDB5105EE40}"/>
                </a:ext>
              </a:extLst>
            </p:cNvPr>
            <p:cNvGrpSpPr/>
            <p:nvPr/>
          </p:nvGrpSpPr>
          <p:grpSpPr>
            <a:xfrm>
              <a:off x="2057400" y="1981200"/>
              <a:ext cx="4875587" cy="4320000"/>
              <a:chOff x="2073858" y="1269000"/>
              <a:chExt cx="4875587" cy="4320000"/>
            </a:xfrm>
          </p:grpSpPr>
          <p:pic>
            <p:nvPicPr>
              <p:cNvPr id="27" name="图片 2">
                <a:extLst>
                  <a:ext uri="{FF2B5EF4-FFF2-40B4-BE49-F238E27FC236}">
                    <a16:creationId xmlns:a16="http://schemas.microsoft.com/office/drawing/2014/main" id="{9522B429-F50A-4188-A272-B167623D51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42000" contrast="5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73858" y="12690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28" name="图片 5">
                <a:extLst>
                  <a:ext uri="{FF2B5EF4-FFF2-40B4-BE49-F238E27FC236}">
                    <a16:creationId xmlns:a16="http://schemas.microsoft.com/office/drawing/2014/main" id="{D63C7040-9CCB-4C8F-888C-8C4CF46923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32000" contrast="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09445" y="12690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29" name="图片 9">
                <a:extLst>
                  <a:ext uri="{FF2B5EF4-FFF2-40B4-BE49-F238E27FC236}">
                    <a16:creationId xmlns:a16="http://schemas.microsoft.com/office/drawing/2014/main" id="{8020A99A-06DF-49D0-BD21-AF7884F9C9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35000" contrast="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3858" y="12690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30" name="图片 13">
                <a:extLst>
                  <a:ext uri="{FF2B5EF4-FFF2-40B4-BE49-F238E27FC236}">
                    <a16:creationId xmlns:a16="http://schemas.microsoft.com/office/drawing/2014/main" id="{9DD36360-0B60-4619-9678-48AE6B4D03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9445" y="34290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31" name="图片 16">
                <a:extLst>
                  <a:ext uri="{FF2B5EF4-FFF2-40B4-BE49-F238E27FC236}">
                    <a16:creationId xmlns:a16="http://schemas.microsoft.com/office/drawing/2014/main" id="{2D2ED133-E878-4D0A-8407-E7D659C6E3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09445" y="34290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32" name="图片 18">
                <a:extLst>
                  <a:ext uri="{FF2B5EF4-FFF2-40B4-BE49-F238E27FC236}">
                    <a16:creationId xmlns:a16="http://schemas.microsoft.com/office/drawing/2014/main" id="{695B6EF2-F72D-45A4-AEC0-DD6D786258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9445" y="3429000"/>
                <a:ext cx="1620000" cy="2160000"/>
              </a:xfrm>
              <a:prstGeom prst="rect">
                <a:avLst/>
              </a:prstGeom>
            </p:spPr>
          </p:pic>
        </p:grp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DFC79FC0-E4E2-AB96-9205-C173AB00F56F}"/>
              </a:ext>
            </a:extLst>
          </p:cNvPr>
          <p:cNvSpPr txBox="1">
            <a:spLocks/>
          </p:cNvSpPr>
          <p:nvPr/>
        </p:nvSpPr>
        <p:spPr>
          <a:xfrm>
            <a:off x="1524000" y="218272"/>
            <a:ext cx="9144000" cy="1014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FF99"/>
                </a:solidFill>
              </a:rPr>
              <a:t>AS ECHO TIME CHANGES PHASE CHANGES:</a:t>
            </a:r>
          </a:p>
          <a:p>
            <a:r>
              <a:rPr lang="el-GR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07550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ACA60-E5DC-91B6-FAA9-F69F7FA07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8254"/>
            <a:ext cx="10972800" cy="11430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Size of the magnitude vector does not affect the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A35E21A-D07C-C9DC-55ED-71436AEC2BCB}"/>
                  </a:ext>
                </a:extLst>
              </p:cNvPr>
              <p:cNvSpPr txBox="1"/>
              <p:nvPr/>
            </p:nvSpPr>
            <p:spPr>
              <a:xfrm>
                <a:off x="2885315" y="5472818"/>
                <a:ext cx="676875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dirty="0"/>
                  <a:t>Note that the phase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latin typeface="Cambria Math"/>
                      </a:rPr>
                      <m:t>𝜙</m:t>
                    </m:r>
                    <m:r>
                      <a:rPr lang="en-US" alt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1800" dirty="0"/>
                  <a:t>does not depend on the magnitude of the vector, whether the yellow one or green longer one, they have the same phase. </a:t>
                </a:r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A35E21A-D07C-C9DC-55ED-71436AEC2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315" y="5472818"/>
                <a:ext cx="6768752" cy="646331"/>
              </a:xfrm>
              <a:prstGeom prst="rect">
                <a:avLst/>
              </a:prstGeom>
              <a:blipFill>
                <a:blip r:embed="rId2"/>
                <a:stretch>
                  <a:fillRect l="-720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2602B7D1-B9B5-9BE1-F6C5-0405C3F53C2F}"/>
              </a:ext>
            </a:extLst>
          </p:cNvPr>
          <p:cNvGrpSpPr/>
          <p:nvPr/>
        </p:nvGrpSpPr>
        <p:grpSpPr>
          <a:xfrm>
            <a:off x="4547828" y="2130876"/>
            <a:ext cx="3796574" cy="3062320"/>
            <a:chOff x="4547828" y="2130876"/>
            <a:chExt cx="3796574" cy="306232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A098D85-3F6C-201E-C05A-9F4E34F5A06F}"/>
                </a:ext>
              </a:extLst>
            </p:cNvPr>
            <p:cNvGrpSpPr/>
            <p:nvPr/>
          </p:nvGrpSpPr>
          <p:grpSpPr>
            <a:xfrm>
              <a:off x="4547828" y="2528900"/>
              <a:ext cx="3796574" cy="2664296"/>
              <a:chOff x="4547830" y="2528900"/>
              <a:chExt cx="3796574" cy="2664296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936211F9-D5F9-9952-2835-D20B9C4B1AE6}"/>
                  </a:ext>
                </a:extLst>
              </p:cNvPr>
              <p:cNvGrpSpPr/>
              <p:nvPr/>
            </p:nvGrpSpPr>
            <p:grpSpPr>
              <a:xfrm>
                <a:off x="4547830" y="2528900"/>
                <a:ext cx="3766596" cy="2664296"/>
                <a:chOff x="4763854" y="2672916"/>
                <a:chExt cx="3766596" cy="2664296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BBCD9A73-652F-48CB-C956-4A3477B4A210}"/>
                    </a:ext>
                  </a:extLst>
                </p:cNvPr>
                <p:cNvGrpSpPr/>
                <p:nvPr/>
              </p:nvGrpSpPr>
              <p:grpSpPr>
                <a:xfrm>
                  <a:off x="4763854" y="2672916"/>
                  <a:ext cx="3766596" cy="2664296"/>
                  <a:chOff x="8663402" y="1524412"/>
                  <a:chExt cx="1679256" cy="1610249"/>
                </a:xfrm>
              </p:grpSpPr>
              <p:sp>
                <p:nvSpPr>
                  <p:cNvPr id="5" name="Arc 4">
                    <a:extLst>
                      <a:ext uri="{FF2B5EF4-FFF2-40B4-BE49-F238E27FC236}">
                        <a16:creationId xmlns:a16="http://schemas.microsoft.com/office/drawing/2014/main" id="{6A553335-EC1A-15E0-ED9C-7C164B0CDF59}"/>
                      </a:ext>
                    </a:extLst>
                  </p:cNvPr>
                  <p:cNvSpPr/>
                  <p:nvPr/>
                </p:nvSpPr>
                <p:spPr>
                  <a:xfrm>
                    <a:off x="8816972" y="2049370"/>
                    <a:ext cx="965786" cy="720677"/>
                  </a:xfrm>
                  <a:prstGeom prst="arc">
                    <a:avLst>
                      <a:gd name="adj1" fmla="val 16199996"/>
                      <a:gd name="adj2" fmla="val 0"/>
                    </a:avLst>
                  </a:prstGeom>
                  <a:ln w="12700">
                    <a:solidFill>
                      <a:schemeClr val="tx1"/>
                    </a:solidFill>
                    <a:headEnd type="arrow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" name="Arc 5">
                    <a:extLst>
                      <a:ext uri="{FF2B5EF4-FFF2-40B4-BE49-F238E27FC236}">
                        <a16:creationId xmlns:a16="http://schemas.microsoft.com/office/drawing/2014/main" id="{FCA5B31D-F4D8-50DD-13B1-5935E5B2E88F}"/>
                      </a:ext>
                    </a:extLst>
                  </p:cNvPr>
                  <p:cNvSpPr/>
                  <p:nvPr/>
                </p:nvSpPr>
                <p:spPr>
                  <a:xfrm flipV="1">
                    <a:off x="8816972" y="2049369"/>
                    <a:ext cx="990600" cy="761815"/>
                  </a:xfrm>
                  <a:prstGeom prst="arc">
                    <a:avLst>
                      <a:gd name="adj1" fmla="val 16199996"/>
                      <a:gd name="adj2" fmla="val 0"/>
                    </a:avLst>
                  </a:prstGeom>
                  <a:ln w="12700">
                    <a:solidFill>
                      <a:schemeClr val="tx1"/>
                    </a:solidFill>
                    <a:headEnd type="arrow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7" name="Straight Connector 6">
                    <a:extLst>
                      <a:ext uri="{FF2B5EF4-FFF2-40B4-BE49-F238E27FC236}">
                        <a16:creationId xmlns:a16="http://schemas.microsoft.com/office/drawing/2014/main" id="{D6300D52-0831-6C6D-0C36-B4E7E378C45E}"/>
                      </a:ext>
                    </a:extLst>
                  </p:cNvPr>
                  <p:cNvCxnSpPr/>
                  <p:nvPr/>
                </p:nvCxnSpPr>
                <p:spPr>
                  <a:xfrm>
                    <a:off x="9085676" y="2438812"/>
                    <a:ext cx="8763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Straight Arrow Connector 7">
                    <a:extLst>
                      <a:ext uri="{FF2B5EF4-FFF2-40B4-BE49-F238E27FC236}">
                        <a16:creationId xmlns:a16="http://schemas.microsoft.com/office/drawing/2014/main" id="{DBA18261-FDBB-1ECA-67F7-A28AE6F71673}"/>
                      </a:ext>
                    </a:extLst>
                  </p:cNvPr>
                  <p:cNvCxnSpPr/>
                  <p:nvPr/>
                </p:nvCxnSpPr>
                <p:spPr>
                  <a:xfrm>
                    <a:off x="9082516" y="2438812"/>
                    <a:ext cx="721896" cy="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Straight Arrow Connector 8">
                    <a:extLst>
                      <a:ext uri="{FF2B5EF4-FFF2-40B4-BE49-F238E27FC236}">
                        <a16:creationId xmlns:a16="http://schemas.microsoft.com/office/drawing/2014/main" id="{B62C1A75-C75C-BE39-94D5-FF64A97F4CE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9120616" y="2057998"/>
                    <a:ext cx="322848" cy="380815"/>
                  </a:xfrm>
                  <a:prstGeom prst="straightConnector1">
                    <a:avLst/>
                  </a:prstGeom>
                  <a:ln w="28575">
                    <a:solidFill>
                      <a:schemeClr val="bg1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Straight Arrow Connector 9">
                    <a:extLst>
                      <a:ext uri="{FF2B5EF4-FFF2-40B4-BE49-F238E27FC236}">
                        <a16:creationId xmlns:a16="http://schemas.microsoft.com/office/drawing/2014/main" id="{F8E6CBD3-15F1-4394-887E-AC4FE981734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9082516" y="2136426"/>
                    <a:ext cx="558000" cy="302386"/>
                  </a:xfrm>
                  <a:prstGeom prst="straightConnector1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Straight Arrow Connector 10">
                    <a:extLst>
                      <a:ext uri="{FF2B5EF4-FFF2-40B4-BE49-F238E27FC236}">
                        <a16:creationId xmlns:a16="http://schemas.microsoft.com/office/drawing/2014/main" id="{B762E3DD-3549-A92B-BEDD-3285311C427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9082516" y="2287620"/>
                    <a:ext cx="697082" cy="151193"/>
                  </a:xfrm>
                  <a:prstGeom prst="straightConnector1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Straight Arrow Connector 11">
                    <a:extLst>
                      <a:ext uri="{FF2B5EF4-FFF2-40B4-BE49-F238E27FC236}">
                        <a16:creationId xmlns:a16="http://schemas.microsoft.com/office/drawing/2014/main" id="{D2F11DBD-0FAB-2448-3B79-A848C57706BB}"/>
                      </a:ext>
                    </a:extLst>
                  </p:cNvPr>
                  <p:cNvCxnSpPr/>
                  <p:nvPr/>
                </p:nvCxnSpPr>
                <p:spPr>
                  <a:xfrm>
                    <a:off x="9082516" y="2430370"/>
                    <a:ext cx="697082" cy="151193"/>
                  </a:xfrm>
                  <a:prstGeom prst="straightConnector1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Straight Connector 12">
                    <a:extLst>
                      <a:ext uri="{FF2B5EF4-FFF2-40B4-BE49-F238E27FC236}">
                        <a16:creationId xmlns:a16="http://schemas.microsoft.com/office/drawing/2014/main" id="{F08A5C34-DF63-8902-1DE6-2A1034EC862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8663402" y="2438812"/>
                    <a:ext cx="422275" cy="36195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headEnd type="arrow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777C168D-286E-AA1F-6B73-DF3E921475EB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9085676" y="1524412"/>
                    <a:ext cx="0" cy="9144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Arrow Connector 14">
                    <a:extLst>
                      <a:ext uri="{FF2B5EF4-FFF2-40B4-BE49-F238E27FC236}">
                        <a16:creationId xmlns:a16="http://schemas.microsoft.com/office/drawing/2014/main" id="{786ED9E8-F6D5-BAC7-4290-9B65148935C4}"/>
                      </a:ext>
                    </a:extLst>
                  </p:cNvPr>
                  <p:cNvCxnSpPr/>
                  <p:nvPr/>
                </p:nvCxnSpPr>
                <p:spPr>
                  <a:xfrm>
                    <a:off x="9120616" y="2430370"/>
                    <a:ext cx="322848" cy="380815"/>
                  </a:xfrm>
                  <a:prstGeom prst="straightConnector1">
                    <a:avLst/>
                  </a:prstGeom>
                  <a:ln w="28575">
                    <a:solidFill>
                      <a:schemeClr val="bg1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Arrow Connector 15">
                    <a:extLst>
                      <a:ext uri="{FF2B5EF4-FFF2-40B4-BE49-F238E27FC236}">
                        <a16:creationId xmlns:a16="http://schemas.microsoft.com/office/drawing/2014/main" id="{7103E6CA-4380-7414-BD72-7B6C8C88E9B7}"/>
                      </a:ext>
                    </a:extLst>
                  </p:cNvPr>
                  <p:cNvCxnSpPr/>
                  <p:nvPr/>
                </p:nvCxnSpPr>
                <p:spPr>
                  <a:xfrm>
                    <a:off x="9082516" y="2430369"/>
                    <a:ext cx="558000" cy="302386"/>
                  </a:xfrm>
                  <a:prstGeom prst="straightConnector1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E8F43477-AC94-010C-EADD-3582B969DC01}"/>
                      </a:ext>
                    </a:extLst>
                  </p:cNvPr>
                  <p:cNvSpPr txBox="1"/>
                  <p:nvPr/>
                </p:nvSpPr>
                <p:spPr>
                  <a:xfrm>
                    <a:off x="8694948" y="2753661"/>
                    <a:ext cx="533400" cy="3810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/>
                      <a:t>x</a:t>
                    </a:r>
                    <a:endParaRPr lang="en-US" baseline="-25000" dirty="0"/>
                  </a:p>
                </p:txBody>
              </p:sp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0AE9D101-2238-7C27-8EFF-4E557D91E3B6}"/>
                      </a:ext>
                    </a:extLst>
                  </p:cNvPr>
                  <p:cNvSpPr txBox="1"/>
                  <p:nvPr/>
                </p:nvSpPr>
                <p:spPr>
                  <a:xfrm>
                    <a:off x="9942608" y="2346604"/>
                    <a:ext cx="400050" cy="3810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/>
                      <a:t>y</a:t>
                    </a:r>
                    <a:endParaRPr lang="en-US" baseline="-25000" dirty="0"/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01EE9BAC-2979-160C-8481-9EE8321D3751}"/>
                    </a:ext>
                  </a:extLst>
                </p:cNvPr>
                <p:cNvGrpSpPr/>
                <p:nvPr/>
              </p:nvGrpSpPr>
              <p:grpSpPr>
                <a:xfrm>
                  <a:off x="6769125" y="3249076"/>
                  <a:ext cx="1251602" cy="1566884"/>
                  <a:chOff x="6769125" y="3249076"/>
                  <a:chExt cx="1251602" cy="1566884"/>
                </a:xfrm>
              </p:grpSpPr>
              <p:cxnSp>
                <p:nvCxnSpPr>
                  <p:cNvPr id="19" name="Straight Arrow Connector 18">
                    <a:extLst>
                      <a:ext uri="{FF2B5EF4-FFF2-40B4-BE49-F238E27FC236}">
                        <a16:creationId xmlns:a16="http://schemas.microsoft.com/office/drawing/2014/main" id="{9E1A518F-7E35-0572-B397-7A01CF09CC47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769125" y="3249076"/>
                    <a:ext cx="1251602" cy="500324"/>
                  </a:xfrm>
                  <a:prstGeom prst="straightConnector1">
                    <a:avLst/>
                  </a:prstGeom>
                  <a:ln w="28575">
                    <a:solidFill>
                      <a:srgbClr val="00B050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Arrow Connector 19">
                    <a:extLst>
                      <a:ext uri="{FF2B5EF4-FFF2-40B4-BE49-F238E27FC236}">
                        <a16:creationId xmlns:a16="http://schemas.microsoft.com/office/drawing/2014/main" id="{47D2B3A5-1220-0215-EA90-E4F4B5D13B2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226567" y="4415069"/>
                    <a:ext cx="724430" cy="139385"/>
                  </a:xfrm>
                  <a:prstGeom prst="straightConnector1">
                    <a:avLst/>
                  </a:prstGeom>
                  <a:ln w="28575">
                    <a:solidFill>
                      <a:srgbClr val="00B050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Arrow Connector 22">
                    <a:extLst>
                      <a:ext uri="{FF2B5EF4-FFF2-40B4-BE49-F238E27FC236}">
                        <a16:creationId xmlns:a16="http://schemas.microsoft.com/office/drawing/2014/main" id="{FCAEB9BC-9F4F-102F-97A6-49C81FED454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927922" y="4666940"/>
                    <a:ext cx="297157" cy="149020"/>
                  </a:xfrm>
                  <a:prstGeom prst="straightConnector1">
                    <a:avLst/>
                  </a:prstGeom>
                  <a:ln w="28575">
                    <a:solidFill>
                      <a:srgbClr val="00B050"/>
                    </a:solidFill>
                    <a:prstDash val="solid"/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1" name="Arc 30">
                <a:extLst>
                  <a:ext uri="{FF2B5EF4-FFF2-40B4-BE49-F238E27FC236}">
                    <a16:creationId xmlns:a16="http://schemas.microsoft.com/office/drawing/2014/main" id="{66354700-C7F4-B6B4-3058-A07B48D6055B}"/>
                  </a:ext>
                </a:extLst>
              </p:cNvPr>
              <p:cNvSpPr/>
              <p:nvPr/>
            </p:nvSpPr>
            <p:spPr>
              <a:xfrm>
                <a:off x="6114145" y="3175417"/>
                <a:ext cx="1690558" cy="1143000"/>
              </a:xfrm>
              <a:prstGeom prst="arc">
                <a:avLst>
                  <a:gd name="adj1" fmla="val 18965923"/>
                  <a:gd name="adj2" fmla="val 1426363"/>
                </a:avLst>
              </a:prstGeom>
              <a:ln w="12700"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B8887A93-8818-760E-CADB-A52EC7223742}"/>
                      </a:ext>
                    </a:extLst>
                  </p:cNvPr>
                  <p:cNvSpPr txBox="1"/>
                  <p:nvPr/>
                </p:nvSpPr>
                <p:spPr>
                  <a:xfrm>
                    <a:off x="7709839" y="3437873"/>
                    <a:ext cx="634565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b="0" i="1" smtClean="0">
                              <a:latin typeface="Cambria Math"/>
                            </a:rPr>
                            <m:t>𝜙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B8887A93-8818-760E-CADB-A52EC722374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09839" y="3437873"/>
                    <a:ext cx="634565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3818D7-2380-69F6-927D-22214B60048B}"/>
                </a:ext>
              </a:extLst>
            </p:cNvPr>
            <p:cNvSpPr txBox="1"/>
            <p:nvPr/>
          </p:nvSpPr>
          <p:spPr>
            <a:xfrm>
              <a:off x="5363607" y="2130876"/>
              <a:ext cx="4563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aseline="-25000" dirty="0"/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161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5F57C1C-80E1-436D-9F5D-5EE3D2573AE8}"/>
              </a:ext>
            </a:extLst>
          </p:cNvPr>
          <p:cNvSpPr txBox="1">
            <a:spLocks/>
          </p:cNvSpPr>
          <p:nvPr/>
        </p:nvSpPr>
        <p:spPr>
          <a:xfrm>
            <a:off x="1524000" y="152636"/>
            <a:ext cx="9144000" cy="1198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FF99"/>
                </a:solidFill>
              </a:rPr>
              <a:t>AS ECHO TIME CHANGES PHASE CHANGES: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flip angles give the same phase image,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having totally different signals at each pixel.</a:t>
            </a:r>
            <a:endParaRPr lang="en-US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1D1663-DE86-462F-8F13-B9DC545DE595}"/>
              </a:ext>
            </a:extLst>
          </p:cNvPr>
          <p:cNvGrpSpPr/>
          <p:nvPr/>
        </p:nvGrpSpPr>
        <p:grpSpPr>
          <a:xfrm>
            <a:off x="2243572" y="1844824"/>
            <a:ext cx="6240260" cy="4593038"/>
            <a:chOff x="692727" y="1708162"/>
            <a:chExt cx="6240260" cy="4593038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2E2A549-D9A3-4C0B-8A79-17C5B0F9B90F}"/>
                </a:ext>
              </a:extLst>
            </p:cNvPr>
            <p:cNvSpPr txBox="1"/>
            <p:nvPr/>
          </p:nvSpPr>
          <p:spPr>
            <a:xfrm>
              <a:off x="2456763" y="1708162"/>
              <a:ext cx="121920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/>
                <a:t>TE=7.5ms</a:t>
              </a:r>
              <a:endParaRPr lang="zh-CN" altLang="en-US" sz="1350" dirty="0"/>
            </a:p>
          </p:txBody>
        </p:sp>
        <p:sp>
          <p:nvSpPr>
            <p:cNvPr id="22" name="文本框 15">
              <a:extLst>
                <a:ext uri="{FF2B5EF4-FFF2-40B4-BE49-F238E27FC236}">
                  <a16:creationId xmlns:a16="http://schemas.microsoft.com/office/drawing/2014/main" id="{E34517CE-0FBA-49E9-8848-74F9D04500D0}"/>
                </a:ext>
              </a:extLst>
            </p:cNvPr>
            <p:cNvSpPr txBox="1"/>
            <p:nvPr/>
          </p:nvSpPr>
          <p:spPr>
            <a:xfrm>
              <a:off x="4021193" y="1708162"/>
              <a:ext cx="121920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/>
                <a:t>TE=15ms</a:t>
              </a:r>
              <a:endParaRPr lang="zh-CN" altLang="en-US" sz="1350" dirty="0"/>
            </a:p>
          </p:txBody>
        </p:sp>
        <p:sp>
          <p:nvSpPr>
            <p:cNvPr id="23" name="文本框 15">
              <a:extLst>
                <a:ext uri="{FF2B5EF4-FFF2-40B4-BE49-F238E27FC236}">
                  <a16:creationId xmlns:a16="http://schemas.microsoft.com/office/drawing/2014/main" id="{2A3EB132-43E1-457A-91FE-5E954A33A712}"/>
                </a:ext>
              </a:extLst>
            </p:cNvPr>
            <p:cNvSpPr txBox="1"/>
            <p:nvPr/>
          </p:nvSpPr>
          <p:spPr>
            <a:xfrm>
              <a:off x="5585623" y="1708162"/>
              <a:ext cx="124871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/>
                <a:t>TE=22.5ms</a:t>
              </a:r>
              <a:endParaRPr lang="zh-CN" altLang="en-US" sz="1350" dirty="0"/>
            </a:p>
          </p:txBody>
        </p:sp>
        <p:sp>
          <p:nvSpPr>
            <p:cNvPr id="24" name="文本框 15">
              <a:extLst>
                <a:ext uri="{FF2B5EF4-FFF2-40B4-BE49-F238E27FC236}">
                  <a16:creationId xmlns:a16="http://schemas.microsoft.com/office/drawing/2014/main" id="{3F041ACC-FB38-4287-95E8-4C1281984A95}"/>
                </a:ext>
              </a:extLst>
            </p:cNvPr>
            <p:cNvSpPr txBox="1"/>
            <p:nvPr/>
          </p:nvSpPr>
          <p:spPr>
            <a:xfrm>
              <a:off x="692727" y="2977318"/>
              <a:ext cx="91440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/>
                <a:t>Phase 6</a:t>
              </a:r>
              <a:r>
                <a:rPr lang="en-US" altLang="zh-CN" sz="1350" baseline="30000" dirty="0"/>
                <a:t>o</a:t>
              </a:r>
              <a:endParaRPr lang="zh-CN" altLang="en-US" sz="1350" baseline="30000" dirty="0"/>
            </a:p>
          </p:txBody>
        </p:sp>
        <p:sp>
          <p:nvSpPr>
            <p:cNvPr id="25" name="文本框 15">
              <a:extLst>
                <a:ext uri="{FF2B5EF4-FFF2-40B4-BE49-F238E27FC236}">
                  <a16:creationId xmlns:a16="http://schemas.microsoft.com/office/drawing/2014/main" id="{485C1716-5B6B-4A36-B799-70F8E3A5F2BB}"/>
                </a:ext>
              </a:extLst>
            </p:cNvPr>
            <p:cNvSpPr txBox="1"/>
            <p:nvPr/>
          </p:nvSpPr>
          <p:spPr>
            <a:xfrm>
              <a:off x="692727" y="5071159"/>
              <a:ext cx="91440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/>
                <a:t>Phase 27</a:t>
              </a:r>
              <a:r>
                <a:rPr lang="en-US" altLang="zh-CN" sz="1350" baseline="30000" dirty="0"/>
                <a:t>o</a:t>
              </a:r>
              <a:endParaRPr lang="zh-CN" altLang="en-US" sz="1350" baseline="30000" dirty="0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82311B1-2A4D-4D6A-844C-8CCBA0A1C1BE}"/>
                </a:ext>
              </a:extLst>
            </p:cNvPr>
            <p:cNvGrpSpPr/>
            <p:nvPr/>
          </p:nvGrpSpPr>
          <p:grpSpPr>
            <a:xfrm>
              <a:off x="2072987" y="2133600"/>
              <a:ext cx="4860000" cy="4167600"/>
              <a:chOff x="2072987" y="2133600"/>
              <a:chExt cx="4860000" cy="4167600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CA191EA-300E-4ED3-B97F-3EDB5105EE40}"/>
                  </a:ext>
                </a:extLst>
              </p:cNvPr>
              <p:cNvGrpSpPr/>
              <p:nvPr/>
            </p:nvGrpSpPr>
            <p:grpSpPr>
              <a:xfrm>
                <a:off x="2072987" y="4141200"/>
                <a:ext cx="4860000" cy="2160000"/>
                <a:chOff x="2089445" y="3429000"/>
                <a:chExt cx="4860000" cy="2160000"/>
              </a:xfrm>
            </p:grpSpPr>
            <p:pic>
              <p:nvPicPr>
                <p:cNvPr id="30" name="图片 13">
                  <a:extLst>
                    <a:ext uri="{FF2B5EF4-FFF2-40B4-BE49-F238E27FC236}">
                      <a16:creationId xmlns:a16="http://schemas.microsoft.com/office/drawing/2014/main" id="{9DD36360-0B60-4619-9678-48AE6B4D03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89445" y="3429000"/>
                  <a:ext cx="1620000" cy="2160000"/>
                </a:xfrm>
                <a:prstGeom prst="rect">
                  <a:avLst/>
                </a:prstGeom>
              </p:spPr>
            </p:pic>
            <p:pic>
              <p:nvPicPr>
                <p:cNvPr id="31" name="图片 16">
                  <a:extLst>
                    <a:ext uri="{FF2B5EF4-FFF2-40B4-BE49-F238E27FC236}">
                      <a16:creationId xmlns:a16="http://schemas.microsoft.com/office/drawing/2014/main" id="{2D2ED133-E878-4D0A-8407-E7D659C6E3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09445" y="3429000"/>
                  <a:ext cx="1620000" cy="2160000"/>
                </a:xfrm>
                <a:prstGeom prst="rect">
                  <a:avLst/>
                </a:prstGeom>
              </p:spPr>
            </p:pic>
            <p:pic>
              <p:nvPicPr>
                <p:cNvPr id="32" name="图片 18">
                  <a:extLst>
                    <a:ext uri="{FF2B5EF4-FFF2-40B4-BE49-F238E27FC236}">
                      <a16:creationId xmlns:a16="http://schemas.microsoft.com/office/drawing/2014/main" id="{695B6EF2-F72D-45A4-AEC0-DD6D786258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29445" y="3429000"/>
                  <a:ext cx="1620000" cy="2160000"/>
                </a:xfrm>
                <a:prstGeom prst="rect">
                  <a:avLst/>
                </a:prstGeom>
              </p:spPr>
            </p:pic>
          </p:grpSp>
          <p:pic>
            <p:nvPicPr>
              <p:cNvPr id="19" name="图片 10">
                <a:extLst>
                  <a:ext uri="{FF2B5EF4-FFF2-40B4-BE49-F238E27FC236}">
                    <a16:creationId xmlns:a16="http://schemas.microsoft.com/office/drawing/2014/main" id="{45F98FB4-AC09-4C28-A896-8FE4481C95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72987" y="21336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20" name="图片 12">
                <a:extLst>
                  <a:ext uri="{FF2B5EF4-FFF2-40B4-BE49-F238E27FC236}">
                    <a16:creationId xmlns:a16="http://schemas.microsoft.com/office/drawing/2014/main" id="{29018B2B-D9A8-4429-887A-CD0186E114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92987" y="2133600"/>
                <a:ext cx="1620000" cy="2160000"/>
              </a:xfrm>
              <a:prstGeom prst="rect">
                <a:avLst/>
              </a:prstGeom>
            </p:spPr>
          </p:pic>
          <p:pic>
            <p:nvPicPr>
              <p:cNvPr id="21" name="图片 14">
                <a:extLst>
                  <a:ext uri="{FF2B5EF4-FFF2-40B4-BE49-F238E27FC236}">
                    <a16:creationId xmlns:a16="http://schemas.microsoft.com/office/drawing/2014/main" id="{5C16BAFF-6EF7-4D34-B978-9B16F6F8F9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2987" y="2133600"/>
                <a:ext cx="1620000" cy="216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5168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66C20D-5036-4FD7-8744-882A1BA67169}"/>
              </a:ext>
            </a:extLst>
          </p:cNvPr>
          <p:cNvSpPr txBox="1"/>
          <p:nvPr/>
        </p:nvSpPr>
        <p:spPr>
          <a:xfrm>
            <a:off x="2667000" y="1828800"/>
            <a:ext cx="8001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Spin excess depends on field strength.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higher the field the bigger the magnetization.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higher the field the faster the spins </a:t>
            </a:r>
            <a:r>
              <a:rPr lang="en-US" sz="2400" dirty="0" err="1"/>
              <a:t>precess</a:t>
            </a:r>
            <a:r>
              <a:rPr lang="en-US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handedness does not change the physical rotation of the spins only the sign that you assign 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Phase depends on magnetic field not the image magnitude.</a:t>
            </a:r>
          </a:p>
        </p:txBody>
      </p:sp>
    </p:spTree>
    <p:extLst>
      <p:ext uri="{BB962C8B-B14F-4D97-AF65-F5344CB8AC3E}">
        <p14:creationId xmlns:p14="http://schemas.microsoft.com/office/powerpoint/2010/main" val="4192721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F8A0-B897-F795-B895-546C503F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FF99"/>
                </a:solidFill>
              </a:rPr>
              <a:t>Pause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0295245-5F75-1105-DE73-AF2937B2784B}"/>
              </a:ext>
            </a:extLst>
          </p:cNvPr>
          <p:cNvGrpSpPr/>
          <p:nvPr/>
        </p:nvGrpSpPr>
        <p:grpSpPr>
          <a:xfrm>
            <a:off x="2927648" y="1678353"/>
            <a:ext cx="6105071" cy="3501294"/>
            <a:chOff x="3123277" y="2123950"/>
            <a:chExt cx="4295611" cy="2588100"/>
          </a:xfrm>
        </p:grpSpPr>
        <p:pic>
          <p:nvPicPr>
            <p:cNvPr id="5" name="图片 2">
              <a:extLst>
                <a:ext uri="{FF2B5EF4-FFF2-40B4-BE49-F238E27FC236}">
                  <a16:creationId xmlns:a16="http://schemas.microsoft.com/office/drawing/2014/main" id="{13105D96-AA4D-CD40-A574-CC353A440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8888" y="2123950"/>
              <a:ext cx="2160000" cy="2588100"/>
            </a:xfrm>
            <a:prstGeom prst="rect">
              <a:avLst/>
            </a:prstGeom>
          </p:spPr>
        </p:pic>
        <p:pic>
          <p:nvPicPr>
            <p:cNvPr id="6" name="图片 8">
              <a:extLst>
                <a:ext uri="{FF2B5EF4-FFF2-40B4-BE49-F238E27FC236}">
                  <a16:creationId xmlns:a16="http://schemas.microsoft.com/office/drawing/2014/main" id="{794D8F95-16BD-ACDA-CF1E-E6BFB274EC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03" b="2005"/>
            <a:stretch/>
          </p:blipFill>
          <p:spPr>
            <a:xfrm>
              <a:off x="3123277" y="2123950"/>
              <a:ext cx="2160000" cy="2588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6357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IMAGING PROTONS WITH MRI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3155EA-A64B-4D61-8843-7B3DF4AEAA67}"/>
              </a:ext>
            </a:extLst>
          </p:cNvPr>
          <p:cNvGrpSpPr/>
          <p:nvPr/>
        </p:nvGrpSpPr>
        <p:grpSpPr>
          <a:xfrm>
            <a:off x="4495801" y="2362201"/>
            <a:ext cx="3369677" cy="1875861"/>
            <a:chOff x="2057400" y="2743200"/>
            <a:chExt cx="3369677" cy="1875861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C169FFF-62BE-4130-8A06-9DBCAD00A59A}"/>
                </a:ext>
              </a:extLst>
            </p:cNvPr>
            <p:cNvCxnSpPr>
              <a:cxnSpLocks/>
            </p:cNvCxnSpPr>
            <p:nvPr/>
          </p:nvCxnSpPr>
          <p:spPr>
            <a:xfrm>
              <a:off x="4876800" y="2813627"/>
              <a:ext cx="0" cy="533400"/>
            </a:xfrm>
            <a:prstGeom prst="straightConnector1">
              <a:avLst/>
            </a:prstGeom>
            <a:ln w="28575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D3927B41-4256-4176-AB94-4DEE5B662BAB}"/>
                </a:ext>
              </a:extLst>
            </p:cNvPr>
            <p:cNvCxnSpPr>
              <a:cxnSpLocks/>
            </p:cNvCxnSpPr>
            <p:nvPr/>
          </p:nvCxnSpPr>
          <p:spPr>
            <a:xfrm>
              <a:off x="4114800" y="2813627"/>
              <a:ext cx="0" cy="533400"/>
            </a:xfrm>
            <a:prstGeom prst="straightConnector1">
              <a:avLst/>
            </a:prstGeom>
            <a:ln w="28575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34AC48F-A350-42EF-8369-87E6F4D1B6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33800" y="2813627"/>
              <a:ext cx="0" cy="533400"/>
            </a:xfrm>
            <a:prstGeom prst="straightConnector1">
              <a:avLst/>
            </a:prstGeom>
            <a:ln w="28575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6BB50124-9BC2-472A-9B7C-800F95CDAF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95800" y="2813627"/>
              <a:ext cx="0" cy="533400"/>
            </a:xfrm>
            <a:prstGeom prst="straightConnector1">
              <a:avLst/>
            </a:prstGeom>
            <a:ln w="28575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E04A81C-3C40-44C1-B8EE-6BB6118458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7800" y="2813627"/>
              <a:ext cx="0" cy="533400"/>
            </a:xfrm>
            <a:prstGeom prst="straightConnector1">
              <a:avLst/>
            </a:prstGeom>
            <a:ln w="28575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Left Bracket 10">
              <a:extLst>
                <a:ext uri="{FF2B5EF4-FFF2-40B4-BE49-F238E27FC236}">
                  <a16:creationId xmlns:a16="http://schemas.microsoft.com/office/drawing/2014/main" id="{99A29AA9-F2E8-484D-9A1F-3EE715954B5D}"/>
                </a:ext>
              </a:extLst>
            </p:cNvPr>
            <p:cNvSpPr/>
            <p:nvPr/>
          </p:nvSpPr>
          <p:spPr>
            <a:xfrm rot="16200000">
              <a:off x="3740789" y="3574412"/>
              <a:ext cx="369333" cy="383308"/>
            </a:xfrm>
            <a:prstGeom prst="leftBracket">
              <a:avLst/>
            </a:prstGeom>
            <a:ln w="19050">
              <a:solidFill>
                <a:srgbClr val="FF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Left Bracket 12">
              <a:extLst>
                <a:ext uri="{FF2B5EF4-FFF2-40B4-BE49-F238E27FC236}">
                  <a16:creationId xmlns:a16="http://schemas.microsoft.com/office/drawing/2014/main" id="{B4009C27-900B-4EF1-A97D-3B4258A294D4}"/>
                </a:ext>
              </a:extLst>
            </p:cNvPr>
            <p:cNvSpPr/>
            <p:nvPr/>
          </p:nvSpPr>
          <p:spPr>
            <a:xfrm rot="16200000">
              <a:off x="4502788" y="3574412"/>
              <a:ext cx="369333" cy="383308"/>
            </a:xfrm>
            <a:prstGeom prst="leftBracket">
              <a:avLst/>
            </a:prstGeom>
            <a:ln w="19050">
              <a:solidFill>
                <a:srgbClr val="FF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文本框 18">
              <a:extLst>
                <a:ext uri="{FF2B5EF4-FFF2-40B4-BE49-F238E27FC236}">
                  <a16:creationId xmlns:a16="http://schemas.microsoft.com/office/drawing/2014/main" id="{F80DE04C-7059-44ED-BA82-68419D59BA87}"/>
                </a:ext>
              </a:extLst>
            </p:cNvPr>
            <p:cNvSpPr txBox="1"/>
            <p:nvPr/>
          </p:nvSpPr>
          <p:spPr>
            <a:xfrm>
              <a:off x="3776246" y="4157396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solidFill>
                    <a:srgbClr val="FF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zh-CN" alt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文本框 18">
              <a:extLst>
                <a:ext uri="{FF2B5EF4-FFF2-40B4-BE49-F238E27FC236}">
                  <a16:creationId xmlns:a16="http://schemas.microsoft.com/office/drawing/2014/main" id="{1F303027-32D9-4B10-B66B-A19646D143D2}"/>
                </a:ext>
              </a:extLst>
            </p:cNvPr>
            <p:cNvSpPr txBox="1"/>
            <p:nvPr/>
          </p:nvSpPr>
          <p:spPr>
            <a:xfrm>
              <a:off x="4554410" y="4157395"/>
              <a:ext cx="3385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FF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zh-CN" alt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18">
              <a:extLst>
                <a:ext uri="{FF2B5EF4-FFF2-40B4-BE49-F238E27FC236}">
                  <a16:creationId xmlns:a16="http://schemas.microsoft.com/office/drawing/2014/main" id="{9CBA34CF-E9B8-4369-8768-8E51169A6BCE}"/>
                </a:ext>
              </a:extLst>
            </p:cNvPr>
            <p:cNvSpPr txBox="1"/>
            <p:nvPr/>
          </p:nvSpPr>
          <p:spPr>
            <a:xfrm>
              <a:off x="5088523" y="4157394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solidFill>
                    <a:srgbClr val="FF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24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56857B0-7010-48FD-8617-E314A0CBE3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57400" y="2743200"/>
              <a:ext cx="0" cy="1828800"/>
            </a:xfrm>
            <a:prstGeom prst="straightConnector1">
              <a:avLst/>
            </a:prstGeom>
            <a:ln w="28575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BACC826-7A75-4356-BC5B-1961EE97A49A}"/>
              </a:ext>
            </a:extLst>
          </p:cNvPr>
          <p:cNvSpPr txBox="1"/>
          <p:nvPr/>
        </p:nvSpPr>
        <p:spPr>
          <a:xfrm>
            <a:off x="3879296" y="3214253"/>
            <a:ext cx="611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B</a:t>
            </a:r>
            <a:r>
              <a:rPr lang="en-US" sz="2800" b="1" baseline="-25000" dirty="0">
                <a:solidFill>
                  <a:prstClr val="white"/>
                </a:solidFill>
                <a:latin typeface="Calibri" panose="020F0502020204030204"/>
              </a:rPr>
              <a:t>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6122E4-F7EB-40DF-848C-EBAA94BAD678}"/>
              </a:ext>
            </a:extLst>
          </p:cNvPr>
          <p:cNvSpPr txBox="1"/>
          <p:nvPr/>
        </p:nvSpPr>
        <p:spPr>
          <a:xfrm>
            <a:off x="8201893" y="2242524"/>
            <a:ext cx="1510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Spin-1/2 state: its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up or down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5ECADA-876F-4941-9650-BB3082A27EEB}"/>
              </a:ext>
            </a:extLst>
          </p:cNvPr>
          <p:cNvSpPr txBox="1"/>
          <p:nvPr/>
        </p:nvSpPr>
        <p:spPr>
          <a:xfrm>
            <a:off x="4495801" y="5432106"/>
            <a:ext cx="4190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In this schematic, there is only 1 excess spin that is </a:t>
            </a:r>
            <a:r>
              <a:rPr lang="en-US" b="1" dirty="0" err="1">
                <a:solidFill>
                  <a:prstClr val="white"/>
                </a:solidFill>
                <a:latin typeface="Calibri" panose="020F0502020204030204"/>
                <a:cs typeface="+mn-cs"/>
              </a:rPr>
              <a:t>parall</a:t>
            </a: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el to the main field B</a:t>
            </a:r>
            <a:r>
              <a:rPr lang="en-US" b="1" baseline="-25000" dirty="0">
                <a:solidFill>
                  <a:prstClr val="white"/>
                </a:solidFill>
                <a:latin typeface="Calibri" panose="020F0502020204030204"/>
              </a:rPr>
              <a:t>o</a:t>
            </a: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23" name="Content Placeholder 4">
            <a:extLst>
              <a:ext uri="{FF2B5EF4-FFF2-40B4-BE49-F238E27FC236}">
                <a16:creationId xmlns:a16="http://schemas.microsoft.com/office/drawing/2014/main" id="{F123DD06-874B-445E-B126-D2AF2C36F4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370" t="37040" r="43371" b="54575"/>
          <a:stretch/>
        </p:blipFill>
        <p:spPr>
          <a:xfrm>
            <a:off x="6383923" y="1615268"/>
            <a:ext cx="1066800" cy="379515"/>
          </a:xfrm>
        </p:spPr>
      </p:pic>
    </p:spTree>
    <p:extLst>
      <p:ext uri="{BB962C8B-B14F-4D97-AF65-F5344CB8AC3E}">
        <p14:creationId xmlns:p14="http://schemas.microsoft.com/office/powerpoint/2010/main" val="144202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SPIN EXCESS: WHY MRI IS A VERY INEFFICIENT  IMAGING MODALITY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3155EA-A64B-4D61-8843-7B3DF4AEAA67}"/>
              </a:ext>
            </a:extLst>
          </p:cNvPr>
          <p:cNvGrpSpPr/>
          <p:nvPr/>
        </p:nvGrpSpPr>
        <p:grpSpPr>
          <a:xfrm>
            <a:off x="3276600" y="2362200"/>
            <a:ext cx="3893107" cy="2447330"/>
            <a:chOff x="2057400" y="2743200"/>
            <a:chExt cx="2869314" cy="2447330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C169FFF-62BE-4130-8A06-9DBCAD00A59A}"/>
                </a:ext>
              </a:extLst>
            </p:cNvPr>
            <p:cNvCxnSpPr>
              <a:cxnSpLocks/>
            </p:cNvCxnSpPr>
            <p:nvPr/>
          </p:nvCxnSpPr>
          <p:spPr>
            <a:xfrm>
              <a:off x="4876800" y="2813627"/>
              <a:ext cx="0" cy="533400"/>
            </a:xfrm>
            <a:prstGeom prst="straightConnector1">
              <a:avLst/>
            </a:prstGeom>
            <a:ln w="28575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34AC48F-A350-42EF-8369-87E6F4D1B6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33800" y="2813627"/>
              <a:ext cx="0" cy="533400"/>
            </a:xfrm>
            <a:prstGeom prst="straightConnector1">
              <a:avLst/>
            </a:prstGeom>
            <a:ln w="28575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8">
              <a:extLst>
                <a:ext uri="{FF2B5EF4-FFF2-40B4-BE49-F238E27FC236}">
                  <a16:creationId xmlns:a16="http://schemas.microsoft.com/office/drawing/2014/main" id="{9CBA34CF-E9B8-4369-8768-8E51169A6BCE}"/>
                </a:ext>
              </a:extLst>
            </p:cNvPr>
            <p:cNvSpPr txBox="1"/>
            <p:nvPr/>
          </p:nvSpPr>
          <p:spPr>
            <a:xfrm>
              <a:off x="3686078" y="4267200"/>
              <a:ext cx="124063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only 1 in 10</a:t>
              </a:r>
              <a:r>
                <a:rPr lang="en-US" altLang="zh-CN" baseline="30000" dirty="0">
                  <a:solidFill>
                    <a:srgbClr val="FF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en-US" altLang="zh-CN" dirty="0">
                  <a:solidFill>
                    <a:srgbClr val="FF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spins remains pointing up</a:t>
              </a:r>
              <a:endParaRPr lang="zh-CN" altLang="en-US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56857B0-7010-48FD-8617-E314A0CBE3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57400" y="2743200"/>
              <a:ext cx="0" cy="1828800"/>
            </a:xfrm>
            <a:prstGeom prst="straightConnector1">
              <a:avLst/>
            </a:prstGeom>
            <a:ln w="28575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BACC826-7A75-4356-BC5B-1961EE97A49A}"/>
              </a:ext>
            </a:extLst>
          </p:cNvPr>
          <p:cNvSpPr txBox="1"/>
          <p:nvPr/>
        </p:nvSpPr>
        <p:spPr>
          <a:xfrm>
            <a:off x="2590800" y="4419600"/>
            <a:ext cx="1683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B</a:t>
            </a:r>
            <a:r>
              <a:rPr lang="en-US" sz="2800" b="1" baseline="-25000" dirty="0">
                <a:solidFill>
                  <a:prstClr val="white"/>
                </a:solidFill>
                <a:latin typeface="Calibri" panose="020F0502020204030204"/>
              </a:rPr>
              <a:t>o 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= 0.15T</a:t>
            </a:r>
            <a:endParaRPr lang="en-US" sz="2800" b="1" baseline="-25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5ECADA-876F-4941-9650-BB3082A27EEB}"/>
              </a:ext>
            </a:extLst>
          </p:cNvPr>
          <p:cNvSpPr txBox="1"/>
          <p:nvPr/>
        </p:nvSpPr>
        <p:spPr>
          <a:xfrm>
            <a:off x="4495801" y="5432106"/>
            <a:ext cx="4190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In this schematic, there is only 1 excess spin that is </a:t>
            </a:r>
            <a:r>
              <a:rPr lang="en-US" b="1" dirty="0" err="1">
                <a:solidFill>
                  <a:prstClr val="white"/>
                </a:solidFill>
                <a:latin typeface="Calibri" panose="020F0502020204030204"/>
                <a:cs typeface="+mn-cs"/>
              </a:rPr>
              <a:t>parall</a:t>
            </a: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el to the main field B</a:t>
            </a:r>
            <a:r>
              <a:rPr lang="en-US" b="1" baseline="-25000" dirty="0">
                <a:solidFill>
                  <a:prstClr val="white"/>
                </a:solidFill>
                <a:latin typeface="Calibri" panose="020F0502020204030204"/>
              </a:rPr>
              <a:t>o</a:t>
            </a: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23" name="Content Placeholder 4">
            <a:extLst>
              <a:ext uri="{FF2B5EF4-FFF2-40B4-BE49-F238E27FC236}">
                <a16:creationId xmlns:a16="http://schemas.microsoft.com/office/drawing/2014/main" id="{F123DD06-874B-445E-B126-D2AF2C36F4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370" t="37040" r="43371" b="54575"/>
          <a:stretch/>
        </p:blipFill>
        <p:spPr>
          <a:xfrm>
            <a:off x="8312708" y="4346040"/>
            <a:ext cx="1066800" cy="379515"/>
          </a:xfr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51F0FCD-4769-4F8F-A1DB-940B5D736072}"/>
              </a:ext>
            </a:extLst>
          </p:cNvPr>
          <p:cNvSpPr txBox="1"/>
          <p:nvPr/>
        </p:nvSpPr>
        <p:spPr>
          <a:xfrm>
            <a:off x="5181600" y="3003762"/>
            <a:ext cx="959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latin typeface="Calibri" panose="020F0502020204030204"/>
              </a:rPr>
              <a:t>5 x 10</a:t>
            </a:r>
            <a:r>
              <a:rPr lang="en-US" sz="2000" b="1" baseline="30000" dirty="0">
                <a:solidFill>
                  <a:prstClr val="white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BDF24A-72C4-476F-AA2D-2F7D3A77B5EF}"/>
              </a:ext>
            </a:extLst>
          </p:cNvPr>
          <p:cNvSpPr txBox="1"/>
          <p:nvPr/>
        </p:nvSpPr>
        <p:spPr>
          <a:xfrm>
            <a:off x="6666155" y="2979316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latin typeface="Calibri" panose="020F0502020204030204"/>
              </a:rPr>
              <a:t>-5 x 10</a:t>
            </a:r>
            <a:r>
              <a:rPr lang="en-US" sz="2000" b="1" baseline="30000" dirty="0">
                <a:solidFill>
                  <a:prstClr val="white"/>
                </a:solidFill>
                <a:latin typeface="Calibri" panose="020F0502020204030204"/>
              </a:rPr>
              <a:t>5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502E6CD-ECD5-406A-BD36-5272316EA2F3}"/>
              </a:ext>
            </a:extLst>
          </p:cNvPr>
          <p:cNvCxnSpPr>
            <a:cxnSpLocks/>
          </p:cNvCxnSpPr>
          <p:nvPr/>
        </p:nvCxnSpPr>
        <p:spPr>
          <a:xfrm flipV="1">
            <a:off x="7239000" y="44958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590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675ECADA-876F-4941-9650-BB3082A27EEB}"/>
              </a:ext>
            </a:extLst>
          </p:cNvPr>
          <p:cNvSpPr txBox="1"/>
          <p:nvPr/>
        </p:nvSpPr>
        <p:spPr>
          <a:xfrm>
            <a:off x="6248400" y="4648201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Now there are 10 excess spins </a:t>
            </a:r>
            <a:r>
              <a:rPr lang="en-US" b="1" dirty="0" err="1">
                <a:solidFill>
                  <a:prstClr val="white"/>
                </a:solidFill>
                <a:latin typeface="Calibri" panose="020F0502020204030204"/>
                <a:cs typeface="+mn-cs"/>
              </a:rPr>
              <a:t>parall</a:t>
            </a: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el to the main field B</a:t>
            </a:r>
            <a:r>
              <a:rPr lang="en-US" b="1" baseline="-25000" dirty="0">
                <a:solidFill>
                  <a:prstClr val="white"/>
                </a:solidFill>
                <a:latin typeface="Calibri" panose="020F0502020204030204"/>
              </a:rPr>
              <a:t>o</a:t>
            </a: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D96F833-446B-4971-B9E0-1470232E692F}"/>
              </a:ext>
            </a:extLst>
          </p:cNvPr>
          <p:cNvCxnSpPr>
            <a:cxnSpLocks/>
          </p:cNvCxnSpPr>
          <p:nvPr/>
        </p:nvCxnSpPr>
        <p:spPr>
          <a:xfrm flipV="1">
            <a:off x="4305300" y="2713911"/>
            <a:ext cx="0" cy="1828800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F25051B-88C5-4E17-AA84-FBA4E9D6E1A2}"/>
              </a:ext>
            </a:extLst>
          </p:cNvPr>
          <p:cNvSpPr txBox="1"/>
          <p:nvPr/>
        </p:nvSpPr>
        <p:spPr>
          <a:xfrm>
            <a:off x="3543300" y="4771311"/>
            <a:ext cx="1683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B</a:t>
            </a:r>
            <a:r>
              <a:rPr lang="en-US" sz="2800" b="1" baseline="-25000" dirty="0">
                <a:solidFill>
                  <a:prstClr val="white"/>
                </a:solidFill>
                <a:latin typeface="Calibri" panose="020F0502020204030204"/>
              </a:rPr>
              <a:t>o 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= 1.5T</a:t>
            </a:r>
            <a:endParaRPr lang="en-US" sz="2800" b="1" baseline="-25000" dirty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1E79BD5-EE99-497C-9400-3903C739D43B}"/>
              </a:ext>
            </a:extLst>
          </p:cNvPr>
          <p:cNvCxnSpPr>
            <a:cxnSpLocks/>
          </p:cNvCxnSpPr>
          <p:nvPr/>
        </p:nvCxnSpPr>
        <p:spPr>
          <a:xfrm flipV="1">
            <a:off x="6819900" y="27889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86A79A8-575B-4B6D-83A7-FEE58CFFA4B7}"/>
              </a:ext>
            </a:extLst>
          </p:cNvPr>
          <p:cNvCxnSpPr>
            <a:cxnSpLocks/>
          </p:cNvCxnSpPr>
          <p:nvPr/>
        </p:nvCxnSpPr>
        <p:spPr>
          <a:xfrm flipV="1">
            <a:off x="6972300" y="29413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C7336AD-2731-4F5A-9F3D-173E1501D50F}"/>
              </a:ext>
            </a:extLst>
          </p:cNvPr>
          <p:cNvCxnSpPr>
            <a:cxnSpLocks/>
          </p:cNvCxnSpPr>
          <p:nvPr/>
        </p:nvCxnSpPr>
        <p:spPr>
          <a:xfrm flipV="1">
            <a:off x="7124700" y="30937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9FCD705-9664-4206-A47A-114B11896A93}"/>
              </a:ext>
            </a:extLst>
          </p:cNvPr>
          <p:cNvCxnSpPr>
            <a:cxnSpLocks/>
          </p:cNvCxnSpPr>
          <p:nvPr/>
        </p:nvCxnSpPr>
        <p:spPr>
          <a:xfrm flipV="1">
            <a:off x="7277100" y="32461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F31B288-765F-46DB-98E6-B95BDE79DE3C}"/>
              </a:ext>
            </a:extLst>
          </p:cNvPr>
          <p:cNvCxnSpPr>
            <a:cxnSpLocks/>
          </p:cNvCxnSpPr>
          <p:nvPr/>
        </p:nvCxnSpPr>
        <p:spPr>
          <a:xfrm flipV="1">
            <a:off x="7429500" y="33985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433EF2C-903C-4715-B013-7E0D8A930AA5}"/>
              </a:ext>
            </a:extLst>
          </p:cNvPr>
          <p:cNvCxnSpPr>
            <a:cxnSpLocks/>
          </p:cNvCxnSpPr>
          <p:nvPr/>
        </p:nvCxnSpPr>
        <p:spPr>
          <a:xfrm flipV="1">
            <a:off x="7581900" y="35509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773FFCF-7ECF-4768-BEFB-14AEBF40E0B8}"/>
              </a:ext>
            </a:extLst>
          </p:cNvPr>
          <p:cNvCxnSpPr>
            <a:cxnSpLocks/>
          </p:cNvCxnSpPr>
          <p:nvPr/>
        </p:nvCxnSpPr>
        <p:spPr>
          <a:xfrm flipV="1">
            <a:off x="7734300" y="37033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482ACB6-5FA7-45A5-B031-832FBB6BBE3C}"/>
              </a:ext>
            </a:extLst>
          </p:cNvPr>
          <p:cNvCxnSpPr>
            <a:cxnSpLocks/>
          </p:cNvCxnSpPr>
          <p:nvPr/>
        </p:nvCxnSpPr>
        <p:spPr>
          <a:xfrm flipV="1">
            <a:off x="7886700" y="38557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FBD1B6D-4D9D-4FF7-BE13-C75DC7946EB6}"/>
              </a:ext>
            </a:extLst>
          </p:cNvPr>
          <p:cNvCxnSpPr>
            <a:cxnSpLocks/>
          </p:cNvCxnSpPr>
          <p:nvPr/>
        </p:nvCxnSpPr>
        <p:spPr>
          <a:xfrm flipV="1">
            <a:off x="8039100" y="40081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FEBBAFA-C5E3-42E6-BD44-C32139E6DE5D}"/>
              </a:ext>
            </a:extLst>
          </p:cNvPr>
          <p:cNvCxnSpPr>
            <a:cxnSpLocks/>
          </p:cNvCxnSpPr>
          <p:nvPr/>
        </p:nvCxnSpPr>
        <p:spPr>
          <a:xfrm flipV="1">
            <a:off x="8191500" y="4160557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1">
            <a:extLst>
              <a:ext uri="{FF2B5EF4-FFF2-40B4-BE49-F238E27FC236}">
                <a16:creationId xmlns:a16="http://schemas.microsoft.com/office/drawing/2014/main" id="{6DD5C9E4-F30E-448F-BD7F-2F5B7C03A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SPIN EXCESS AT 1.5T</a:t>
            </a:r>
          </a:p>
        </p:txBody>
      </p:sp>
    </p:spTree>
    <p:extLst>
      <p:ext uri="{BB962C8B-B14F-4D97-AF65-F5344CB8AC3E}">
        <p14:creationId xmlns:p14="http://schemas.microsoft.com/office/powerpoint/2010/main" val="1467922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675ECADA-876F-4941-9650-BB3082A27EEB}"/>
              </a:ext>
            </a:extLst>
          </p:cNvPr>
          <p:cNvSpPr txBox="1"/>
          <p:nvPr/>
        </p:nvSpPr>
        <p:spPr>
          <a:xfrm>
            <a:off x="3048001" y="4573155"/>
            <a:ext cx="2705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Each spin has its own magnetic moment. </a:t>
            </a:r>
            <a:endParaRPr lang="en-US" b="1" dirty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D96F833-446B-4971-B9E0-1470232E692F}"/>
              </a:ext>
            </a:extLst>
          </p:cNvPr>
          <p:cNvCxnSpPr>
            <a:cxnSpLocks/>
          </p:cNvCxnSpPr>
          <p:nvPr/>
        </p:nvCxnSpPr>
        <p:spPr>
          <a:xfrm flipV="1">
            <a:off x="7848600" y="2209800"/>
            <a:ext cx="0" cy="1828800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F25051B-88C5-4E17-AA84-FBA4E9D6E1A2}"/>
              </a:ext>
            </a:extLst>
          </p:cNvPr>
          <p:cNvSpPr txBox="1"/>
          <p:nvPr/>
        </p:nvSpPr>
        <p:spPr>
          <a:xfrm>
            <a:off x="6065983" y="2830734"/>
            <a:ext cx="464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= </a:t>
            </a:r>
            <a:endParaRPr lang="en-US" sz="2800" b="1" baseline="-25000" dirty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1E79BD5-EE99-497C-9400-3903C739D43B}"/>
              </a:ext>
            </a:extLst>
          </p:cNvPr>
          <p:cNvCxnSpPr>
            <a:cxnSpLocks/>
          </p:cNvCxnSpPr>
          <p:nvPr/>
        </p:nvCxnSpPr>
        <p:spPr>
          <a:xfrm flipV="1">
            <a:off x="3505200" y="23622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86A79A8-575B-4B6D-83A7-FEE58CFFA4B7}"/>
              </a:ext>
            </a:extLst>
          </p:cNvPr>
          <p:cNvCxnSpPr>
            <a:cxnSpLocks/>
          </p:cNvCxnSpPr>
          <p:nvPr/>
        </p:nvCxnSpPr>
        <p:spPr>
          <a:xfrm flipV="1">
            <a:off x="3657600" y="25146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C7336AD-2731-4F5A-9F3D-173E1501D50F}"/>
              </a:ext>
            </a:extLst>
          </p:cNvPr>
          <p:cNvCxnSpPr>
            <a:cxnSpLocks/>
          </p:cNvCxnSpPr>
          <p:nvPr/>
        </p:nvCxnSpPr>
        <p:spPr>
          <a:xfrm flipV="1">
            <a:off x="3810000" y="26670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9FCD705-9664-4206-A47A-114B11896A93}"/>
              </a:ext>
            </a:extLst>
          </p:cNvPr>
          <p:cNvCxnSpPr>
            <a:cxnSpLocks/>
          </p:cNvCxnSpPr>
          <p:nvPr/>
        </p:nvCxnSpPr>
        <p:spPr>
          <a:xfrm flipV="1">
            <a:off x="3962400" y="28194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F31B288-765F-46DB-98E6-B95BDE79DE3C}"/>
              </a:ext>
            </a:extLst>
          </p:cNvPr>
          <p:cNvCxnSpPr>
            <a:cxnSpLocks/>
          </p:cNvCxnSpPr>
          <p:nvPr/>
        </p:nvCxnSpPr>
        <p:spPr>
          <a:xfrm flipV="1">
            <a:off x="4114800" y="29718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433EF2C-903C-4715-B013-7E0D8A930AA5}"/>
              </a:ext>
            </a:extLst>
          </p:cNvPr>
          <p:cNvCxnSpPr>
            <a:cxnSpLocks/>
          </p:cNvCxnSpPr>
          <p:nvPr/>
        </p:nvCxnSpPr>
        <p:spPr>
          <a:xfrm flipV="1">
            <a:off x="4267200" y="31242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773FFCF-7ECF-4768-BEFB-14AEBF40E0B8}"/>
              </a:ext>
            </a:extLst>
          </p:cNvPr>
          <p:cNvCxnSpPr>
            <a:cxnSpLocks/>
          </p:cNvCxnSpPr>
          <p:nvPr/>
        </p:nvCxnSpPr>
        <p:spPr>
          <a:xfrm flipV="1">
            <a:off x="4419600" y="32766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482ACB6-5FA7-45A5-B031-832FBB6BBE3C}"/>
              </a:ext>
            </a:extLst>
          </p:cNvPr>
          <p:cNvCxnSpPr>
            <a:cxnSpLocks/>
          </p:cNvCxnSpPr>
          <p:nvPr/>
        </p:nvCxnSpPr>
        <p:spPr>
          <a:xfrm flipV="1">
            <a:off x="4572000" y="34290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FBD1B6D-4D9D-4FF7-BE13-C75DC7946EB6}"/>
              </a:ext>
            </a:extLst>
          </p:cNvPr>
          <p:cNvCxnSpPr>
            <a:cxnSpLocks/>
          </p:cNvCxnSpPr>
          <p:nvPr/>
        </p:nvCxnSpPr>
        <p:spPr>
          <a:xfrm flipV="1">
            <a:off x="4724400" y="35814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FEBBAFA-C5E3-42E6-BD44-C32139E6DE5D}"/>
              </a:ext>
            </a:extLst>
          </p:cNvPr>
          <p:cNvCxnSpPr>
            <a:cxnSpLocks/>
          </p:cNvCxnSpPr>
          <p:nvPr/>
        </p:nvCxnSpPr>
        <p:spPr>
          <a:xfrm flipV="1">
            <a:off x="4876800" y="3733800"/>
            <a:ext cx="0" cy="229754"/>
          </a:xfrm>
          <a:prstGeom prst="straightConnector1">
            <a:avLst/>
          </a:prstGeom>
          <a:ln w="28575">
            <a:solidFill>
              <a:srgbClr val="FF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1">
            <a:extLst>
              <a:ext uri="{FF2B5EF4-FFF2-40B4-BE49-F238E27FC236}">
                <a16:creationId xmlns:a16="http://schemas.microsoft.com/office/drawing/2014/main" id="{6DD5C9E4-F30E-448F-BD7F-2F5B7C03A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SPIN EXCESS DEPENDS ON MAGNETIC FIELD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1F63B1-787E-4734-A1DA-FB3014042883}"/>
              </a:ext>
            </a:extLst>
          </p:cNvPr>
          <p:cNvSpPr txBox="1"/>
          <p:nvPr/>
        </p:nvSpPr>
        <p:spPr>
          <a:xfrm>
            <a:off x="7315200" y="4578244"/>
            <a:ext cx="1683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M = bulk magnetization</a:t>
            </a:r>
            <a:endParaRPr lang="en-US" b="1" baseline="-25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C31B53-B550-466C-86B3-AFE793C9FA0E}"/>
              </a:ext>
            </a:extLst>
          </p:cNvPr>
          <p:cNvSpPr txBox="1"/>
          <p:nvPr/>
        </p:nvSpPr>
        <p:spPr>
          <a:xfrm>
            <a:off x="7980194" y="2850361"/>
            <a:ext cx="5726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M</a:t>
            </a:r>
            <a:endParaRPr lang="en-US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E0DE82-E719-49B6-996D-2068613D70F1}"/>
              </a:ext>
            </a:extLst>
          </p:cNvPr>
          <p:cNvSpPr txBox="1"/>
          <p:nvPr/>
        </p:nvSpPr>
        <p:spPr>
          <a:xfrm>
            <a:off x="7310551" y="5410200"/>
            <a:ext cx="2062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10</a:t>
            </a:r>
            <a:r>
              <a:rPr lang="en-US" b="1" baseline="30000" dirty="0">
                <a:solidFill>
                  <a:prstClr val="white"/>
                </a:solidFill>
                <a:latin typeface="Calibri" panose="020F0502020204030204"/>
              </a:rPr>
              <a:t>26</a:t>
            </a: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 in the human brain (1.5L) so the spin excess is 10</a:t>
            </a:r>
            <a:r>
              <a:rPr lang="en-US" b="1" baseline="30000" dirty="0">
                <a:solidFill>
                  <a:prstClr val="white"/>
                </a:solidFill>
                <a:latin typeface="Calibri" panose="020F0502020204030204"/>
              </a:rPr>
              <a:t>21</a:t>
            </a:r>
            <a:endParaRPr lang="en-US" b="1" baseline="-250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92391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MRI FREQUENCEY DEPENDENCE ON FIELD:</a:t>
            </a:r>
            <a:br>
              <a:rPr lang="en-US" sz="3200" dirty="0">
                <a:solidFill>
                  <a:srgbClr val="FFFF99"/>
                </a:solidFill>
              </a:rPr>
            </a:br>
            <a:r>
              <a:rPr lang="en-US" sz="3200" dirty="0">
                <a:solidFill>
                  <a:srgbClr val="FFFF99"/>
                </a:solidFill>
              </a:rPr>
              <a:t>THE LARMOR EQUATION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64E075-F3F0-42CE-8E7A-BB2E9CF1CA5D}"/>
              </a:ext>
            </a:extLst>
          </p:cNvPr>
          <p:cNvSpPr txBox="1"/>
          <p:nvPr/>
        </p:nvSpPr>
        <p:spPr>
          <a:xfrm>
            <a:off x="5410201" y="2445481"/>
            <a:ext cx="122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= </a:t>
            </a: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</a:rPr>
              <a:t>B</a:t>
            </a:r>
            <a:r>
              <a:rPr lang="en-US" sz="2400" b="1" baseline="-25000" dirty="0">
                <a:solidFill>
                  <a:prstClr val="white"/>
                </a:solidFill>
                <a:latin typeface="Arial" panose="020B0604020202020204" pitchFamily="34" charset="0"/>
              </a:rPr>
              <a:t>o</a:t>
            </a:r>
            <a:endParaRPr lang="en-US" sz="2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0158D6-6C9C-4506-B116-6A12BA551B95}"/>
              </a:ext>
            </a:extLst>
          </p:cNvPr>
          <p:cNvSpPr txBox="1"/>
          <p:nvPr/>
        </p:nvSpPr>
        <p:spPr>
          <a:xfrm>
            <a:off x="3352800" y="396240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This equation has the simplest possible mathematical form </a:t>
            </a:r>
            <a:r>
              <a:rPr lang="en-US" sz="2400" b="1" dirty="0">
                <a:solidFill>
                  <a:srgbClr val="FFFF99"/>
                </a:solidFill>
                <a:latin typeface="Calibri" panose="020F0502020204030204"/>
                <a:cs typeface="+mn-cs"/>
              </a:rPr>
              <a:t>a = </a:t>
            </a:r>
            <a:r>
              <a:rPr lang="en-US" sz="2400" b="1" dirty="0" err="1">
                <a:solidFill>
                  <a:srgbClr val="FFFF99"/>
                </a:solidFill>
                <a:latin typeface="Calibri" panose="020F0502020204030204"/>
                <a:cs typeface="+mn-cs"/>
              </a:rPr>
              <a:t>bc</a:t>
            </a:r>
            <a:r>
              <a:rPr lang="en-US" sz="2400" b="1" dirty="0">
                <a:solidFill>
                  <a:srgbClr val="FFFF99"/>
                </a:solidFill>
                <a:latin typeface="Calibri" panose="020F0502020204030204"/>
                <a:cs typeface="+mn-cs"/>
              </a:rPr>
              <a:t> </a:t>
            </a:r>
            <a:r>
              <a:rPr lang="en-US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and much of MRI can be understand from its implications.</a:t>
            </a:r>
          </a:p>
        </p:txBody>
      </p:sp>
    </p:spTree>
    <p:extLst>
      <p:ext uri="{BB962C8B-B14F-4D97-AF65-F5344CB8AC3E}">
        <p14:creationId xmlns:p14="http://schemas.microsoft.com/office/powerpoint/2010/main" val="90159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WHAT IS FREQUENCY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64E075-F3F0-42CE-8E7A-BB2E9CF1CA5D}"/>
              </a:ext>
            </a:extLst>
          </p:cNvPr>
          <p:cNvSpPr txBox="1"/>
          <p:nvPr/>
        </p:nvSpPr>
        <p:spPr>
          <a:xfrm>
            <a:off x="5399404" y="1752601"/>
            <a:ext cx="122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= </a:t>
            </a: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</a:rPr>
              <a:t>B</a:t>
            </a:r>
            <a:r>
              <a:rPr lang="en-US" sz="2400" b="1" baseline="-25000" dirty="0">
                <a:solidFill>
                  <a:prstClr val="white"/>
                </a:solidFill>
                <a:latin typeface="Arial" panose="020B0604020202020204" pitchFamily="34" charset="0"/>
              </a:rPr>
              <a:t>o</a:t>
            </a:r>
            <a:endParaRPr lang="en-US" sz="2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0158D6-6C9C-4506-B116-6A12BA551B95}"/>
              </a:ext>
            </a:extLst>
          </p:cNvPr>
          <p:cNvSpPr txBox="1"/>
          <p:nvPr/>
        </p:nvSpPr>
        <p:spPr>
          <a:xfrm>
            <a:off x="3276600" y="2512414"/>
            <a:ext cx="6553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  <a:latin typeface="Calibri" panose="020F0502020204030204"/>
              </a:rPr>
              <a:t>Angular frequency is the rate of rotation around an axis of rotation in radians per second  </a:t>
            </a:r>
            <a:r>
              <a:rPr lang="en-US" sz="2400" dirty="0">
                <a:solidFill>
                  <a:prstClr val="white"/>
                </a:solidFill>
              </a:rPr>
              <a:t>(or in  degrees per second). 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12DEA7-3A68-482A-AD90-373A63FD3CF3}"/>
              </a:ext>
            </a:extLst>
          </p:cNvPr>
          <p:cNvSpPr txBox="1"/>
          <p:nvPr/>
        </p:nvSpPr>
        <p:spPr>
          <a:xfrm>
            <a:off x="5399404" y="4038601"/>
            <a:ext cx="122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= 2</a:t>
            </a:r>
            <a:r>
              <a:rPr lang="el-GR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π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f</a:t>
            </a:r>
            <a:endParaRPr lang="en-US" sz="2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241670-54D3-44C3-8C64-5C5B80542E34}"/>
              </a:ext>
            </a:extLst>
          </p:cNvPr>
          <p:cNvSpPr txBox="1"/>
          <p:nvPr/>
        </p:nvSpPr>
        <p:spPr>
          <a:xfrm>
            <a:off x="3276600" y="4779957"/>
            <a:ext cx="655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  <a:latin typeface="Calibri" panose="020F0502020204030204"/>
              </a:rPr>
              <a:t>Frequency is the rate of rotation around an axis of rotation in cycles per second. </a:t>
            </a:r>
          </a:p>
        </p:txBody>
      </p:sp>
    </p:spTree>
    <p:extLst>
      <p:ext uri="{BB962C8B-B14F-4D97-AF65-F5344CB8AC3E}">
        <p14:creationId xmlns:p14="http://schemas.microsoft.com/office/powerpoint/2010/main" val="2496579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AFC7-CFCF-4095-82D1-86ACBE7D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99"/>
                </a:solidFill>
              </a:rPr>
              <a:t>WHAT IS PHASE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64E075-F3F0-42CE-8E7A-BB2E9CF1CA5D}"/>
              </a:ext>
            </a:extLst>
          </p:cNvPr>
          <p:cNvSpPr txBox="1"/>
          <p:nvPr/>
        </p:nvSpPr>
        <p:spPr>
          <a:xfrm>
            <a:off x="5399404" y="1752601"/>
            <a:ext cx="2220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= </a:t>
            </a: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</a:rPr>
              <a:t>B</a:t>
            </a:r>
            <a:r>
              <a:rPr lang="en-US" sz="2400" b="1" baseline="-25000" dirty="0">
                <a:solidFill>
                  <a:prstClr val="white"/>
                </a:solidFill>
                <a:latin typeface="Arial" panose="020B0604020202020204" pitchFamily="34" charset="0"/>
              </a:rPr>
              <a:t>o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</a:t>
            </a:r>
            <a:endParaRPr lang="en-US" sz="2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0158D6-6C9C-4506-B116-6A12BA551B95}"/>
              </a:ext>
            </a:extLst>
          </p:cNvPr>
          <p:cNvSpPr txBox="1"/>
          <p:nvPr/>
        </p:nvSpPr>
        <p:spPr>
          <a:xfrm>
            <a:off x="3276600" y="2512414"/>
            <a:ext cx="6553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  <a:latin typeface="Calibri" panose="020F0502020204030204"/>
              </a:rPr>
              <a:t>Angular frequency is the rate of rotation around an axis of rotation in radians per second  </a:t>
            </a:r>
            <a:r>
              <a:rPr lang="en-US" sz="2400" dirty="0">
                <a:solidFill>
                  <a:prstClr val="white"/>
                </a:solidFill>
              </a:rPr>
              <a:t>(or in  degrees per second). 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12DEA7-3A68-482A-AD90-373A63FD3CF3}"/>
              </a:ext>
            </a:extLst>
          </p:cNvPr>
          <p:cNvSpPr txBox="1"/>
          <p:nvPr/>
        </p:nvSpPr>
        <p:spPr>
          <a:xfrm>
            <a:off x="5399403" y="4038601"/>
            <a:ext cx="3973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2</a:t>
            </a:r>
            <a:r>
              <a:rPr lang="el-GR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π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f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 = 2</a:t>
            </a:r>
            <a:r>
              <a:rPr lang="el-GR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π</a:t>
            </a:r>
            <a:r>
              <a:rPr lang="el-GR" sz="2400" b="1" strike="sngStrike" dirty="0">
                <a:latin typeface="Times New Roman" panose="02020603050405020304" pitchFamily="18" charset="0"/>
                <a:ea typeface="Arial Unicode MS"/>
              </a:rPr>
              <a:t>γ 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</a:rPr>
              <a:t>B</a:t>
            </a:r>
            <a:r>
              <a:rPr lang="en-US" sz="2400" b="1" baseline="-25000" dirty="0">
                <a:solidFill>
                  <a:prstClr val="white"/>
                </a:solidFill>
                <a:latin typeface="Arial" panose="020B0604020202020204" pitchFamily="34" charset="0"/>
              </a:rPr>
              <a:t>o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    </a:t>
            </a:r>
            <a:r>
              <a:rPr lang="en-US" sz="2400" b="1" dirty="0">
                <a:solidFill>
                  <a:prstClr val="white"/>
                </a:solidFill>
                <a:cs typeface="Times New Roman" panose="02020603050405020304" pitchFamily="18" charset="0"/>
              </a:rPr>
              <a:t>where</a:t>
            </a:r>
          </a:p>
          <a:p>
            <a:pPr defTabSz="457200">
              <a:defRPr/>
            </a:pP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strike="sngStrike" dirty="0">
                <a:latin typeface="Times New Roman" panose="02020603050405020304" pitchFamily="18" charset="0"/>
                <a:ea typeface="Arial Unicode MS"/>
              </a:rPr>
              <a:t>γ 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/2</a:t>
            </a:r>
            <a:r>
              <a:rPr lang="el-GR" sz="2400" b="1" dirty="0">
                <a:solidFill>
                  <a:prstClr val="white"/>
                </a:solidFill>
                <a:latin typeface="Calibri" panose="020F0502020204030204"/>
                <a:cs typeface="+mn-cs"/>
              </a:rPr>
              <a:t>π</a:t>
            </a:r>
            <a:endParaRPr lang="en-US" sz="2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241670-54D3-44C3-8C64-5C5B80542E34}"/>
              </a:ext>
            </a:extLst>
          </p:cNvPr>
          <p:cNvSpPr txBox="1"/>
          <p:nvPr/>
        </p:nvSpPr>
        <p:spPr>
          <a:xfrm>
            <a:off x="3233101" y="5544006"/>
            <a:ext cx="655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  <a:latin typeface="Calibri" panose="020F0502020204030204"/>
              </a:rPr>
              <a:t>Frequency is the rate of rotation around an axis of rotation in cycles per second. </a:t>
            </a:r>
          </a:p>
        </p:txBody>
      </p:sp>
    </p:spTree>
    <p:extLst>
      <p:ext uri="{BB962C8B-B14F-4D97-AF65-F5344CB8AC3E}">
        <p14:creationId xmlns:p14="http://schemas.microsoft.com/office/powerpoint/2010/main" val="20020470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11831</TotalTime>
  <Words>887</Words>
  <Application>Microsoft Office PowerPoint</Application>
  <PresentationFormat>Widescreen</PresentationFormat>
  <Paragraphs>165</Paragraphs>
  <Slides>24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Book Antiqua</vt:lpstr>
      <vt:lpstr>Calibri</vt:lpstr>
      <vt:lpstr>Cambria Math</vt:lpstr>
      <vt:lpstr>Garamond</vt:lpstr>
      <vt:lpstr>Lucida Sans</vt:lpstr>
      <vt:lpstr>Times New Roman</vt:lpstr>
      <vt:lpstr>Wingdings</vt:lpstr>
      <vt:lpstr>Wingdings 2</vt:lpstr>
      <vt:lpstr>Wingdings 3</vt:lpstr>
      <vt:lpstr>Apex</vt:lpstr>
      <vt:lpstr>PowerPoint Presentation</vt:lpstr>
      <vt:lpstr>IMAGING PROTONS WITH MRI</vt:lpstr>
      <vt:lpstr>IMAGING PROTONS WITH MRI</vt:lpstr>
      <vt:lpstr>SPIN EXCESS: WHY MRI IS A VERY INEFFICIENT  IMAGING MODALITY</vt:lpstr>
      <vt:lpstr>SPIN EXCESS AT 1.5T</vt:lpstr>
      <vt:lpstr>SPIN EXCESS DEPENDS ON MAGNETIC FIELD</vt:lpstr>
      <vt:lpstr>MRI FREQUENCEY DEPENDENCE ON FIELD: THE LARMOR EQUATION</vt:lpstr>
      <vt:lpstr>WHAT IS FREQUENCY</vt:lpstr>
      <vt:lpstr>WHAT IS PHASE</vt:lpstr>
      <vt:lpstr>WHAT IS PHASE</vt:lpstr>
      <vt:lpstr>ANGULAR DISTANCE = PHASE</vt:lpstr>
      <vt:lpstr>PowerPoint Presentation</vt:lpstr>
      <vt:lpstr>PowerPoint Presentation</vt:lpstr>
      <vt:lpstr>PowerPoint Presentation</vt:lpstr>
      <vt:lpstr>LEFT HANDED</vt:lpstr>
      <vt:lpstr>RIGHT HANDED</vt:lpstr>
      <vt:lpstr>PowerPoint Presentation</vt:lpstr>
      <vt:lpstr>ANGULAR DISTANCE = PHASE</vt:lpstr>
      <vt:lpstr>PowerPoint Presentation</vt:lpstr>
      <vt:lpstr>PowerPoint Presentation</vt:lpstr>
      <vt:lpstr>Size of the magnitude vector does not affect the phase</vt:lpstr>
      <vt:lpstr>PowerPoint Presentation</vt:lpstr>
      <vt:lpstr>SUMMARY</vt:lpstr>
      <vt:lpstr>Pause</vt:lpstr>
    </vt:vector>
  </TitlesOfParts>
  <Company>Case Western Reserve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Removal of air/tissue interface field effects in Susceptibility Weighted Imaging</dc:title>
  <dc:creator>Jaladhar</dc:creator>
  <cp:lastModifiedBy>Ewart Haacke</cp:lastModifiedBy>
  <cp:revision>1161</cp:revision>
  <dcterms:created xsi:type="dcterms:W3CDTF">2008-04-16T02:37:20Z</dcterms:created>
  <dcterms:modified xsi:type="dcterms:W3CDTF">2024-12-20T01:28:54Z</dcterms:modified>
</cp:coreProperties>
</file>