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75" r:id="rId1"/>
  </p:sldMasterIdLst>
  <p:notesMasterIdLst>
    <p:notesMasterId r:id="rId33"/>
  </p:notesMasterIdLst>
  <p:sldIdLst>
    <p:sldId id="943" r:id="rId2"/>
    <p:sldId id="997" r:id="rId3"/>
    <p:sldId id="998" r:id="rId4"/>
    <p:sldId id="1002" r:id="rId5"/>
    <p:sldId id="264" r:id="rId6"/>
    <p:sldId id="273" r:id="rId7"/>
    <p:sldId id="1000" r:id="rId8"/>
    <p:sldId id="272" r:id="rId9"/>
    <p:sldId id="1003" r:id="rId10"/>
    <p:sldId id="1001" r:id="rId11"/>
    <p:sldId id="271" r:id="rId12"/>
    <p:sldId id="999" r:id="rId13"/>
    <p:sldId id="984" r:id="rId14"/>
    <p:sldId id="987" r:id="rId15"/>
    <p:sldId id="988" r:id="rId16"/>
    <p:sldId id="986" r:id="rId17"/>
    <p:sldId id="985" r:id="rId18"/>
    <p:sldId id="989" r:id="rId19"/>
    <p:sldId id="995" r:id="rId20"/>
    <p:sldId id="990" r:id="rId21"/>
    <p:sldId id="991" r:id="rId22"/>
    <p:sldId id="992" r:id="rId23"/>
    <p:sldId id="973" r:id="rId24"/>
    <p:sldId id="996" r:id="rId25"/>
    <p:sldId id="993" r:id="rId26"/>
    <p:sldId id="981" r:id="rId27"/>
    <p:sldId id="974" r:id="rId28"/>
    <p:sldId id="980" r:id="rId29"/>
    <p:sldId id="975" r:id="rId30"/>
    <p:sldId id="994" r:id="rId31"/>
    <p:sldId id="982" r:id="rId32"/>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Garamond" pitchFamily="18" charset="0"/>
        <a:ea typeface="+mn-ea"/>
        <a:cs typeface="Arial" pitchFamily="34" charset="0"/>
      </a:defRPr>
    </a:lvl1pPr>
    <a:lvl2pPr marL="457200" algn="l" rtl="0" fontAlgn="base">
      <a:spcBef>
        <a:spcPct val="0"/>
      </a:spcBef>
      <a:spcAft>
        <a:spcPct val="0"/>
      </a:spcAft>
      <a:defRPr kern="1200">
        <a:solidFill>
          <a:schemeClr val="tx1"/>
        </a:solidFill>
        <a:latin typeface="Garamond" pitchFamily="18" charset="0"/>
        <a:ea typeface="+mn-ea"/>
        <a:cs typeface="Arial" pitchFamily="34" charset="0"/>
      </a:defRPr>
    </a:lvl2pPr>
    <a:lvl3pPr marL="914400" algn="l" rtl="0" fontAlgn="base">
      <a:spcBef>
        <a:spcPct val="0"/>
      </a:spcBef>
      <a:spcAft>
        <a:spcPct val="0"/>
      </a:spcAft>
      <a:defRPr kern="1200">
        <a:solidFill>
          <a:schemeClr val="tx1"/>
        </a:solidFill>
        <a:latin typeface="Garamond" pitchFamily="18" charset="0"/>
        <a:ea typeface="+mn-ea"/>
        <a:cs typeface="Arial" pitchFamily="34" charset="0"/>
      </a:defRPr>
    </a:lvl3pPr>
    <a:lvl4pPr marL="1371600" algn="l" rtl="0" fontAlgn="base">
      <a:spcBef>
        <a:spcPct val="0"/>
      </a:spcBef>
      <a:spcAft>
        <a:spcPct val="0"/>
      </a:spcAft>
      <a:defRPr kern="1200">
        <a:solidFill>
          <a:schemeClr val="tx1"/>
        </a:solidFill>
        <a:latin typeface="Garamond" pitchFamily="18" charset="0"/>
        <a:ea typeface="+mn-ea"/>
        <a:cs typeface="Arial" pitchFamily="34" charset="0"/>
      </a:defRPr>
    </a:lvl4pPr>
    <a:lvl5pPr marL="1828800" algn="l" rtl="0" fontAlgn="base">
      <a:spcBef>
        <a:spcPct val="0"/>
      </a:spcBef>
      <a:spcAft>
        <a:spcPct val="0"/>
      </a:spcAft>
      <a:defRPr kern="1200">
        <a:solidFill>
          <a:schemeClr val="tx1"/>
        </a:solidFill>
        <a:latin typeface="Garamond" pitchFamily="18" charset="0"/>
        <a:ea typeface="+mn-ea"/>
        <a:cs typeface="Arial" pitchFamily="34" charset="0"/>
      </a:defRPr>
    </a:lvl5pPr>
    <a:lvl6pPr marL="2286000" algn="l" defTabSz="914400" rtl="0" eaLnBrk="1" latinLnBrk="0" hangingPunct="1">
      <a:defRPr kern="1200">
        <a:solidFill>
          <a:schemeClr val="tx1"/>
        </a:solidFill>
        <a:latin typeface="Garamond" pitchFamily="18" charset="0"/>
        <a:ea typeface="+mn-ea"/>
        <a:cs typeface="Arial" pitchFamily="34" charset="0"/>
      </a:defRPr>
    </a:lvl6pPr>
    <a:lvl7pPr marL="2743200" algn="l" defTabSz="914400" rtl="0" eaLnBrk="1" latinLnBrk="0" hangingPunct="1">
      <a:defRPr kern="1200">
        <a:solidFill>
          <a:schemeClr val="tx1"/>
        </a:solidFill>
        <a:latin typeface="Garamond" pitchFamily="18" charset="0"/>
        <a:ea typeface="+mn-ea"/>
        <a:cs typeface="Arial" pitchFamily="34" charset="0"/>
      </a:defRPr>
    </a:lvl7pPr>
    <a:lvl8pPr marL="3200400" algn="l" defTabSz="914400" rtl="0" eaLnBrk="1" latinLnBrk="0" hangingPunct="1">
      <a:defRPr kern="1200">
        <a:solidFill>
          <a:schemeClr val="tx1"/>
        </a:solidFill>
        <a:latin typeface="Garamond" pitchFamily="18" charset="0"/>
        <a:ea typeface="+mn-ea"/>
        <a:cs typeface="Arial" pitchFamily="34" charset="0"/>
      </a:defRPr>
    </a:lvl8pPr>
    <a:lvl9pPr marL="3657600" algn="l" defTabSz="914400" rtl="0" eaLnBrk="1" latinLnBrk="0" hangingPunct="1">
      <a:defRPr kern="1200">
        <a:solidFill>
          <a:schemeClr val="tx1"/>
        </a:solidFill>
        <a:latin typeface="Garamond" pitchFamily="18"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FFCC"/>
    <a:srgbClr val="FFFF99"/>
    <a:srgbClr val="FFFFFF"/>
    <a:srgbClr val="CCFFFF"/>
    <a:srgbClr val="CCFF66"/>
    <a:srgbClr val="000066"/>
    <a:srgbClr val="4B4B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24" autoAdjust="0"/>
    <p:restoredTop sz="86451" autoAdjust="0"/>
  </p:normalViewPr>
  <p:slideViewPr>
    <p:cSldViewPr>
      <p:cViewPr varScale="1">
        <p:scale>
          <a:sx n="84" d="100"/>
          <a:sy n="84" d="100"/>
        </p:scale>
        <p:origin x="439" y="34"/>
      </p:cViewPr>
      <p:guideLst>
        <p:guide orient="horz" pos="2160"/>
        <p:guide pos="3840"/>
      </p:guideLst>
    </p:cSldViewPr>
  </p:slideViewPr>
  <p:outlineViewPr>
    <p:cViewPr>
      <p:scale>
        <a:sx n="33" d="100"/>
        <a:sy n="33" d="100"/>
      </p:scale>
      <p:origin x="0" y="-11628"/>
    </p:cViewPr>
  </p:outlineViewPr>
  <p:notesTextViewPr>
    <p:cViewPr>
      <p:scale>
        <a:sx n="100" d="100"/>
        <a:sy n="100" d="100"/>
      </p:scale>
      <p:origin x="0" y="0"/>
    </p:cViewPr>
  </p:notesTextViewPr>
  <p:sorterViewPr>
    <p:cViewPr varScale="1">
      <p:scale>
        <a:sx n="1" d="1"/>
        <a:sy n="1" d="1"/>
      </p:scale>
      <p:origin x="0" y="-2064"/>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21:23:01.856"/>
    </inkml:context>
    <inkml:brush xml:id="br0">
      <inkml:brushProperty name="width" value="0.05" units="cm"/>
      <inkml:brushProperty name="height" value="0.05" units="cm"/>
      <inkml:brushProperty name="color" value="#E71224"/>
    </inkml:brush>
  </inkml:definitions>
  <inkml:trace contextRef="#ctx0" brushRef="#br0">1 1 24575,'7'162'0,"-3"-118"0,-3-27 0,0-1 0,1 0 0,5 17 0,-2-16 0,-2 0 0,0 0 0,0 19 0,-2 53 0,-1-61 0,0-25 0,0-1 0,0 1 0,0 0 0,1 0 0,-1-1 0,1 1 0,-1 0 0,1 0 0,0-1 0,2 4 0,-2-4 0,0-1 0,0 0 0,0 1 0,0-1 0,1 0 0,-1 0 0,0 0 0,1 0 0,-1 0 0,1 0 0,-1 0 0,1 0 0,-1-1 0,1 1 0,0 0 0,-1-1 0,4 1 0,12 1 0,0 0 0,0-2 0,32-2 0,-6 0 0,-8 2 0,92 0 0,-70 7 0,13 0 0,-61-7 0,10 0 0,0 1 0,26 5 0,-42-6 0,0 1 0,0 0 0,1-1 0,-1 0 0,0 0 0,5 0 0,-7 0 0,0-1 0,0 1 0,0 0 0,-1 0 0,1-1 0,0 1 0,0-1 0,0 1 0,0-1 0,0 1 0,-1-1 0,1 0 0,0 1 0,0-1 0,-1 0 0,1 0 0,-1 1 0,1-1 0,-1 0 0,1 0 0,-1 0 0,1 0 0,-1 0 0,0 0 0,1-1 0,1-9 0,0-1 0,0 1 0,-2-1 0,1 0 0,-2 0 0,-2-21 0,1 23 0,-1-1 0,0 1 0,-8-18 0,8 20 0,-1-1 0,1 0 0,0 1 0,1-1 0,-2-18 0,4-87 0,1 50 0,-1 61 0,0 1 0,-1-1 0,1 0 0,0 0 0,-1 1 0,1-1 0,-1 1 0,0-1 0,0 0 0,0 1 0,-1-3 0,1 4 0,0-1 0,-1 1 0,1 0 0,0-1 0,0 1 0,-1 0 0,1 0 0,-1 0 0,1 0 0,-1 0 0,1 0 0,-1 1 0,0-1 0,1 0 0,-1 1 0,0-1 0,-3 1 0,-49-11 0,-17-2 0,39 7 0,-12 0 0,35 4 0,0 1 0,0-1 0,-17-6 0,-11-3 0,6 5 0,-1 1 0,-63 0 0,66 6-59,15 0-267,0-1-1,0 0 1,-19-3-1,23 0-6499</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21:23:01.857"/>
    </inkml:context>
    <inkml:brush xml:id="br0">
      <inkml:brushProperty name="width" value="0.05" units="cm"/>
      <inkml:brushProperty name="height" value="0.05" units="cm"/>
      <inkml:brushProperty name="color" value="#E71224"/>
    </inkml:brush>
  </inkml:definitions>
  <inkml:trace contextRef="#ctx0" brushRef="#br0">1 1 24575,'7'162'0,"-3"-118"0,-3-27 0,0-1 0,1 0 0,5 17 0,-2-16 0,-2 0 0,0 0 0,0 19 0,-2 53 0,-1-61 0,0-25 0,0-1 0,0 1 0,0 0 0,1 0 0,-1-1 0,1 1 0,-1 0 0,1 0 0,0-1 0,2 4 0,-2-4 0,0-1 0,0 0 0,0 1 0,0-1 0,1 0 0,-1 0 0,0 0 0,1 0 0,-1 0 0,1 0 0,-1 0 0,1 0 0,-1-1 0,1 1 0,0 0 0,-1-1 0,4 1 0,12 1 0,0 0 0,0-2 0,32-2 0,-6 0 0,-8 2 0,92 0 0,-70 7 0,13 0 0,-61-7 0,10 0 0,0 1 0,26 5 0,-42-6 0,0 1 0,0 0 0,1-1 0,-1 0 0,0 0 0,5 0 0,-7 0 0,0-1 0,0 1 0,0 0 0,-1 0 0,1-1 0,0 1 0,0-1 0,0 1 0,0-1 0,0 1 0,-1-1 0,1 0 0,0 1 0,0-1 0,-1 0 0,1 0 0,-1 1 0,1-1 0,-1 0 0,1 0 0,-1 0 0,1 0 0,-1 0 0,0 0 0,1-1 0,1-9 0,0-1 0,0 1 0,-2-1 0,1 0 0,-2 0 0,-2-21 0,1 23 0,-1-1 0,0 1 0,-8-18 0,8 20 0,-1-1 0,1 0 0,0 1 0,1-1 0,-2-18 0,4-87 0,1 50 0,-1 61 0,0 1 0,-1-1 0,1 0 0,0 0 0,-1 1 0,1-1 0,-1 1 0,0-1 0,0 0 0,0 1 0,-1-3 0,1 4 0,0-1 0,-1 1 0,1 0 0,0-1 0,0 1 0,-1 0 0,1 0 0,-1 0 0,1 0 0,-1 0 0,1 0 0,-1 1 0,0-1 0,1 0 0,-1 1 0,0-1 0,-3 1 0,-49-11 0,-17-2 0,39 7 0,-12 0 0,35 4 0,0 1 0,0-1 0,-17-6 0,-11-3 0,6 5 0,-1 1 0,-63 0 0,66 6-59,15 0-267,0-1-1,0 0 1,-19-3-1,23 0-6499</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21:21:41.964"/>
    </inkml:context>
    <inkml:brush xml:id="br0">
      <inkml:brushProperty name="width" value="0.05" units="cm"/>
      <inkml:brushProperty name="height" value="0.05" units="cm"/>
      <inkml:brushProperty name="color" value="#E71224"/>
    </inkml:brush>
  </inkml:definitions>
  <inkml:trace contextRef="#ctx0" brushRef="#br0">1 1 24575,'7'162'0,"-3"-118"0,-3-27 0,0-1 0,1 0 0,5 17 0,-2-16 0,-2 0 0,0 0 0,0 19 0,-2 53 0,-1-61 0,0-25 0,0-1 0,0 1 0,0 0 0,1 0 0,-1-1 0,1 1 0,-1 0 0,1 0 0,0-1 0,2 4 0,-2-4 0,0-1 0,0 0 0,0 1 0,0-1 0,1 0 0,-1 0 0,0 0 0,1 0 0,-1 0 0,1 0 0,-1 0 0,1 0 0,-1-1 0,1 1 0,0 0 0,-1-1 0,4 1 0,12 1 0,0 0 0,0-2 0,32-2 0,-6 0 0,-8 2 0,92 0 0,-70 7 0,13 0 0,-61-7 0,10 0 0,0 1 0,26 5 0,-42-6 0,0 1 0,0 0 0,1-1 0,-1 0 0,0 0 0,5 0 0,-7 0 0,0-1 0,0 1 0,0 0 0,-1 0 0,1-1 0,0 1 0,0-1 0,0 1 0,0-1 0,0 1 0,-1-1 0,1 0 0,0 1 0,0-1 0,-1 0 0,1 0 0,-1 1 0,1-1 0,-1 0 0,1 0 0,-1 0 0,1 0 0,-1 0 0,0 0 0,1-1 0,1-9 0,0-1 0,0 1 0,-2-1 0,1 0 0,-2 0 0,-2-21 0,1 23 0,-1-1 0,0 1 0,-8-18 0,8 20 0,-1-1 0,1 0 0,0 1 0,1-1 0,-2-18 0,4-87 0,1 50 0,-1 61 0,0 1 0,-1-1 0,1 0 0,0 0 0,-1 1 0,1-1 0,-1 1 0,0-1 0,0 0 0,0 1 0,-1-3 0,1 4 0,0-1 0,-1 1 0,1 0 0,0-1 0,0 1 0,-1 0 0,1 0 0,-1 0 0,1 0 0,-1 0 0,1 0 0,-1 1 0,0-1 0,1 0 0,-1 1 0,0-1 0,-3 1 0,-49-11 0,-17-2 0,39 7 0,-12 0 0,35 4 0,0 1 0,0-1 0,-17-6 0,-11-3 0,6 5 0,-1 1 0,-63 0 0,66 6-59,15 0-267,0-1-1,0 0 1,-19-3-1,23 0-6499</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24T21:22:02.058"/>
    </inkml:context>
    <inkml:brush xml:id="br0">
      <inkml:brushProperty name="width" value="0.05" units="cm"/>
      <inkml:brushProperty name="height" value="0.05" units="cm"/>
      <inkml:brushProperty name="color" value="#E71224"/>
    </inkml:brush>
  </inkml:definitions>
  <inkml:trace contextRef="#ctx0" brushRef="#br0">1 1 24575,'7'162'0,"-3"-118"0,-3-27 0,0-1 0,1 0 0,5 17 0,-2-16 0,-2 0 0,0 0 0,0 19 0,-2 53 0,-1-61 0,0-25 0,0-1 0,0 1 0,0 0 0,1 0 0,-1-1 0,1 1 0,-1 0 0,1 0 0,0-1 0,2 4 0,-2-4 0,0-1 0,0 0 0,0 1 0,0-1 0,1 0 0,-1 0 0,0 0 0,1 0 0,-1 0 0,1 0 0,-1 0 0,1 0 0,-1-1 0,1 1 0,0 0 0,-1-1 0,4 1 0,12 1 0,0 0 0,0-2 0,32-2 0,-6 0 0,-8 2 0,92 0 0,-70 7 0,13 0 0,-61-7 0,10 0 0,0 1 0,26 5 0,-42-6 0,0 1 0,0 0 0,1-1 0,-1 0 0,0 0 0,5 0 0,-7 0 0,0-1 0,0 1 0,0 0 0,-1 0 0,1-1 0,0 1 0,0-1 0,0 1 0,0-1 0,0 1 0,-1-1 0,1 0 0,0 1 0,0-1 0,-1 0 0,1 0 0,-1 1 0,1-1 0,-1 0 0,1 0 0,-1 0 0,1 0 0,-1 0 0,0 0 0,1-1 0,1-9 0,0-1 0,0 1 0,-2-1 0,1 0 0,-2 0 0,-2-21 0,1 23 0,-1-1 0,0 1 0,-8-18 0,8 20 0,-1-1 0,1 0 0,0 1 0,1-1 0,-2-18 0,4-87 0,1 50 0,-1 61 0,0 1 0,-1-1 0,1 0 0,0 0 0,-1 1 0,1-1 0,-1 1 0,0-1 0,0 0 0,0 1 0,-1-3 0,1 4 0,0-1 0,-1 1 0,1 0 0,0-1 0,0 1 0,-1 0 0,1 0 0,-1 0 0,1 0 0,-1 0 0,1 0 0,-1 1 0,0-1 0,1 0 0,-1 1 0,0-1 0,-3 1 0,-49-11 0,-17-2 0,39 7 0,-12 0 0,35 4 0,0 1 0,0-1 0,-17-6 0,-11-3 0,6 5 0,-1 1 0,-63 0 0,66 6-59,15 0-267,0-1-1,0 0 1,-19-3-1,23 0-6499</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1T02:54:08.51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1 269,'73'-1,"1"3,0 3,-1 4,92 22,-72-4,105 26,-149-46,0-1,0-3,84-6,-30 1,-41 0,-1-3,75-15,118-38,-137 28,160-19,-239 48,0 2,-1 2,1 1,-1 2,70 21,-32-9,18 3,157 12,-72-9,11 1,-170-24,37 3,77-5,-133 1,0 0,0 1,0-1,0 0,1 0,-1 0,0 0,0 0,0 0,1 0,-1 0,0 0,0 1,1-1,-1 0,0 0,0 0,0 0,1 0,-1 0,0-1,0 1,1 0,-1 0,0 0,0 0,0 0,1 0,-1 0,0 0,0 0,0-1,0 1,1 0,-1 0,0 0,0 0,0-1,0 1,0 0,1 0,-1 0,0 0,0-1,0 1,0 0,0 0,0-1,0 1,0 0,0 0,0 0,0-1,0 1,0 0,0 0,0 0,0-1,0 1,0 0,0 0,0-1,0 1,-1 0,1 0,-20-12,-35-9,-195-51,-61-21,151 44,-170-28,220 53,-73-21,145 38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1T02:54:08.51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1 269,'73'-1,"1"3,0 3,-1 4,92 22,-72-4,105 26,-149-46,0-1,0-3,84-6,-30 1,-41 0,-1-3,75-15,118-38,-137 28,160-19,-239 48,0 2,-1 2,1 1,-1 2,70 21,-32-9,18 3,157 12,-72-9,11 1,-170-24,37 3,77-5,-133 1,0 0,0 1,0-1,0 0,1 0,-1 0,0 0,0 0,0 0,1 0,-1 0,0 0,0 1,1-1,-1 0,0 0,0 0,0 0,1 0,-1 0,0-1,0 1,1 0,-1 0,0 0,0 0,0 0,1 0,-1 0,0 0,0 0,0-1,0 1,1 0,-1 0,0 0,0 0,0-1,0 1,0 0,1 0,-1 0,0 0,0-1,0 1,0 0,0 0,0-1,0 1,0 0,0 0,0 0,0-1,0 1,0 0,0 0,0 0,0-1,0 1,0 0,0 0,0-1,0 1,-1 0,1 0,-20-12,-35-9,-195-51,-61-21,151 44,-170-28,220 53,-73-21,145 38</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1T02:54:08.51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1 269,'73'-1,"1"3,0 3,-1 4,92 22,-72-4,105 26,-149-46,0-1,0-3,84-6,-30 1,-41 0,-1-3,75-15,118-38,-137 28,160-19,-239 48,0 2,-1 2,1 1,-1 2,70 21,-32-9,18 3,157 12,-72-9,11 1,-170-24,37 3,77-5,-133 1,0 0,0 1,0-1,0 0,1 0,-1 0,0 0,0 0,0 0,1 0,-1 0,0 0,0 1,1-1,-1 0,0 0,0 0,0 0,1 0,-1 0,0-1,0 1,1 0,-1 0,0 0,0 0,0 0,1 0,-1 0,0 0,0 0,0-1,0 1,1 0,-1 0,0 0,0 0,0-1,0 1,0 0,1 0,-1 0,0 0,0-1,0 1,0 0,0 0,0-1,0 1,0 0,0 0,0 0,0-1,0 1,0 0,0 0,0 0,0-1,0 1,0 0,0 0,0-1,0 1,-1 0,1 0,-20-12,-35-9,-195-51,-61-21,151 44,-170-28,220 53,-73-21,145 38</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cs typeface="Arial" pitchFamily="34" charset="0"/>
              </a:defRPr>
            </a:lvl1pPr>
          </a:lstStyle>
          <a:p>
            <a:pPr>
              <a:defRPr/>
            </a:pPr>
            <a:endParaRPr lang="en-US" altLang="en-US"/>
          </a:p>
        </p:txBody>
      </p:sp>
      <p:sp>
        <p:nvSpPr>
          <p:cNvPr id="1331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cs typeface="Arial" pitchFamily="34" charset="0"/>
              </a:defRPr>
            </a:lvl1pPr>
          </a:lstStyle>
          <a:p>
            <a:pPr>
              <a:defRPr/>
            </a:pPr>
            <a:endParaRPr lang="en-US" altLang="en-US"/>
          </a:p>
        </p:txBody>
      </p:sp>
      <p:sp>
        <p:nvSpPr>
          <p:cNvPr id="4506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31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cs typeface="Arial" pitchFamily="34" charset="0"/>
              </a:defRPr>
            </a:lvl1pPr>
          </a:lstStyle>
          <a:p>
            <a:pPr>
              <a:defRPr/>
            </a:pPr>
            <a:endParaRPr lang="en-US" altLang="en-US"/>
          </a:p>
        </p:txBody>
      </p:sp>
      <p:sp>
        <p:nvSpPr>
          <p:cNvPr id="1331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cs typeface="Arial" pitchFamily="34" charset="0"/>
              </a:defRPr>
            </a:lvl1pPr>
          </a:lstStyle>
          <a:p>
            <a:pPr>
              <a:defRPr/>
            </a:pPr>
            <a:fld id="{A09C78D6-D2C5-4EB9-A188-F9BC3D001050}" type="slidenum">
              <a:rPr lang="en-US" altLang="en-US"/>
              <a:pPr>
                <a:defRPr/>
              </a:pPr>
              <a:t>‹#›</a:t>
            </a:fld>
            <a:endParaRPr lang="en-US" altLang="en-US"/>
          </a:p>
        </p:txBody>
      </p:sp>
    </p:spTree>
    <p:extLst>
      <p:ext uri="{BB962C8B-B14F-4D97-AF65-F5344CB8AC3E}">
        <p14:creationId xmlns:p14="http://schemas.microsoft.com/office/powerpoint/2010/main" val="12911782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57F0A2-E3C3-409D-B0F6-0C337F29F67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838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57F0A2-E3C3-409D-B0F6-0C337F29F67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5528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57F0A2-E3C3-409D-B0F6-0C337F29F67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5810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57F0A2-E3C3-409D-B0F6-0C337F29F67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6871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57F0A2-E3C3-409D-B0F6-0C337F29F67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6964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57F0A2-E3C3-409D-B0F6-0C337F29F67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42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57F0A2-E3C3-409D-B0F6-0C337F29F67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5165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562707" y="1371600"/>
            <a:ext cx="109728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dirty="0"/>
              <a:t>Click to edit Master title style</a:t>
            </a:r>
          </a:p>
        </p:txBody>
      </p:sp>
      <p:sp>
        <p:nvSpPr>
          <p:cNvPr id="9" name="Subtitle 8"/>
          <p:cNvSpPr>
            <a:spLocks noGrp="1"/>
          </p:cNvSpPr>
          <p:nvPr>
            <p:ph type="subTitle" idx="1"/>
          </p:nvPr>
        </p:nvSpPr>
        <p:spPr>
          <a:xfrm>
            <a:off x="1828800" y="3331698"/>
            <a:ext cx="85344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13"/>
          <p:cNvSpPr>
            <a:spLocks noGrp="1"/>
          </p:cNvSpPr>
          <p:nvPr>
            <p:ph type="dt" sz="half" idx="10"/>
          </p:nvPr>
        </p:nvSpPr>
        <p:spPr/>
        <p:txBody>
          <a:bodyPr/>
          <a:lstStyle>
            <a:lvl1pPr>
              <a:defRPr/>
            </a:lvl1pPr>
          </a:lstStyle>
          <a:p>
            <a:pPr>
              <a:defRPr/>
            </a:pPr>
            <a:endParaRPr lang="en-US" altLang="en-US"/>
          </a:p>
        </p:txBody>
      </p:sp>
      <p:sp>
        <p:nvSpPr>
          <p:cNvPr id="5" name="Footer Placeholder 2"/>
          <p:cNvSpPr>
            <a:spLocks noGrp="1"/>
          </p:cNvSpPr>
          <p:nvPr>
            <p:ph type="ftr" sz="quarter" idx="11"/>
          </p:nvPr>
        </p:nvSpPr>
        <p:spPr/>
        <p:txBody>
          <a:bodyPr/>
          <a:lstStyle>
            <a:lvl1pPr>
              <a:defRPr/>
            </a:lvl1pPr>
          </a:lstStyle>
          <a:p>
            <a:pPr>
              <a:defRPr/>
            </a:pPr>
            <a:endParaRPr lang="en-US" altLang="en-US"/>
          </a:p>
        </p:txBody>
      </p:sp>
      <p:sp>
        <p:nvSpPr>
          <p:cNvPr id="6" name="Slide Number Placeholder 22"/>
          <p:cNvSpPr>
            <a:spLocks noGrp="1"/>
          </p:cNvSpPr>
          <p:nvPr>
            <p:ph type="sldNum" sz="quarter" idx="12"/>
          </p:nvPr>
        </p:nvSpPr>
        <p:spPr/>
        <p:txBody>
          <a:bodyPr/>
          <a:lstStyle>
            <a:lvl1pPr>
              <a:defRPr/>
            </a:lvl1pPr>
          </a:lstStyle>
          <a:p>
            <a:pPr>
              <a:defRPr/>
            </a:pPr>
            <a:fld id="{A0375EF1-6257-4166-9FD4-EC1425D4A8C7}" type="slidenum">
              <a:rPr lang="en-US" altLang="en-US"/>
              <a:pPr>
                <a:defRPr/>
              </a:pPr>
              <a:t>‹#›</a:t>
            </a:fld>
            <a:endParaRPr lang="en-US" altLang="en-US"/>
          </a:p>
        </p:txBody>
      </p:sp>
    </p:spTree>
    <p:extLst>
      <p:ext uri="{BB962C8B-B14F-4D97-AF65-F5344CB8AC3E}">
        <p14:creationId xmlns:p14="http://schemas.microsoft.com/office/powerpoint/2010/main" val="3774739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endParaRPr lang="en-US" altLang="en-US"/>
          </a:p>
        </p:txBody>
      </p:sp>
      <p:sp>
        <p:nvSpPr>
          <p:cNvPr id="5" name="Footer Placeholder 2"/>
          <p:cNvSpPr>
            <a:spLocks noGrp="1"/>
          </p:cNvSpPr>
          <p:nvPr>
            <p:ph type="ftr" sz="quarter" idx="11"/>
          </p:nvPr>
        </p:nvSpPr>
        <p:spPr/>
        <p:txBody>
          <a:bodyPr/>
          <a:lstStyle>
            <a:lvl1pPr>
              <a:defRPr/>
            </a:lvl1pPr>
          </a:lstStyle>
          <a:p>
            <a:pPr>
              <a:defRPr/>
            </a:pPr>
            <a:endParaRPr lang="en-US" altLang="en-US"/>
          </a:p>
        </p:txBody>
      </p:sp>
      <p:sp>
        <p:nvSpPr>
          <p:cNvPr id="6" name="Slide Number Placeholder 22"/>
          <p:cNvSpPr>
            <a:spLocks noGrp="1"/>
          </p:cNvSpPr>
          <p:nvPr>
            <p:ph type="sldNum" sz="quarter" idx="12"/>
          </p:nvPr>
        </p:nvSpPr>
        <p:spPr/>
        <p:txBody>
          <a:bodyPr/>
          <a:lstStyle>
            <a:lvl1pPr>
              <a:defRPr/>
            </a:lvl1pPr>
          </a:lstStyle>
          <a:p>
            <a:pPr>
              <a:defRPr/>
            </a:pPr>
            <a:fld id="{C4A17837-4CE8-4AD1-9486-D11FC5A30A37}" type="slidenum">
              <a:rPr lang="en-US" altLang="en-US"/>
              <a:pPr>
                <a:defRPr/>
              </a:pPr>
              <a:t>‹#›</a:t>
            </a:fld>
            <a:endParaRPr lang="en-US" altLang="en-US"/>
          </a:p>
        </p:txBody>
      </p:sp>
    </p:spTree>
    <p:extLst>
      <p:ext uri="{BB962C8B-B14F-4D97-AF65-F5344CB8AC3E}">
        <p14:creationId xmlns:p14="http://schemas.microsoft.com/office/powerpoint/2010/main" val="3845726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endParaRPr lang="en-US" altLang="en-US"/>
          </a:p>
        </p:txBody>
      </p:sp>
      <p:sp>
        <p:nvSpPr>
          <p:cNvPr id="5" name="Footer Placeholder 2"/>
          <p:cNvSpPr>
            <a:spLocks noGrp="1"/>
          </p:cNvSpPr>
          <p:nvPr>
            <p:ph type="ftr" sz="quarter" idx="11"/>
          </p:nvPr>
        </p:nvSpPr>
        <p:spPr/>
        <p:txBody>
          <a:bodyPr/>
          <a:lstStyle>
            <a:lvl1pPr>
              <a:defRPr/>
            </a:lvl1pPr>
          </a:lstStyle>
          <a:p>
            <a:pPr>
              <a:defRPr/>
            </a:pPr>
            <a:endParaRPr lang="en-US" altLang="en-US"/>
          </a:p>
        </p:txBody>
      </p:sp>
      <p:sp>
        <p:nvSpPr>
          <p:cNvPr id="6" name="Slide Number Placeholder 22"/>
          <p:cNvSpPr>
            <a:spLocks noGrp="1"/>
          </p:cNvSpPr>
          <p:nvPr>
            <p:ph type="sldNum" sz="quarter" idx="12"/>
          </p:nvPr>
        </p:nvSpPr>
        <p:spPr/>
        <p:txBody>
          <a:bodyPr/>
          <a:lstStyle>
            <a:lvl1pPr>
              <a:defRPr/>
            </a:lvl1pPr>
          </a:lstStyle>
          <a:p>
            <a:pPr>
              <a:defRPr/>
            </a:pPr>
            <a:fld id="{42122A33-4B5C-47EE-A393-4E21A19C239A}" type="slidenum">
              <a:rPr lang="en-US" altLang="en-US"/>
              <a:pPr>
                <a:defRPr/>
              </a:pPr>
              <a:t>‹#›</a:t>
            </a:fld>
            <a:endParaRPr lang="en-US" altLang="en-US"/>
          </a:p>
        </p:txBody>
      </p:sp>
    </p:spTree>
    <p:extLst>
      <p:ext uri="{BB962C8B-B14F-4D97-AF65-F5344CB8AC3E}">
        <p14:creationId xmlns:p14="http://schemas.microsoft.com/office/powerpoint/2010/main" val="4140931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endParaRPr lang="en-US" altLang="en-US"/>
          </a:p>
        </p:txBody>
      </p:sp>
      <p:sp>
        <p:nvSpPr>
          <p:cNvPr id="5" name="Footer Placeholder 2"/>
          <p:cNvSpPr>
            <a:spLocks noGrp="1"/>
          </p:cNvSpPr>
          <p:nvPr>
            <p:ph type="ftr" sz="quarter" idx="11"/>
          </p:nvPr>
        </p:nvSpPr>
        <p:spPr/>
        <p:txBody>
          <a:bodyPr/>
          <a:lstStyle>
            <a:lvl1pPr>
              <a:defRPr/>
            </a:lvl1pPr>
          </a:lstStyle>
          <a:p>
            <a:pPr>
              <a:defRPr/>
            </a:pPr>
            <a:endParaRPr lang="en-US" altLang="en-US"/>
          </a:p>
        </p:txBody>
      </p:sp>
      <p:sp>
        <p:nvSpPr>
          <p:cNvPr id="6" name="Slide Number Placeholder 22"/>
          <p:cNvSpPr>
            <a:spLocks noGrp="1"/>
          </p:cNvSpPr>
          <p:nvPr>
            <p:ph type="sldNum" sz="quarter" idx="12"/>
          </p:nvPr>
        </p:nvSpPr>
        <p:spPr/>
        <p:txBody>
          <a:bodyPr/>
          <a:lstStyle>
            <a:lvl1pPr>
              <a:defRPr/>
            </a:lvl1pPr>
          </a:lstStyle>
          <a:p>
            <a:pPr>
              <a:defRPr/>
            </a:pPr>
            <a:fld id="{A76B770D-ED65-4EDD-85DC-25BA9CD01DC5}" type="slidenum">
              <a:rPr lang="en-US" altLang="en-US"/>
              <a:pPr>
                <a:defRPr/>
              </a:pPr>
              <a:t>‹#›</a:t>
            </a:fld>
            <a:endParaRPr lang="en-US" altLang="en-US"/>
          </a:p>
        </p:txBody>
      </p:sp>
    </p:spTree>
    <p:extLst>
      <p:ext uri="{BB962C8B-B14F-4D97-AF65-F5344CB8AC3E}">
        <p14:creationId xmlns:p14="http://schemas.microsoft.com/office/powerpoint/2010/main" val="3449430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133600" y="609600"/>
            <a:ext cx="94488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2133600" y="2507786"/>
            <a:ext cx="94488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D3FC67D3-E60B-4123-BE5F-C170D6AFA68F}" type="slidenum">
              <a:rPr lang="en-US" altLang="en-US"/>
              <a:pPr>
                <a:defRPr/>
              </a:pPr>
              <a:t>‹#›</a:t>
            </a:fld>
            <a:endParaRPr lang="en-US" altLang="en-US"/>
          </a:p>
        </p:txBody>
      </p:sp>
    </p:spTree>
    <p:extLst>
      <p:ext uri="{BB962C8B-B14F-4D97-AF65-F5344CB8AC3E}">
        <p14:creationId xmlns:p14="http://schemas.microsoft.com/office/powerpoint/2010/main" val="2341548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endParaRPr lang="en-US" altLang="en-US"/>
          </a:p>
        </p:txBody>
      </p:sp>
      <p:sp>
        <p:nvSpPr>
          <p:cNvPr id="6" name="Footer Placeholder 2"/>
          <p:cNvSpPr>
            <a:spLocks noGrp="1"/>
          </p:cNvSpPr>
          <p:nvPr>
            <p:ph type="ftr" sz="quarter" idx="11"/>
          </p:nvPr>
        </p:nvSpPr>
        <p:spPr/>
        <p:txBody>
          <a:bodyPr/>
          <a:lstStyle>
            <a:lvl1pPr>
              <a:defRPr/>
            </a:lvl1pPr>
          </a:lstStyle>
          <a:p>
            <a:pPr>
              <a:defRPr/>
            </a:pPr>
            <a:endParaRPr lang="en-US" altLang="en-US"/>
          </a:p>
        </p:txBody>
      </p:sp>
      <p:sp>
        <p:nvSpPr>
          <p:cNvPr id="7" name="Slide Number Placeholder 22"/>
          <p:cNvSpPr>
            <a:spLocks noGrp="1"/>
          </p:cNvSpPr>
          <p:nvPr>
            <p:ph type="sldNum" sz="quarter" idx="12"/>
          </p:nvPr>
        </p:nvSpPr>
        <p:spPr/>
        <p:txBody>
          <a:bodyPr/>
          <a:lstStyle>
            <a:lvl1pPr>
              <a:defRPr/>
            </a:lvl1pPr>
          </a:lstStyle>
          <a:p>
            <a:pPr>
              <a:defRPr/>
            </a:pPr>
            <a:fld id="{7AB0FFA4-0F0D-4C59-BD34-EA1BCC18EBDE}" type="slidenum">
              <a:rPr lang="en-US" altLang="en-US"/>
              <a:pPr>
                <a:defRPr/>
              </a:pPr>
              <a:t>‹#›</a:t>
            </a:fld>
            <a:endParaRPr lang="en-US" altLang="en-US"/>
          </a:p>
        </p:txBody>
      </p:sp>
    </p:spTree>
    <p:extLst>
      <p:ext uri="{BB962C8B-B14F-4D97-AF65-F5344CB8AC3E}">
        <p14:creationId xmlns:p14="http://schemas.microsoft.com/office/powerpoint/2010/main" val="3058388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193368" y="1535113"/>
            <a:ext cx="5389033"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609600" y="2362201"/>
            <a:ext cx="5386917" cy="37639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3368" y="2362201"/>
            <a:ext cx="5389033" cy="37639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3"/>
          <p:cNvSpPr>
            <a:spLocks noGrp="1"/>
          </p:cNvSpPr>
          <p:nvPr>
            <p:ph type="dt" sz="half" idx="10"/>
          </p:nvPr>
        </p:nvSpPr>
        <p:spPr/>
        <p:txBody>
          <a:bodyPr/>
          <a:lstStyle>
            <a:lvl1pPr>
              <a:defRPr/>
            </a:lvl1pPr>
          </a:lstStyle>
          <a:p>
            <a:pPr>
              <a:defRPr/>
            </a:pPr>
            <a:endParaRPr lang="en-US" altLang="en-US"/>
          </a:p>
        </p:txBody>
      </p:sp>
      <p:sp>
        <p:nvSpPr>
          <p:cNvPr id="8" name="Footer Placeholder 2"/>
          <p:cNvSpPr>
            <a:spLocks noGrp="1"/>
          </p:cNvSpPr>
          <p:nvPr>
            <p:ph type="ftr" sz="quarter" idx="11"/>
          </p:nvPr>
        </p:nvSpPr>
        <p:spPr/>
        <p:txBody>
          <a:bodyPr/>
          <a:lstStyle>
            <a:lvl1pPr>
              <a:defRPr/>
            </a:lvl1pPr>
          </a:lstStyle>
          <a:p>
            <a:pPr>
              <a:defRPr/>
            </a:pPr>
            <a:endParaRPr lang="en-US" altLang="en-US"/>
          </a:p>
        </p:txBody>
      </p:sp>
      <p:sp>
        <p:nvSpPr>
          <p:cNvPr id="9" name="Slide Number Placeholder 22"/>
          <p:cNvSpPr>
            <a:spLocks noGrp="1"/>
          </p:cNvSpPr>
          <p:nvPr>
            <p:ph type="sldNum" sz="quarter" idx="12"/>
          </p:nvPr>
        </p:nvSpPr>
        <p:spPr/>
        <p:txBody>
          <a:bodyPr/>
          <a:lstStyle>
            <a:lvl1pPr>
              <a:defRPr/>
            </a:lvl1pPr>
          </a:lstStyle>
          <a:p>
            <a:pPr>
              <a:defRPr/>
            </a:pPr>
            <a:fld id="{D4BA738C-D62E-4931-A50D-B9775AE06CB9}" type="slidenum">
              <a:rPr lang="en-US" altLang="en-US"/>
              <a:pPr>
                <a:defRPr/>
              </a:pPr>
              <a:t>‹#›</a:t>
            </a:fld>
            <a:endParaRPr lang="en-US" altLang="en-US"/>
          </a:p>
        </p:txBody>
      </p:sp>
    </p:spTree>
    <p:extLst>
      <p:ext uri="{BB962C8B-B14F-4D97-AF65-F5344CB8AC3E}">
        <p14:creationId xmlns:p14="http://schemas.microsoft.com/office/powerpoint/2010/main" val="3427324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endParaRPr lang="en-US" altLang="en-US"/>
          </a:p>
        </p:txBody>
      </p:sp>
      <p:sp>
        <p:nvSpPr>
          <p:cNvPr id="4" name="Footer Placeholder 2"/>
          <p:cNvSpPr>
            <a:spLocks noGrp="1"/>
          </p:cNvSpPr>
          <p:nvPr>
            <p:ph type="ftr" sz="quarter" idx="11"/>
          </p:nvPr>
        </p:nvSpPr>
        <p:spPr/>
        <p:txBody>
          <a:bodyPr/>
          <a:lstStyle>
            <a:lvl1pPr>
              <a:defRPr/>
            </a:lvl1pPr>
          </a:lstStyle>
          <a:p>
            <a:pPr>
              <a:defRPr/>
            </a:pPr>
            <a:endParaRPr lang="en-US" altLang="en-US"/>
          </a:p>
        </p:txBody>
      </p:sp>
      <p:sp>
        <p:nvSpPr>
          <p:cNvPr id="5" name="Slide Number Placeholder 22"/>
          <p:cNvSpPr>
            <a:spLocks noGrp="1"/>
          </p:cNvSpPr>
          <p:nvPr>
            <p:ph type="sldNum" sz="quarter" idx="12"/>
          </p:nvPr>
        </p:nvSpPr>
        <p:spPr/>
        <p:txBody>
          <a:bodyPr/>
          <a:lstStyle>
            <a:lvl1pPr>
              <a:defRPr/>
            </a:lvl1pPr>
          </a:lstStyle>
          <a:p>
            <a:pPr>
              <a:defRPr/>
            </a:pPr>
            <a:fld id="{73C23036-28C6-41BB-8237-A098C80E1D6B}" type="slidenum">
              <a:rPr lang="en-US" altLang="en-US"/>
              <a:pPr>
                <a:defRPr/>
              </a:pPr>
              <a:t>‹#›</a:t>
            </a:fld>
            <a:endParaRPr lang="en-US" altLang="en-US"/>
          </a:p>
        </p:txBody>
      </p:sp>
    </p:spTree>
    <p:extLst>
      <p:ext uri="{BB962C8B-B14F-4D97-AF65-F5344CB8AC3E}">
        <p14:creationId xmlns:p14="http://schemas.microsoft.com/office/powerpoint/2010/main" val="464022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endParaRPr lang="en-US" altLang="en-US"/>
          </a:p>
        </p:txBody>
      </p:sp>
      <p:sp>
        <p:nvSpPr>
          <p:cNvPr id="3" name="Footer Placeholder 2"/>
          <p:cNvSpPr>
            <a:spLocks noGrp="1"/>
          </p:cNvSpPr>
          <p:nvPr>
            <p:ph type="ftr" sz="quarter" idx="11"/>
          </p:nvPr>
        </p:nvSpPr>
        <p:spPr/>
        <p:txBody>
          <a:bodyPr/>
          <a:lstStyle>
            <a:lvl1pPr>
              <a:defRPr/>
            </a:lvl1pPr>
          </a:lstStyle>
          <a:p>
            <a:pPr>
              <a:defRPr/>
            </a:pPr>
            <a:endParaRPr lang="en-US" altLang="en-US"/>
          </a:p>
        </p:txBody>
      </p:sp>
      <p:sp>
        <p:nvSpPr>
          <p:cNvPr id="4" name="Slide Number Placeholder 22"/>
          <p:cNvSpPr>
            <a:spLocks noGrp="1"/>
          </p:cNvSpPr>
          <p:nvPr>
            <p:ph type="sldNum" sz="quarter" idx="12"/>
          </p:nvPr>
        </p:nvSpPr>
        <p:spPr/>
        <p:txBody>
          <a:bodyPr/>
          <a:lstStyle>
            <a:lvl1pPr>
              <a:defRPr/>
            </a:lvl1pPr>
          </a:lstStyle>
          <a:p>
            <a:pPr>
              <a:defRPr/>
            </a:pPr>
            <a:fld id="{38ECF1CD-861C-4185-867E-B17AC16C0777}" type="slidenum">
              <a:rPr lang="en-US" altLang="en-US"/>
              <a:pPr>
                <a:defRPr/>
              </a:pPr>
              <a:t>‹#›</a:t>
            </a:fld>
            <a:endParaRPr lang="en-US" altLang="en-US"/>
          </a:p>
        </p:txBody>
      </p:sp>
    </p:spTree>
    <p:extLst>
      <p:ext uri="{BB962C8B-B14F-4D97-AF65-F5344CB8AC3E}">
        <p14:creationId xmlns:p14="http://schemas.microsoft.com/office/powerpoint/2010/main" val="2683816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a:t>Click to edit Master title style</a:t>
            </a:r>
          </a:p>
        </p:txBody>
      </p:sp>
      <p:sp>
        <p:nvSpPr>
          <p:cNvPr id="3" name="Text Placeholder 2"/>
          <p:cNvSpPr>
            <a:spLocks noGrp="1"/>
          </p:cNvSpPr>
          <p:nvPr>
            <p:ph type="body" idx="2"/>
          </p:nvPr>
        </p:nvSpPr>
        <p:spPr>
          <a:xfrm>
            <a:off x="609601" y="1524001"/>
            <a:ext cx="4011084"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4766733" y="273051"/>
            <a:ext cx="6815667" cy="5853113"/>
          </a:xfrm>
        </p:spPr>
        <p:txBody>
          <a:bodyPr/>
          <a:lstStyle>
            <a:lvl1pPr>
              <a:defRPr sz="2600"/>
            </a:lvl1pPr>
            <a:lvl2pPr>
              <a:defRPr sz="2400"/>
            </a:lvl2pPr>
            <a:lvl3pPr>
              <a:defRPr sz="22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endParaRPr lang="en-US" altLang="en-US"/>
          </a:p>
        </p:txBody>
      </p:sp>
      <p:sp>
        <p:nvSpPr>
          <p:cNvPr id="6" name="Footer Placeholder 2"/>
          <p:cNvSpPr>
            <a:spLocks noGrp="1"/>
          </p:cNvSpPr>
          <p:nvPr>
            <p:ph type="ftr" sz="quarter" idx="11"/>
          </p:nvPr>
        </p:nvSpPr>
        <p:spPr/>
        <p:txBody>
          <a:bodyPr/>
          <a:lstStyle>
            <a:lvl1pPr>
              <a:defRPr/>
            </a:lvl1pPr>
          </a:lstStyle>
          <a:p>
            <a:pPr>
              <a:defRPr/>
            </a:pPr>
            <a:endParaRPr lang="en-US" altLang="en-US"/>
          </a:p>
        </p:txBody>
      </p:sp>
      <p:sp>
        <p:nvSpPr>
          <p:cNvPr id="7" name="Slide Number Placeholder 22"/>
          <p:cNvSpPr>
            <a:spLocks noGrp="1"/>
          </p:cNvSpPr>
          <p:nvPr>
            <p:ph type="sldNum" sz="quarter" idx="12"/>
          </p:nvPr>
        </p:nvSpPr>
        <p:spPr/>
        <p:txBody>
          <a:bodyPr/>
          <a:lstStyle>
            <a:lvl1pPr>
              <a:defRPr/>
            </a:lvl1pPr>
          </a:lstStyle>
          <a:p>
            <a:pPr>
              <a:defRPr/>
            </a:pPr>
            <a:fld id="{613E133C-D81E-4569-A845-8730545FE041}" type="slidenum">
              <a:rPr lang="en-US" altLang="en-US"/>
              <a:pPr>
                <a:defRPr/>
              </a:pPr>
              <a:t>‹#›</a:t>
            </a:fld>
            <a:endParaRPr lang="en-US" altLang="en-US"/>
          </a:p>
        </p:txBody>
      </p:sp>
    </p:spTree>
    <p:extLst>
      <p:ext uri="{BB962C8B-B14F-4D97-AF65-F5344CB8AC3E}">
        <p14:creationId xmlns:p14="http://schemas.microsoft.com/office/powerpoint/2010/main" val="4242233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38400" y="609600"/>
            <a:ext cx="7315200" cy="522288"/>
          </a:xfrm>
        </p:spPr>
        <p:txBody>
          <a:bodyPr lIns="45720" rIns="45720" bIns="0" anchor="b">
            <a:sp3d prstMaterial="softEdge"/>
          </a:bodyPr>
          <a:lstStyle>
            <a:lvl1pPr algn="ctr">
              <a:buNone/>
              <a:defRPr sz="2000" b="1"/>
            </a:lvl1pPr>
          </a:lstStyle>
          <a:p>
            <a:r>
              <a:rPr lang="en-US"/>
              <a:t>Click to edit Master title style</a:t>
            </a:r>
          </a:p>
        </p:txBody>
      </p:sp>
      <p:sp>
        <p:nvSpPr>
          <p:cNvPr id="3" name="Picture Placeholder 2"/>
          <p:cNvSpPr>
            <a:spLocks noGrp="1"/>
          </p:cNvSpPr>
          <p:nvPr>
            <p:ph type="pic" idx="1"/>
          </p:nvPr>
        </p:nvSpPr>
        <p:spPr>
          <a:xfrm>
            <a:off x="2438400" y="1831975"/>
            <a:ext cx="73152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438400" y="1166787"/>
            <a:ext cx="73152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a:t>Click to edit Master text styles</a:t>
            </a:r>
          </a:p>
        </p:txBody>
      </p:sp>
      <p:sp>
        <p:nvSpPr>
          <p:cNvPr id="5" name="Date Placeholder 13"/>
          <p:cNvSpPr>
            <a:spLocks noGrp="1"/>
          </p:cNvSpPr>
          <p:nvPr>
            <p:ph type="dt" sz="half" idx="10"/>
          </p:nvPr>
        </p:nvSpPr>
        <p:spPr/>
        <p:txBody>
          <a:bodyPr/>
          <a:lstStyle>
            <a:lvl1pPr>
              <a:defRPr/>
            </a:lvl1pPr>
          </a:lstStyle>
          <a:p>
            <a:pPr>
              <a:defRPr/>
            </a:pPr>
            <a:endParaRPr lang="en-US" altLang="en-US"/>
          </a:p>
        </p:txBody>
      </p:sp>
      <p:sp>
        <p:nvSpPr>
          <p:cNvPr id="6" name="Footer Placeholder 2"/>
          <p:cNvSpPr>
            <a:spLocks noGrp="1"/>
          </p:cNvSpPr>
          <p:nvPr>
            <p:ph type="ftr" sz="quarter" idx="11"/>
          </p:nvPr>
        </p:nvSpPr>
        <p:spPr/>
        <p:txBody>
          <a:bodyPr/>
          <a:lstStyle>
            <a:lvl1pPr>
              <a:defRPr/>
            </a:lvl1pPr>
          </a:lstStyle>
          <a:p>
            <a:pPr>
              <a:defRPr/>
            </a:pPr>
            <a:endParaRPr lang="en-US" altLang="en-US"/>
          </a:p>
        </p:txBody>
      </p:sp>
      <p:sp>
        <p:nvSpPr>
          <p:cNvPr id="7" name="Slide Number Placeholder 22"/>
          <p:cNvSpPr>
            <a:spLocks noGrp="1"/>
          </p:cNvSpPr>
          <p:nvPr>
            <p:ph type="sldNum" sz="quarter" idx="12"/>
          </p:nvPr>
        </p:nvSpPr>
        <p:spPr/>
        <p:txBody>
          <a:bodyPr/>
          <a:lstStyle>
            <a:lvl1pPr>
              <a:defRPr/>
            </a:lvl1pPr>
          </a:lstStyle>
          <a:p>
            <a:pPr>
              <a:defRPr/>
            </a:pPr>
            <a:fld id="{E3542B64-25E8-40AF-8F63-6FD33F465800}" type="slidenum">
              <a:rPr lang="en-US" altLang="en-US"/>
              <a:pPr>
                <a:defRPr/>
              </a:pPr>
              <a:t>‹#›</a:t>
            </a:fld>
            <a:endParaRPr lang="en-US" altLang="en-US"/>
          </a:p>
        </p:txBody>
      </p:sp>
    </p:spTree>
    <p:extLst>
      <p:ext uri="{BB962C8B-B14F-4D97-AF65-F5344CB8AC3E}">
        <p14:creationId xmlns:p14="http://schemas.microsoft.com/office/powerpoint/2010/main" val="3539415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a:t>Click to edit Master title style</a:t>
            </a:r>
          </a:p>
        </p:txBody>
      </p:sp>
      <p:sp>
        <p:nvSpPr>
          <p:cNvPr id="1027" name="Text Placeholder 12"/>
          <p:cNvSpPr>
            <a:spLocks noGrp="1"/>
          </p:cNvSpPr>
          <p:nvPr>
            <p:ph type="body" idx="1"/>
          </p:nvPr>
        </p:nvSpPr>
        <p:spPr bwMode="auto">
          <a:xfrm>
            <a:off x="609600" y="1600201"/>
            <a:ext cx="109728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p:cNvSpPr>
            <a:spLocks noGrp="1"/>
          </p:cNvSpPr>
          <p:nvPr>
            <p:ph type="dt" sz="half" idx="2"/>
          </p:nvPr>
        </p:nvSpPr>
        <p:spPr>
          <a:xfrm>
            <a:off x="609600" y="6416676"/>
            <a:ext cx="2844800" cy="365125"/>
          </a:xfrm>
          <a:prstGeom prst="rect">
            <a:avLst/>
          </a:prstGeom>
        </p:spPr>
        <p:txBody>
          <a:bodyPr vert="horz" wrap="square" lIns="91440" tIns="45720" rIns="91440" bIns="45720" numCol="1" anchor="b" anchorCtr="0" compatLnSpc="1">
            <a:prstTxWarp prst="textNoShape">
              <a:avLst/>
            </a:prstTxWarp>
          </a:bodyPr>
          <a:lstStyle>
            <a:lvl1pPr>
              <a:defRPr sz="1200">
                <a:solidFill>
                  <a:srgbClr val="BCBCBC"/>
                </a:solidFill>
                <a:cs typeface="Arial" pitchFamily="34" charset="0"/>
              </a:defRPr>
            </a:lvl1pPr>
          </a:lstStyle>
          <a:p>
            <a:pPr>
              <a:defRPr/>
            </a:pPr>
            <a:endParaRPr lang="en-US" altLang="en-US"/>
          </a:p>
        </p:txBody>
      </p:sp>
      <p:sp>
        <p:nvSpPr>
          <p:cNvPr id="3" name="Footer Placeholder 2"/>
          <p:cNvSpPr>
            <a:spLocks noGrp="1"/>
          </p:cNvSpPr>
          <p:nvPr>
            <p:ph type="ftr" sz="quarter" idx="3"/>
          </p:nvPr>
        </p:nvSpPr>
        <p:spPr>
          <a:xfrm>
            <a:off x="4165600" y="6416676"/>
            <a:ext cx="3860800" cy="365125"/>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CBCBC"/>
                </a:solidFill>
                <a:cs typeface="Arial" pitchFamily="34" charset="0"/>
              </a:defRPr>
            </a:lvl1pPr>
          </a:lstStyle>
          <a:p>
            <a:pPr>
              <a:defRPr/>
            </a:pPr>
            <a:endParaRPr lang="en-US" altLang="en-US"/>
          </a:p>
        </p:txBody>
      </p:sp>
      <p:sp>
        <p:nvSpPr>
          <p:cNvPr id="23" name="Slide Number Placeholder 22"/>
          <p:cNvSpPr>
            <a:spLocks noGrp="1"/>
          </p:cNvSpPr>
          <p:nvPr>
            <p:ph type="sldNum" sz="quarter" idx="4"/>
          </p:nvPr>
        </p:nvSpPr>
        <p:spPr>
          <a:xfrm>
            <a:off x="10566400" y="6416676"/>
            <a:ext cx="1016000" cy="365125"/>
          </a:xfrm>
          <a:prstGeom prst="rect">
            <a:avLst/>
          </a:prstGeom>
        </p:spPr>
        <p:txBody>
          <a:bodyPr vert="horz" wrap="square" lIns="0" tIns="45720" rIns="0" bIns="45720" numCol="1" anchor="b" anchorCtr="0" compatLnSpc="1">
            <a:prstTxWarp prst="textNoShape">
              <a:avLst/>
            </a:prstTxWarp>
          </a:bodyPr>
          <a:lstStyle>
            <a:lvl1pPr algn="r">
              <a:defRPr sz="1200">
                <a:solidFill>
                  <a:srgbClr val="BCBCBC"/>
                </a:solidFill>
                <a:cs typeface="Arial" pitchFamily="34" charset="0"/>
              </a:defRPr>
            </a:lvl1pPr>
          </a:lstStyle>
          <a:p>
            <a:pPr>
              <a:defRPr/>
            </a:pPr>
            <a:fld id="{DBCB6CC3-1AE8-49C1-9A41-9A12C6991FD9}" type="slidenum">
              <a:rPr lang="en-US"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5430" r:id="rId1"/>
    <p:sldLayoutId id="2147485431" r:id="rId2"/>
    <p:sldLayoutId id="2147485440" r:id="rId3"/>
    <p:sldLayoutId id="2147485432" r:id="rId4"/>
    <p:sldLayoutId id="2147485433" r:id="rId5"/>
    <p:sldLayoutId id="2147485434" r:id="rId6"/>
    <p:sldLayoutId id="2147485435" r:id="rId7"/>
    <p:sldLayoutId id="2147485436" r:id="rId8"/>
    <p:sldLayoutId id="2147485437" r:id="rId9"/>
    <p:sldLayoutId id="2147485438" r:id="rId10"/>
    <p:sldLayoutId id="2147485439"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www.scribbr.com/statistics/mean/"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statisticshowto.com/variance-sum-law/"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customXml" Target="../ink/ink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customXml" Target="../ink/ink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customXml" Target="../ink/ink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customXml" Target="../ink/ink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customXml" Target="../ink/ink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0" y="4365104"/>
            <a:ext cx="8534400" cy="540060"/>
          </a:xfrm>
        </p:spPr>
        <p:txBody>
          <a:bodyPr/>
          <a:lstStyle/>
          <a:p>
            <a:r>
              <a:rPr lang="en-US" dirty="0"/>
              <a:t>E. Mark Haacke, PhD</a:t>
            </a:r>
          </a:p>
          <a:p>
            <a:r>
              <a:rPr lang="en-US" dirty="0"/>
              <a:t>Wayne State University</a:t>
            </a:r>
          </a:p>
          <a:p>
            <a:r>
              <a:rPr lang="en-US" dirty="0" err="1"/>
              <a:t>Ruijin</a:t>
            </a:r>
            <a:r>
              <a:rPr lang="en-US" dirty="0"/>
              <a:t> SJTU School of Medicine</a:t>
            </a:r>
          </a:p>
        </p:txBody>
      </p:sp>
      <p:sp>
        <p:nvSpPr>
          <p:cNvPr id="7" name="Subtitle 2">
            <a:extLst>
              <a:ext uri="{FF2B5EF4-FFF2-40B4-BE49-F238E27FC236}">
                <a16:creationId xmlns:a16="http://schemas.microsoft.com/office/drawing/2014/main" id="{2C8B8521-B2E2-A7E2-934E-7A20E72C8947}"/>
              </a:ext>
            </a:extLst>
          </p:cNvPr>
          <p:cNvSpPr txBox="1">
            <a:spLocks/>
          </p:cNvSpPr>
          <p:nvPr/>
        </p:nvSpPr>
        <p:spPr bwMode="auto">
          <a:xfrm>
            <a:off x="2639616" y="800708"/>
            <a:ext cx="6768752" cy="2844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spcBef>
                <a:spcPts val="0"/>
              </a:spcBef>
            </a:pPr>
            <a:r>
              <a:rPr lang="en-US" altLang="zh-CN" sz="3600" dirty="0">
                <a:solidFill>
                  <a:srgbClr val="FFFF99"/>
                </a:solidFill>
              </a:rPr>
              <a:t>Noise, CNR and relative CNR:</a:t>
            </a:r>
          </a:p>
          <a:p>
            <a:pPr>
              <a:spcBef>
                <a:spcPts val="0"/>
              </a:spcBef>
            </a:pPr>
            <a:endParaRPr lang="en-US" sz="3200" dirty="0">
              <a:solidFill>
                <a:srgbClr val="FFFF99"/>
              </a:solidFill>
            </a:endParaRPr>
          </a:p>
          <a:p>
            <a:pPr>
              <a:spcBef>
                <a:spcPts val="0"/>
              </a:spcBef>
            </a:pPr>
            <a:r>
              <a:rPr lang="en-US" dirty="0">
                <a:solidFill>
                  <a:srgbClr val="FFFF99"/>
                </a:solidFill>
              </a:rPr>
              <a:t>How to prepare for reporting CNR in your publications</a:t>
            </a:r>
          </a:p>
          <a:p>
            <a:pPr>
              <a:spcBef>
                <a:spcPts val="0"/>
              </a:spcBef>
            </a:pPr>
            <a:endParaRPr lang="en-US" dirty="0">
              <a:solidFill>
                <a:srgbClr val="FFFF99"/>
              </a:solidFill>
            </a:endParaRPr>
          </a:p>
          <a:p>
            <a:pPr>
              <a:spcBef>
                <a:spcPts val="0"/>
              </a:spcBef>
            </a:pPr>
            <a:r>
              <a:rPr lang="en-US" dirty="0">
                <a:solidFill>
                  <a:srgbClr val="FFFF99"/>
                </a:solidFill>
              </a:rPr>
              <a:t>A brief introduction</a:t>
            </a:r>
          </a:p>
        </p:txBody>
      </p:sp>
    </p:spTree>
    <p:extLst>
      <p:ext uri="{BB962C8B-B14F-4D97-AF65-F5344CB8AC3E}">
        <p14:creationId xmlns:p14="http://schemas.microsoft.com/office/powerpoint/2010/main" val="3089866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9BC06A-260C-AA2C-069D-804A538DB961}"/>
              </a:ext>
            </a:extLst>
          </p:cNvPr>
          <p:cNvSpPr txBox="1"/>
          <p:nvPr/>
        </p:nvSpPr>
        <p:spPr>
          <a:xfrm>
            <a:off x="6096000" y="3248980"/>
            <a:ext cx="4104456" cy="461665"/>
          </a:xfrm>
          <a:prstGeom prst="rect">
            <a:avLst/>
          </a:prstGeom>
          <a:noFill/>
        </p:spPr>
        <p:txBody>
          <a:bodyPr wrap="square">
            <a:spAutoFit/>
          </a:bodyPr>
          <a:lstStyle/>
          <a:p>
            <a:r>
              <a:rPr lang="en-US" sz="2400" dirty="0"/>
              <a:t>Note the error here is 412 units.</a:t>
            </a:r>
          </a:p>
        </p:txBody>
      </p:sp>
      <p:sp>
        <p:nvSpPr>
          <p:cNvPr id="5" name="TextBox 4">
            <a:extLst>
              <a:ext uri="{FF2B5EF4-FFF2-40B4-BE49-F238E27FC236}">
                <a16:creationId xmlns:a16="http://schemas.microsoft.com/office/drawing/2014/main" id="{50A5C204-1EC9-63E7-B1FE-D96AA8BB24D4}"/>
              </a:ext>
            </a:extLst>
          </p:cNvPr>
          <p:cNvSpPr txBox="1"/>
          <p:nvPr/>
        </p:nvSpPr>
        <p:spPr>
          <a:xfrm>
            <a:off x="5555940" y="4581128"/>
            <a:ext cx="6516724" cy="1569660"/>
          </a:xfrm>
          <a:prstGeom prst="rect">
            <a:avLst/>
          </a:prstGeom>
          <a:noFill/>
        </p:spPr>
        <p:txBody>
          <a:bodyPr wrap="square">
            <a:spAutoFit/>
          </a:bodyPr>
          <a:lstStyle/>
          <a:p>
            <a:r>
              <a:rPr lang="en-US" sz="2400" dirty="0"/>
              <a:t>Note the error here is 162 units which is sqrt(1.5)</a:t>
            </a:r>
            <a:r>
              <a:rPr lang="el-GR" sz="2400" dirty="0">
                <a:solidFill>
                  <a:srgbClr val="FFFF99"/>
                </a:solidFill>
              </a:rPr>
              <a:t> σ</a:t>
            </a:r>
            <a:r>
              <a:rPr lang="en-US" sz="2400" baseline="-25000" dirty="0">
                <a:solidFill>
                  <a:srgbClr val="FFFF99"/>
                </a:solidFill>
              </a:rPr>
              <a:t>o </a:t>
            </a:r>
            <a:r>
              <a:rPr lang="en-US" sz="2400" dirty="0">
                <a:solidFill>
                  <a:srgbClr val="FFFF99"/>
                </a:solidFill>
              </a:rPr>
              <a:t>.</a:t>
            </a:r>
            <a:endParaRPr lang="en-US" altLang="zh-CN" sz="2400" dirty="0"/>
          </a:p>
          <a:p>
            <a:endParaRPr lang="en-US" sz="2400" dirty="0"/>
          </a:p>
          <a:p>
            <a:r>
              <a:rPr lang="en-US" sz="2400" dirty="0"/>
              <a:t>So the correct noise to quote is 162/sqrt(1.5) = </a:t>
            </a:r>
            <a:r>
              <a:rPr lang="en-US" sz="2400" dirty="0">
                <a:solidFill>
                  <a:srgbClr val="FFFFCC"/>
                </a:solidFill>
              </a:rPr>
              <a:t>132</a:t>
            </a:r>
            <a:r>
              <a:rPr lang="en-US" sz="2400" dirty="0"/>
              <a:t> which is clearly much smaller than 412.</a:t>
            </a:r>
          </a:p>
        </p:txBody>
      </p:sp>
      <p:sp>
        <p:nvSpPr>
          <p:cNvPr id="10" name="TextBox 9">
            <a:extLst>
              <a:ext uri="{FF2B5EF4-FFF2-40B4-BE49-F238E27FC236}">
                <a16:creationId xmlns:a16="http://schemas.microsoft.com/office/drawing/2014/main" id="{42F8E307-D6EB-7614-E89E-1211F897CC65}"/>
              </a:ext>
            </a:extLst>
          </p:cNvPr>
          <p:cNvSpPr txBox="1"/>
          <p:nvPr/>
        </p:nvSpPr>
        <p:spPr>
          <a:xfrm>
            <a:off x="6096000" y="668950"/>
            <a:ext cx="4104456" cy="1200329"/>
          </a:xfrm>
          <a:prstGeom prst="rect">
            <a:avLst/>
          </a:prstGeom>
          <a:noFill/>
        </p:spPr>
        <p:txBody>
          <a:bodyPr wrap="square">
            <a:spAutoFit/>
          </a:bodyPr>
          <a:lstStyle/>
          <a:p>
            <a:r>
              <a:rPr lang="en-US" sz="2400" dirty="0"/>
              <a:t>Note the boundaries are gone in the subtracted image.</a:t>
            </a:r>
          </a:p>
          <a:p>
            <a:endParaRPr lang="en-US" sz="2400" dirty="0"/>
          </a:p>
        </p:txBody>
      </p:sp>
      <p:pic>
        <p:nvPicPr>
          <p:cNvPr id="4" name="图片 2">
            <a:extLst>
              <a:ext uri="{FF2B5EF4-FFF2-40B4-BE49-F238E27FC236}">
                <a16:creationId xmlns:a16="http://schemas.microsoft.com/office/drawing/2014/main" id="{3D62890B-5AE0-C9FF-4E8F-670495B08A50}"/>
              </a:ext>
            </a:extLst>
          </p:cNvPr>
          <p:cNvPicPr>
            <a:picLocks noChangeAspect="1"/>
          </p:cNvPicPr>
          <p:nvPr/>
        </p:nvPicPr>
        <p:blipFill rotWithShape="1">
          <a:blip r:embed="rId3"/>
          <a:srcRect l="3002" t="11765" r="32573" b="31832"/>
          <a:stretch/>
        </p:blipFill>
        <p:spPr>
          <a:xfrm>
            <a:off x="1064673" y="440668"/>
            <a:ext cx="3816424" cy="2088232"/>
          </a:xfrm>
          <a:prstGeom prst="rect">
            <a:avLst/>
          </a:prstGeom>
        </p:spPr>
      </p:pic>
      <p:pic>
        <p:nvPicPr>
          <p:cNvPr id="7" name="图片 5">
            <a:extLst>
              <a:ext uri="{FF2B5EF4-FFF2-40B4-BE49-F238E27FC236}">
                <a16:creationId xmlns:a16="http://schemas.microsoft.com/office/drawing/2014/main" id="{38706B42-6EF6-11AA-E09D-B642E75342E0}"/>
              </a:ext>
            </a:extLst>
          </p:cNvPr>
          <p:cNvPicPr>
            <a:picLocks noChangeAspect="1"/>
          </p:cNvPicPr>
          <p:nvPr/>
        </p:nvPicPr>
        <p:blipFill rotWithShape="1">
          <a:blip r:embed="rId4"/>
          <a:srcRect l="2182" t="14373" r="7448" b="21364"/>
          <a:stretch/>
        </p:blipFill>
        <p:spPr>
          <a:xfrm>
            <a:off x="1055439" y="2645390"/>
            <a:ext cx="4079703" cy="1813201"/>
          </a:xfrm>
          <a:prstGeom prst="rect">
            <a:avLst/>
          </a:prstGeom>
        </p:spPr>
      </p:pic>
      <p:pic>
        <p:nvPicPr>
          <p:cNvPr id="9" name="图片 7">
            <a:extLst>
              <a:ext uri="{FF2B5EF4-FFF2-40B4-BE49-F238E27FC236}">
                <a16:creationId xmlns:a16="http://schemas.microsoft.com/office/drawing/2014/main" id="{003B59B6-B694-D72E-CA28-67F22F040640}"/>
              </a:ext>
            </a:extLst>
          </p:cNvPr>
          <p:cNvPicPr>
            <a:picLocks noChangeAspect="1"/>
          </p:cNvPicPr>
          <p:nvPr/>
        </p:nvPicPr>
        <p:blipFill rotWithShape="1">
          <a:blip r:embed="rId5"/>
          <a:srcRect l="2308" t="14409" r="8541" b="21173"/>
          <a:stretch/>
        </p:blipFill>
        <p:spPr>
          <a:xfrm>
            <a:off x="1064673" y="4538366"/>
            <a:ext cx="4079703" cy="1842447"/>
          </a:xfrm>
          <a:prstGeom prst="rect">
            <a:avLst/>
          </a:prstGeom>
        </p:spPr>
      </p:pic>
    </p:spTree>
    <p:extLst>
      <p:ext uri="{BB962C8B-B14F-4D97-AF65-F5344CB8AC3E}">
        <p14:creationId xmlns:p14="http://schemas.microsoft.com/office/powerpoint/2010/main" val="1111280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B24FECB-570C-87FD-2144-985C5B1FF71D}"/>
              </a:ext>
            </a:extLst>
          </p:cNvPr>
          <p:cNvPicPr>
            <a:picLocks noChangeAspect="1"/>
          </p:cNvPicPr>
          <p:nvPr/>
        </p:nvPicPr>
        <p:blipFill rotWithShape="1">
          <a:blip r:embed="rId3"/>
          <a:srcRect l="3040" t="12642" r="33143" b="31927"/>
          <a:stretch/>
        </p:blipFill>
        <p:spPr>
          <a:xfrm>
            <a:off x="9120336" y="5190524"/>
            <a:ext cx="3071664" cy="1667475"/>
          </a:xfrm>
          <a:prstGeom prst="rect">
            <a:avLst/>
          </a:prstGeom>
        </p:spPr>
      </p:pic>
      <p:sp>
        <p:nvSpPr>
          <p:cNvPr id="10" name="TextBox 9">
            <a:extLst>
              <a:ext uri="{FF2B5EF4-FFF2-40B4-BE49-F238E27FC236}">
                <a16:creationId xmlns:a16="http://schemas.microsoft.com/office/drawing/2014/main" id="{929207BD-E094-A6E9-23C5-CDC244E343FF}"/>
              </a:ext>
            </a:extLst>
          </p:cNvPr>
          <p:cNvSpPr txBox="1"/>
          <p:nvPr/>
        </p:nvSpPr>
        <p:spPr>
          <a:xfrm>
            <a:off x="767408" y="438973"/>
            <a:ext cx="8208912" cy="6093976"/>
          </a:xfrm>
          <a:prstGeom prst="rect">
            <a:avLst/>
          </a:prstGeom>
          <a:noFill/>
        </p:spPr>
        <p:txBody>
          <a:bodyPr wrap="square">
            <a:spAutoFit/>
          </a:bodyPr>
          <a:lstStyle/>
          <a:p>
            <a:pPr algn="l">
              <a:spcBef>
                <a:spcPts val="0"/>
              </a:spcBef>
            </a:pPr>
            <a:r>
              <a:rPr lang="en-US" altLang="zh-CN" sz="1800" dirty="0">
                <a:solidFill>
                  <a:srgbClr val="FFFF99"/>
                </a:solidFill>
              </a:rPr>
              <a:t>There are 4 ways you can find some type of contrast or contrast-to-noise measure.</a:t>
            </a:r>
          </a:p>
          <a:p>
            <a:pPr algn="l">
              <a:spcBef>
                <a:spcPts val="0"/>
              </a:spcBef>
            </a:pPr>
            <a:endParaRPr lang="en-US" altLang="zh-CN" sz="1800" dirty="0">
              <a:solidFill>
                <a:srgbClr val="FFFF99"/>
              </a:solidFill>
            </a:endParaRPr>
          </a:p>
          <a:p>
            <a:pPr algn="l">
              <a:spcBef>
                <a:spcPts val="0"/>
              </a:spcBef>
            </a:pPr>
            <a:r>
              <a:rPr lang="en-US" altLang="zh-CN" sz="1800" dirty="0"/>
              <a:t>1) Contrast = S1 – S2 – dangerous if the system has scaling variability – therefore plot a histogram of all your contrast measurements – if the all site in a Gaussian shape great then you can use the mean and standard deviation of contrast in your paper</a:t>
            </a:r>
          </a:p>
          <a:p>
            <a:pPr algn="l">
              <a:spcBef>
                <a:spcPts val="0"/>
              </a:spcBef>
            </a:pPr>
            <a:endParaRPr lang="en-US" altLang="zh-CN" sz="1800" dirty="0">
              <a:solidFill>
                <a:srgbClr val="FFFF99"/>
              </a:solidFill>
            </a:endParaRPr>
          </a:p>
          <a:p>
            <a:pPr algn="l">
              <a:spcBef>
                <a:spcPts val="0"/>
              </a:spcBef>
            </a:pPr>
            <a:r>
              <a:rPr lang="en-US" altLang="zh-CN" sz="1800" dirty="0"/>
              <a:t>2) Actual contrast-to-noise = CNR = (S1 – S2)/</a:t>
            </a:r>
            <a:r>
              <a:rPr lang="el-GR" sz="1800" dirty="0">
                <a:solidFill>
                  <a:srgbClr val="FFFF99"/>
                </a:solidFill>
              </a:rPr>
              <a:t>σ</a:t>
            </a:r>
            <a:r>
              <a:rPr lang="en-US" sz="1800" baseline="-25000" dirty="0">
                <a:solidFill>
                  <a:srgbClr val="FFFF99"/>
                </a:solidFill>
              </a:rPr>
              <a:t>o </a:t>
            </a:r>
            <a:r>
              <a:rPr lang="en-US" sz="1800" dirty="0"/>
              <a:t>where </a:t>
            </a:r>
            <a:r>
              <a:rPr lang="el-GR" sz="1800" dirty="0"/>
              <a:t>σ</a:t>
            </a:r>
            <a:r>
              <a:rPr lang="en-US" sz="1800" baseline="-25000" dirty="0"/>
              <a:t>o</a:t>
            </a:r>
            <a:r>
              <a:rPr lang="en-US" sz="1800" dirty="0"/>
              <a:t> is the same for all data sets.</a:t>
            </a:r>
            <a:endParaRPr lang="en-US" sz="1800" baseline="-25000" dirty="0"/>
          </a:p>
          <a:p>
            <a:pPr algn="l">
              <a:spcBef>
                <a:spcPts val="0"/>
              </a:spcBef>
            </a:pPr>
            <a:endParaRPr lang="en-US" sz="1800" baseline="-25000" dirty="0">
              <a:solidFill>
                <a:srgbClr val="FFFF99"/>
              </a:solidFill>
            </a:endParaRPr>
          </a:p>
          <a:p>
            <a:pPr algn="l">
              <a:spcBef>
                <a:spcPts val="0"/>
              </a:spcBef>
            </a:pPr>
            <a:r>
              <a:rPr lang="en-US" altLang="zh-CN" sz="1800" dirty="0"/>
              <a:t>3) </a:t>
            </a:r>
            <a:r>
              <a:rPr lang="en-US" sz="1800" dirty="0"/>
              <a:t>Relative or normalized contrast </a:t>
            </a:r>
            <a:r>
              <a:rPr lang="en-US" sz="1800" dirty="0" err="1"/>
              <a:t>C</a:t>
            </a:r>
            <a:r>
              <a:rPr lang="en-US" sz="1800" baseline="-25000" dirty="0" err="1"/>
              <a:t>rel</a:t>
            </a:r>
            <a:r>
              <a:rPr lang="en-US" sz="1800" dirty="0"/>
              <a:t> = (S1-S2)/S1 </a:t>
            </a:r>
            <a:r>
              <a:rPr lang="en-US" sz="1800" b="1" i="1" dirty="0">
                <a:solidFill>
                  <a:srgbClr val="FFFFCC"/>
                </a:solidFill>
              </a:rPr>
              <a:t>– this is the best way to quote your contrast results if there are system changes from day to day</a:t>
            </a:r>
          </a:p>
          <a:p>
            <a:pPr algn="l">
              <a:spcBef>
                <a:spcPts val="0"/>
              </a:spcBef>
            </a:pPr>
            <a:endParaRPr lang="en-US" sz="1800" dirty="0"/>
          </a:p>
          <a:p>
            <a:pPr algn="l">
              <a:spcBef>
                <a:spcPts val="0"/>
              </a:spcBef>
            </a:pPr>
            <a:r>
              <a:rPr lang="en-US" altLang="zh-CN" sz="1800" dirty="0"/>
              <a:t>4) Alternate normalized contrast-to-noise </a:t>
            </a:r>
            <a:r>
              <a:rPr lang="en-US" altLang="zh-CN" sz="1800" dirty="0" err="1"/>
              <a:t>CNR</a:t>
            </a:r>
            <a:r>
              <a:rPr lang="en-US" altLang="zh-CN" sz="1800" baseline="-25000" dirty="0" err="1"/>
              <a:t>relalt</a:t>
            </a:r>
            <a:r>
              <a:rPr lang="en-US" altLang="zh-CN" sz="1800" dirty="0"/>
              <a:t>= (S1 – S2)/</a:t>
            </a:r>
            <a:r>
              <a:rPr lang="el-GR" sz="1800" dirty="0">
                <a:solidFill>
                  <a:srgbClr val="FFFF99"/>
                </a:solidFill>
              </a:rPr>
              <a:t>σ</a:t>
            </a:r>
            <a:r>
              <a:rPr lang="en-US" sz="1800" baseline="-25000" dirty="0">
                <a:solidFill>
                  <a:srgbClr val="FFFF99"/>
                </a:solidFill>
              </a:rPr>
              <a:t>S2 </a:t>
            </a:r>
            <a:r>
              <a:rPr lang="en-US" sz="1800" dirty="0"/>
              <a:t>– this is the worst way to get a normalized result because </a:t>
            </a:r>
            <a:r>
              <a:rPr lang="el-GR" sz="1800" dirty="0"/>
              <a:t>σ</a:t>
            </a:r>
            <a:r>
              <a:rPr lang="en-US" sz="1800" baseline="-25000" dirty="0"/>
              <a:t>S2 </a:t>
            </a:r>
            <a:r>
              <a:rPr lang="en-US" sz="1800" dirty="0"/>
              <a:t>is corrupted by background signal variations</a:t>
            </a:r>
          </a:p>
          <a:p>
            <a:pPr algn="l">
              <a:spcBef>
                <a:spcPts val="0"/>
              </a:spcBef>
            </a:pPr>
            <a:endParaRPr lang="en-US" altLang="zh-CN" dirty="0">
              <a:solidFill>
                <a:srgbClr val="FFFF99"/>
              </a:solidFill>
            </a:endParaRPr>
          </a:p>
          <a:p>
            <a:pPr algn="l">
              <a:spcBef>
                <a:spcPts val="0"/>
              </a:spcBef>
            </a:pPr>
            <a:endParaRPr lang="en-US" altLang="zh-CN" sz="1800" dirty="0">
              <a:solidFill>
                <a:srgbClr val="FFFF99"/>
              </a:solidFill>
            </a:endParaRPr>
          </a:p>
          <a:p>
            <a:pPr algn="l">
              <a:spcBef>
                <a:spcPts val="0"/>
              </a:spcBef>
            </a:pPr>
            <a:endParaRPr lang="en-US" altLang="zh-CN" dirty="0">
              <a:solidFill>
                <a:srgbClr val="FFFF99"/>
              </a:solidFill>
            </a:endParaRPr>
          </a:p>
          <a:p>
            <a:pPr algn="l">
              <a:spcBef>
                <a:spcPts val="0"/>
              </a:spcBef>
            </a:pPr>
            <a:endParaRPr lang="en-US" altLang="zh-CN" sz="1800" dirty="0">
              <a:solidFill>
                <a:srgbClr val="FFFF99"/>
              </a:solidFill>
            </a:endParaRPr>
          </a:p>
          <a:p>
            <a:pPr algn="l">
              <a:spcBef>
                <a:spcPts val="0"/>
              </a:spcBef>
            </a:pPr>
            <a:r>
              <a:rPr lang="en-US" altLang="zh-CN" sz="1800" dirty="0">
                <a:solidFill>
                  <a:srgbClr val="FFFF99"/>
                </a:solidFill>
              </a:rPr>
              <a:t>SOLUTION </a:t>
            </a:r>
          </a:p>
          <a:p>
            <a:pPr algn="l">
              <a:spcBef>
                <a:spcPts val="0"/>
              </a:spcBef>
            </a:pPr>
            <a:endParaRPr lang="en-US" altLang="zh-CN" dirty="0">
              <a:solidFill>
                <a:srgbClr val="FFFF99"/>
              </a:solidFill>
            </a:endParaRPr>
          </a:p>
          <a:p>
            <a:pPr>
              <a:spcBef>
                <a:spcPts val="0"/>
              </a:spcBef>
            </a:pPr>
            <a:r>
              <a:rPr lang="en-US" altLang="zh-CN" sz="1800" dirty="0"/>
              <a:t>Use subtracted images from two identical data </a:t>
            </a:r>
            <a:r>
              <a:rPr lang="en-US" altLang="zh-CN" dirty="0"/>
              <a:t>sets (or you can subtract adjacent slices and hope that the changes from slice to slice are not too large) </a:t>
            </a:r>
            <a:r>
              <a:rPr lang="en-US" altLang="zh-CN" sz="1800" dirty="0"/>
              <a:t>or subtracted images from the three echo approach to obtain the best estimate of noise. </a:t>
            </a:r>
          </a:p>
        </p:txBody>
      </p:sp>
    </p:spTree>
    <p:extLst>
      <p:ext uri="{BB962C8B-B14F-4D97-AF65-F5344CB8AC3E}">
        <p14:creationId xmlns:p14="http://schemas.microsoft.com/office/powerpoint/2010/main" val="1690498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0" y="4365104"/>
            <a:ext cx="8534400" cy="1908212"/>
          </a:xfrm>
        </p:spPr>
        <p:txBody>
          <a:bodyPr/>
          <a:lstStyle/>
          <a:p>
            <a:r>
              <a:rPr lang="en-US" dirty="0"/>
              <a:t>E. Mark Haacke, PhD</a:t>
            </a:r>
          </a:p>
          <a:p>
            <a:r>
              <a:rPr lang="en-US" dirty="0"/>
              <a:t>Wayne State University</a:t>
            </a:r>
          </a:p>
          <a:p>
            <a:r>
              <a:rPr lang="en-US" dirty="0" err="1"/>
              <a:t>Ruijin</a:t>
            </a:r>
            <a:r>
              <a:rPr lang="en-US" dirty="0"/>
              <a:t> SJTU School of Medicine</a:t>
            </a:r>
          </a:p>
        </p:txBody>
      </p:sp>
      <p:sp>
        <p:nvSpPr>
          <p:cNvPr id="7" name="Subtitle 2">
            <a:extLst>
              <a:ext uri="{FF2B5EF4-FFF2-40B4-BE49-F238E27FC236}">
                <a16:creationId xmlns:a16="http://schemas.microsoft.com/office/drawing/2014/main" id="{2C8B8521-B2E2-A7E2-934E-7A20E72C8947}"/>
              </a:ext>
            </a:extLst>
          </p:cNvPr>
          <p:cNvSpPr txBox="1">
            <a:spLocks/>
          </p:cNvSpPr>
          <p:nvPr/>
        </p:nvSpPr>
        <p:spPr bwMode="auto">
          <a:xfrm>
            <a:off x="2243572" y="908720"/>
            <a:ext cx="7704856" cy="2844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spcBef>
                <a:spcPts val="0"/>
              </a:spcBef>
            </a:pPr>
            <a:r>
              <a:rPr lang="en-US" altLang="zh-CN" sz="3600" dirty="0">
                <a:solidFill>
                  <a:srgbClr val="FFFF99"/>
                </a:solidFill>
              </a:rPr>
              <a:t>Noise, CNR and relative CNR:</a:t>
            </a:r>
          </a:p>
          <a:p>
            <a:pPr>
              <a:spcBef>
                <a:spcPts val="0"/>
              </a:spcBef>
            </a:pPr>
            <a:endParaRPr lang="en-US" sz="3600" dirty="0">
              <a:solidFill>
                <a:srgbClr val="FFFF99"/>
              </a:solidFill>
            </a:endParaRPr>
          </a:p>
          <a:p>
            <a:pPr>
              <a:spcBef>
                <a:spcPts val="0"/>
              </a:spcBef>
            </a:pPr>
            <a:r>
              <a:rPr lang="en-US" dirty="0">
                <a:solidFill>
                  <a:srgbClr val="FFFF99"/>
                </a:solidFill>
              </a:rPr>
              <a:t>A more in-depth discussion</a:t>
            </a:r>
          </a:p>
        </p:txBody>
      </p:sp>
    </p:spTree>
    <p:extLst>
      <p:ext uri="{BB962C8B-B14F-4D97-AF65-F5344CB8AC3E}">
        <p14:creationId xmlns:p14="http://schemas.microsoft.com/office/powerpoint/2010/main" val="595368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AE0AA-A0D7-1B0A-3B63-6C6401F11754}"/>
              </a:ext>
            </a:extLst>
          </p:cNvPr>
          <p:cNvSpPr>
            <a:spLocks noGrp="1"/>
          </p:cNvSpPr>
          <p:nvPr>
            <p:ph type="title"/>
          </p:nvPr>
        </p:nvSpPr>
        <p:spPr/>
        <p:txBody>
          <a:bodyPr>
            <a:normAutofit fontScale="90000"/>
          </a:bodyPr>
          <a:lstStyle/>
          <a:p>
            <a:r>
              <a:rPr lang="en-US" dirty="0"/>
              <a:t>Calculating Population and Sample Mean</a:t>
            </a:r>
          </a:p>
        </p:txBody>
      </p:sp>
      <p:pic>
        <p:nvPicPr>
          <p:cNvPr id="6" name="Picture 5">
            <a:extLst>
              <a:ext uri="{FF2B5EF4-FFF2-40B4-BE49-F238E27FC236}">
                <a16:creationId xmlns:a16="http://schemas.microsoft.com/office/drawing/2014/main" id="{7235A2B4-0B7B-F298-1690-5C0F3B55C6E8}"/>
              </a:ext>
            </a:extLst>
          </p:cNvPr>
          <p:cNvPicPr>
            <a:picLocks noChangeAspect="1"/>
          </p:cNvPicPr>
          <p:nvPr/>
        </p:nvPicPr>
        <p:blipFill rotWithShape="1">
          <a:blip r:embed="rId2"/>
          <a:srcRect l="35234" t="25851" r="16630" b="24800"/>
          <a:stretch/>
        </p:blipFill>
        <p:spPr>
          <a:xfrm>
            <a:off x="1811524" y="1417146"/>
            <a:ext cx="8388932" cy="4837789"/>
          </a:xfrm>
          <a:prstGeom prst="rect">
            <a:avLst/>
          </a:prstGeom>
        </p:spPr>
      </p:pic>
      <p:sp>
        <p:nvSpPr>
          <p:cNvPr id="8" name="TextBox 7">
            <a:extLst>
              <a:ext uri="{FF2B5EF4-FFF2-40B4-BE49-F238E27FC236}">
                <a16:creationId xmlns:a16="http://schemas.microsoft.com/office/drawing/2014/main" id="{D15246EF-4BB3-29A6-9F29-8F3B95BE15CF}"/>
              </a:ext>
            </a:extLst>
          </p:cNvPr>
          <p:cNvSpPr txBox="1"/>
          <p:nvPr/>
        </p:nvSpPr>
        <p:spPr>
          <a:xfrm>
            <a:off x="2465766" y="6345324"/>
            <a:ext cx="7080448" cy="369332"/>
          </a:xfrm>
          <a:prstGeom prst="rect">
            <a:avLst/>
          </a:prstGeom>
          <a:noFill/>
        </p:spPr>
        <p:txBody>
          <a:bodyPr wrap="square">
            <a:spAutoFit/>
          </a:bodyPr>
          <a:lstStyle/>
          <a:p>
            <a:r>
              <a:rPr lang="en-US" dirty="0">
                <a:hlinkClick r:id="rId3">
                  <a:extLst>
                    <a:ext uri="{A12FA001-AC4F-418D-AE19-62706E023703}">
                      <ahyp:hlinkClr xmlns:ahyp="http://schemas.microsoft.com/office/drawing/2018/hyperlinkcolor" val="tx"/>
                    </a:ext>
                  </a:extLst>
                </a:hlinkClick>
              </a:rPr>
              <a:t>How to Find the Mean | Definition, Examples &amp; Calculator (scribbr.com)</a:t>
            </a:r>
            <a:endParaRPr lang="en-US" dirty="0"/>
          </a:p>
        </p:txBody>
      </p:sp>
    </p:spTree>
    <p:extLst>
      <p:ext uri="{BB962C8B-B14F-4D97-AF65-F5344CB8AC3E}">
        <p14:creationId xmlns:p14="http://schemas.microsoft.com/office/powerpoint/2010/main" val="117951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AE0AA-A0D7-1B0A-3B63-6C6401F11754}"/>
              </a:ext>
            </a:extLst>
          </p:cNvPr>
          <p:cNvSpPr>
            <a:spLocks noGrp="1"/>
          </p:cNvSpPr>
          <p:nvPr>
            <p:ph type="title"/>
          </p:nvPr>
        </p:nvSpPr>
        <p:spPr/>
        <p:txBody>
          <a:bodyPr>
            <a:normAutofit fontScale="90000"/>
          </a:bodyPr>
          <a:lstStyle/>
          <a:p>
            <a:r>
              <a:rPr lang="en-US" dirty="0"/>
              <a:t>Calculating Population and Sample Mean</a:t>
            </a:r>
          </a:p>
        </p:txBody>
      </p:sp>
      <p:sp>
        <p:nvSpPr>
          <p:cNvPr id="8" name="TextBox 7">
            <a:extLst>
              <a:ext uri="{FF2B5EF4-FFF2-40B4-BE49-F238E27FC236}">
                <a16:creationId xmlns:a16="http://schemas.microsoft.com/office/drawing/2014/main" id="{D15246EF-4BB3-29A6-9F29-8F3B95BE15CF}"/>
              </a:ext>
            </a:extLst>
          </p:cNvPr>
          <p:cNvSpPr txBox="1"/>
          <p:nvPr/>
        </p:nvSpPr>
        <p:spPr>
          <a:xfrm>
            <a:off x="5061961" y="1408106"/>
            <a:ext cx="1037946" cy="369332"/>
          </a:xfrm>
          <a:prstGeom prst="rect">
            <a:avLst/>
          </a:prstGeom>
          <a:noFill/>
        </p:spPr>
        <p:txBody>
          <a:bodyPr wrap="square">
            <a:spAutoFit/>
          </a:bodyPr>
          <a:lstStyle/>
          <a:p>
            <a:r>
              <a:rPr lang="en-US" dirty="0"/>
              <a:t>No noise</a:t>
            </a:r>
          </a:p>
        </p:txBody>
      </p:sp>
      <p:grpSp>
        <p:nvGrpSpPr>
          <p:cNvPr id="22" name="Group 21">
            <a:extLst>
              <a:ext uri="{FF2B5EF4-FFF2-40B4-BE49-F238E27FC236}">
                <a16:creationId xmlns:a16="http://schemas.microsoft.com/office/drawing/2014/main" id="{5B95BBDC-3DBA-D6F1-C751-2A58F60F2E10}"/>
              </a:ext>
            </a:extLst>
          </p:cNvPr>
          <p:cNvGrpSpPr/>
          <p:nvPr/>
        </p:nvGrpSpPr>
        <p:grpSpPr>
          <a:xfrm>
            <a:off x="2927648" y="2470539"/>
            <a:ext cx="5386953" cy="1916922"/>
            <a:chOff x="2423592" y="2024844"/>
            <a:chExt cx="5386953" cy="1916922"/>
          </a:xfrm>
        </p:grpSpPr>
        <p:cxnSp>
          <p:nvCxnSpPr>
            <p:cNvPr id="4" name="Straight Connector 3">
              <a:extLst>
                <a:ext uri="{FF2B5EF4-FFF2-40B4-BE49-F238E27FC236}">
                  <a16:creationId xmlns:a16="http://schemas.microsoft.com/office/drawing/2014/main" id="{DE746631-C9A4-A0ED-2E0A-AF42C4658B7B}"/>
                </a:ext>
              </a:extLst>
            </p:cNvPr>
            <p:cNvCxnSpPr/>
            <p:nvPr/>
          </p:nvCxnSpPr>
          <p:spPr>
            <a:xfrm>
              <a:off x="2423592" y="3941766"/>
              <a:ext cx="180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70CF549-3159-55F5-0EE2-7F9BE1E3D48C}"/>
                </a:ext>
              </a:extLst>
            </p:cNvPr>
            <p:cNvCxnSpPr/>
            <p:nvPr/>
          </p:nvCxnSpPr>
          <p:spPr>
            <a:xfrm flipV="1">
              <a:off x="4223792" y="2492896"/>
              <a:ext cx="0" cy="144016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166D276-DBD3-C532-4472-A505806FE35F}"/>
                </a:ext>
              </a:extLst>
            </p:cNvPr>
            <p:cNvCxnSpPr>
              <a:cxnSpLocks/>
            </p:cNvCxnSpPr>
            <p:nvPr/>
          </p:nvCxnSpPr>
          <p:spPr>
            <a:xfrm>
              <a:off x="4223792" y="2492896"/>
              <a:ext cx="180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8DBB7FD-E341-29D8-583E-641B9B5013AB}"/>
                </a:ext>
              </a:extLst>
            </p:cNvPr>
            <p:cNvCxnSpPr>
              <a:cxnSpLocks/>
            </p:cNvCxnSpPr>
            <p:nvPr/>
          </p:nvCxnSpPr>
          <p:spPr>
            <a:xfrm flipV="1">
              <a:off x="6023992" y="2492896"/>
              <a:ext cx="0" cy="14401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CE07667-A5D1-BD36-493F-062A0CB3EBB0}"/>
                </a:ext>
              </a:extLst>
            </p:cNvPr>
            <p:cNvCxnSpPr/>
            <p:nvPr/>
          </p:nvCxnSpPr>
          <p:spPr>
            <a:xfrm>
              <a:off x="6010345" y="3933056"/>
              <a:ext cx="1800200"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1B75D98-2398-1FE0-0305-A69E2887C646}"/>
                </a:ext>
              </a:extLst>
            </p:cNvPr>
            <p:cNvSpPr txBox="1"/>
            <p:nvPr/>
          </p:nvSpPr>
          <p:spPr>
            <a:xfrm>
              <a:off x="4799856" y="2024844"/>
              <a:ext cx="792088" cy="369332"/>
            </a:xfrm>
            <a:prstGeom prst="rect">
              <a:avLst/>
            </a:prstGeom>
            <a:noFill/>
          </p:spPr>
          <p:txBody>
            <a:bodyPr wrap="square" rtlCol="0">
              <a:spAutoFit/>
            </a:bodyPr>
            <a:lstStyle/>
            <a:p>
              <a:r>
                <a:rPr lang="en-US" dirty="0"/>
                <a:t>100</a:t>
              </a:r>
            </a:p>
          </p:txBody>
        </p:sp>
        <p:sp>
          <p:nvSpPr>
            <p:cNvPr id="15" name="TextBox 14">
              <a:extLst>
                <a:ext uri="{FF2B5EF4-FFF2-40B4-BE49-F238E27FC236}">
                  <a16:creationId xmlns:a16="http://schemas.microsoft.com/office/drawing/2014/main" id="{E3AEBF37-1460-855A-87D7-ECD5DB50A99F}"/>
                </a:ext>
              </a:extLst>
            </p:cNvPr>
            <p:cNvSpPr txBox="1"/>
            <p:nvPr/>
          </p:nvSpPr>
          <p:spPr>
            <a:xfrm>
              <a:off x="6514401" y="3563724"/>
              <a:ext cx="792088" cy="369332"/>
            </a:xfrm>
            <a:prstGeom prst="rect">
              <a:avLst/>
            </a:prstGeom>
            <a:noFill/>
          </p:spPr>
          <p:txBody>
            <a:bodyPr wrap="square" rtlCol="0">
              <a:spAutoFit/>
            </a:bodyPr>
            <a:lstStyle/>
            <a:p>
              <a:r>
                <a:rPr lang="en-US" dirty="0"/>
                <a:t>0</a:t>
              </a:r>
            </a:p>
          </p:txBody>
        </p:sp>
        <p:sp>
          <p:nvSpPr>
            <p:cNvPr id="16" name="TextBox 15">
              <a:extLst>
                <a:ext uri="{FF2B5EF4-FFF2-40B4-BE49-F238E27FC236}">
                  <a16:creationId xmlns:a16="http://schemas.microsoft.com/office/drawing/2014/main" id="{FA22108E-60C8-D34E-D58A-112CFA3A151B}"/>
                </a:ext>
              </a:extLst>
            </p:cNvPr>
            <p:cNvSpPr txBox="1"/>
            <p:nvPr/>
          </p:nvSpPr>
          <p:spPr>
            <a:xfrm>
              <a:off x="3309792" y="3560833"/>
              <a:ext cx="792088" cy="369332"/>
            </a:xfrm>
            <a:prstGeom prst="rect">
              <a:avLst/>
            </a:prstGeom>
            <a:noFill/>
          </p:spPr>
          <p:txBody>
            <a:bodyPr wrap="square" rtlCol="0">
              <a:spAutoFit/>
            </a:bodyPr>
            <a:lstStyle/>
            <a:p>
              <a:r>
                <a:rPr lang="en-US" dirty="0"/>
                <a:t>0</a:t>
              </a:r>
            </a:p>
          </p:txBody>
        </p:sp>
        <p:cxnSp>
          <p:nvCxnSpPr>
            <p:cNvPr id="17" name="Straight Connector 16">
              <a:extLst>
                <a:ext uri="{FF2B5EF4-FFF2-40B4-BE49-F238E27FC236}">
                  <a16:creationId xmlns:a16="http://schemas.microsoft.com/office/drawing/2014/main" id="{7CFD0EC8-518C-B830-2D5F-32781164D423}"/>
                </a:ext>
              </a:extLst>
            </p:cNvPr>
            <p:cNvCxnSpPr/>
            <p:nvPr/>
          </p:nvCxnSpPr>
          <p:spPr>
            <a:xfrm flipV="1">
              <a:off x="4511824" y="2501606"/>
              <a:ext cx="0" cy="14401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C6D37FA-13DC-E310-8488-5A22F956312A}"/>
                </a:ext>
              </a:extLst>
            </p:cNvPr>
            <p:cNvCxnSpPr/>
            <p:nvPr/>
          </p:nvCxnSpPr>
          <p:spPr>
            <a:xfrm flipV="1">
              <a:off x="4907868" y="2490005"/>
              <a:ext cx="0" cy="14401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0AC21A8-5FEC-042C-E682-0302ABCBBEA2}"/>
                </a:ext>
              </a:extLst>
            </p:cNvPr>
            <p:cNvCxnSpPr/>
            <p:nvPr/>
          </p:nvCxnSpPr>
          <p:spPr>
            <a:xfrm flipV="1">
              <a:off x="5267908" y="2490005"/>
              <a:ext cx="0" cy="144016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0DFF3AE-200C-D205-1541-A6A9C0888637}"/>
                </a:ext>
              </a:extLst>
            </p:cNvPr>
            <p:cNvCxnSpPr/>
            <p:nvPr/>
          </p:nvCxnSpPr>
          <p:spPr>
            <a:xfrm flipV="1">
              <a:off x="5627948" y="2501606"/>
              <a:ext cx="0" cy="1440160"/>
            </a:xfrm>
            <a:prstGeom prst="line">
              <a:avLst/>
            </a:prstGeom>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D24B228A-3F1D-8D72-4930-2CC911672C38}"/>
              </a:ext>
            </a:extLst>
          </p:cNvPr>
          <p:cNvSpPr txBox="1"/>
          <p:nvPr/>
        </p:nvSpPr>
        <p:spPr>
          <a:xfrm>
            <a:off x="4943872" y="5265204"/>
            <a:ext cx="1800199" cy="369332"/>
          </a:xfrm>
          <a:prstGeom prst="rect">
            <a:avLst/>
          </a:prstGeom>
          <a:noFill/>
        </p:spPr>
        <p:txBody>
          <a:bodyPr wrap="square" rtlCol="0">
            <a:spAutoFit/>
          </a:bodyPr>
          <a:lstStyle/>
          <a:p>
            <a:r>
              <a:rPr lang="en-US" dirty="0"/>
              <a:t>Mean = 100</a:t>
            </a:r>
          </a:p>
        </p:txBody>
      </p:sp>
      <p:sp>
        <p:nvSpPr>
          <p:cNvPr id="26" name="TextBox 25">
            <a:extLst>
              <a:ext uri="{FF2B5EF4-FFF2-40B4-BE49-F238E27FC236}">
                <a16:creationId xmlns:a16="http://schemas.microsoft.com/office/drawing/2014/main" id="{B4757A1D-64C0-8B67-C63E-126153398959}"/>
              </a:ext>
            </a:extLst>
          </p:cNvPr>
          <p:cNvSpPr txBox="1"/>
          <p:nvPr/>
        </p:nvSpPr>
        <p:spPr>
          <a:xfrm>
            <a:off x="371364" y="5371069"/>
            <a:ext cx="3228020" cy="1200329"/>
          </a:xfrm>
          <a:prstGeom prst="rect">
            <a:avLst/>
          </a:prstGeom>
          <a:noFill/>
        </p:spPr>
        <p:txBody>
          <a:bodyPr wrap="square">
            <a:spAutoFit/>
          </a:bodyPr>
          <a:lstStyle/>
          <a:p>
            <a:pPr algn="l">
              <a:spcBef>
                <a:spcPts val="0"/>
              </a:spcBef>
            </a:pPr>
            <a:r>
              <a:rPr lang="en-US" sz="1800" dirty="0">
                <a:solidFill>
                  <a:srgbClr val="FFFFCC"/>
                </a:solidFill>
              </a:rPr>
              <a:t>Remember that the mean N points x</a:t>
            </a:r>
            <a:r>
              <a:rPr lang="en-US" sz="1800" baseline="-25000" dirty="0">
                <a:solidFill>
                  <a:srgbClr val="FFFFCC"/>
                </a:solidFill>
              </a:rPr>
              <a:t>i</a:t>
            </a:r>
            <a:r>
              <a:rPr lang="en-US" sz="1800" dirty="0">
                <a:solidFill>
                  <a:srgbClr val="FFFFCC"/>
                </a:solidFill>
              </a:rPr>
              <a:t> in an ROI is given by:</a:t>
            </a:r>
          </a:p>
          <a:p>
            <a:pPr algn="l">
              <a:spcBef>
                <a:spcPts val="0"/>
              </a:spcBef>
            </a:pPr>
            <a:endParaRPr lang="en-US" sz="1800" dirty="0">
              <a:solidFill>
                <a:srgbClr val="FFFFCC"/>
              </a:solidFill>
            </a:endParaRPr>
          </a:p>
          <a:p>
            <a:pPr algn="l">
              <a:spcBef>
                <a:spcPts val="0"/>
              </a:spcBef>
            </a:pPr>
            <a:r>
              <a:rPr lang="en-US" sz="1600" dirty="0"/>
              <a:t> (1/N)</a:t>
            </a:r>
            <a:r>
              <a:rPr lang="el-GR" sz="1800" dirty="0"/>
              <a:t>Σ</a:t>
            </a:r>
            <a:r>
              <a:rPr lang="en-US" sz="1800" baseline="-25000" dirty="0" err="1"/>
              <a:t>i</a:t>
            </a:r>
            <a:r>
              <a:rPr lang="en-US" sz="1800" baseline="-25000" dirty="0"/>
              <a:t>=1,N </a:t>
            </a:r>
            <a:r>
              <a:rPr lang="en-US" sz="1800" dirty="0"/>
              <a:t>x</a:t>
            </a:r>
            <a:r>
              <a:rPr lang="en-US" sz="1800" baseline="-25000" dirty="0"/>
              <a:t>i</a:t>
            </a:r>
            <a:endParaRPr lang="en-US" sz="1800" dirty="0"/>
          </a:p>
        </p:txBody>
      </p:sp>
    </p:spTree>
    <p:extLst>
      <p:ext uri="{BB962C8B-B14F-4D97-AF65-F5344CB8AC3E}">
        <p14:creationId xmlns:p14="http://schemas.microsoft.com/office/powerpoint/2010/main" val="3847207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AE0AA-A0D7-1B0A-3B63-6C6401F11754}"/>
              </a:ext>
            </a:extLst>
          </p:cNvPr>
          <p:cNvSpPr>
            <a:spLocks noGrp="1"/>
          </p:cNvSpPr>
          <p:nvPr>
            <p:ph type="title"/>
          </p:nvPr>
        </p:nvSpPr>
        <p:spPr/>
        <p:txBody>
          <a:bodyPr>
            <a:normAutofit fontScale="90000"/>
          </a:bodyPr>
          <a:lstStyle/>
          <a:p>
            <a:r>
              <a:rPr lang="en-US" dirty="0"/>
              <a:t>Calculating Population and Sample Mean</a:t>
            </a:r>
          </a:p>
        </p:txBody>
      </p:sp>
      <p:grpSp>
        <p:nvGrpSpPr>
          <p:cNvPr id="29" name="Group 28">
            <a:extLst>
              <a:ext uri="{FF2B5EF4-FFF2-40B4-BE49-F238E27FC236}">
                <a16:creationId xmlns:a16="http://schemas.microsoft.com/office/drawing/2014/main" id="{AADC7A34-43CC-00EE-7CA6-674010CD4F85}"/>
              </a:ext>
            </a:extLst>
          </p:cNvPr>
          <p:cNvGrpSpPr/>
          <p:nvPr/>
        </p:nvGrpSpPr>
        <p:grpSpPr>
          <a:xfrm>
            <a:off x="2927648" y="2297021"/>
            <a:ext cx="5386953" cy="2090440"/>
            <a:chOff x="2927648" y="2297021"/>
            <a:chExt cx="5386953" cy="2090440"/>
          </a:xfrm>
        </p:grpSpPr>
        <p:cxnSp>
          <p:nvCxnSpPr>
            <p:cNvPr id="4" name="Straight Connector 3">
              <a:extLst>
                <a:ext uri="{FF2B5EF4-FFF2-40B4-BE49-F238E27FC236}">
                  <a16:creationId xmlns:a16="http://schemas.microsoft.com/office/drawing/2014/main" id="{DE746631-C9A4-A0ED-2E0A-AF42C4658B7B}"/>
                </a:ext>
              </a:extLst>
            </p:cNvPr>
            <p:cNvCxnSpPr/>
            <p:nvPr/>
          </p:nvCxnSpPr>
          <p:spPr>
            <a:xfrm>
              <a:off x="2927648" y="4387461"/>
              <a:ext cx="180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70CF549-3159-55F5-0EE2-7F9BE1E3D48C}"/>
                </a:ext>
              </a:extLst>
            </p:cNvPr>
            <p:cNvCxnSpPr>
              <a:cxnSpLocks/>
            </p:cNvCxnSpPr>
            <p:nvPr/>
          </p:nvCxnSpPr>
          <p:spPr>
            <a:xfrm flipV="1">
              <a:off x="4727848" y="3138499"/>
              <a:ext cx="0" cy="1240252"/>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166D276-DBD3-C532-4472-A505806FE35F}"/>
                </a:ext>
              </a:extLst>
            </p:cNvPr>
            <p:cNvCxnSpPr>
              <a:cxnSpLocks/>
            </p:cNvCxnSpPr>
            <p:nvPr/>
          </p:nvCxnSpPr>
          <p:spPr>
            <a:xfrm flipV="1">
              <a:off x="4728369" y="2756102"/>
              <a:ext cx="1800200" cy="3823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8DBB7FD-E341-29D8-583E-641B9B5013AB}"/>
                </a:ext>
              </a:extLst>
            </p:cNvPr>
            <p:cNvCxnSpPr>
              <a:cxnSpLocks/>
            </p:cNvCxnSpPr>
            <p:nvPr/>
          </p:nvCxnSpPr>
          <p:spPr>
            <a:xfrm flipV="1">
              <a:off x="6528048" y="2756102"/>
              <a:ext cx="0" cy="16226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CE07667-A5D1-BD36-493F-062A0CB3EBB0}"/>
                </a:ext>
              </a:extLst>
            </p:cNvPr>
            <p:cNvCxnSpPr/>
            <p:nvPr/>
          </p:nvCxnSpPr>
          <p:spPr>
            <a:xfrm>
              <a:off x="6514401" y="4378751"/>
              <a:ext cx="1800200"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1B75D98-2398-1FE0-0305-A69E2887C646}"/>
                </a:ext>
              </a:extLst>
            </p:cNvPr>
            <p:cNvSpPr txBox="1"/>
            <p:nvPr/>
          </p:nvSpPr>
          <p:spPr>
            <a:xfrm>
              <a:off x="5303912" y="2470539"/>
              <a:ext cx="792088" cy="369332"/>
            </a:xfrm>
            <a:prstGeom prst="rect">
              <a:avLst/>
            </a:prstGeom>
            <a:noFill/>
          </p:spPr>
          <p:txBody>
            <a:bodyPr wrap="square" rtlCol="0">
              <a:spAutoFit/>
            </a:bodyPr>
            <a:lstStyle/>
            <a:p>
              <a:r>
                <a:rPr lang="en-US" dirty="0"/>
                <a:t>100</a:t>
              </a:r>
            </a:p>
          </p:txBody>
        </p:sp>
        <p:sp>
          <p:nvSpPr>
            <p:cNvPr id="15" name="TextBox 14">
              <a:extLst>
                <a:ext uri="{FF2B5EF4-FFF2-40B4-BE49-F238E27FC236}">
                  <a16:creationId xmlns:a16="http://schemas.microsoft.com/office/drawing/2014/main" id="{E3AEBF37-1460-855A-87D7-ECD5DB50A99F}"/>
                </a:ext>
              </a:extLst>
            </p:cNvPr>
            <p:cNvSpPr txBox="1"/>
            <p:nvPr/>
          </p:nvSpPr>
          <p:spPr>
            <a:xfrm>
              <a:off x="7018457" y="4009419"/>
              <a:ext cx="792088" cy="369332"/>
            </a:xfrm>
            <a:prstGeom prst="rect">
              <a:avLst/>
            </a:prstGeom>
            <a:noFill/>
          </p:spPr>
          <p:txBody>
            <a:bodyPr wrap="square" rtlCol="0">
              <a:spAutoFit/>
            </a:bodyPr>
            <a:lstStyle/>
            <a:p>
              <a:r>
                <a:rPr lang="en-US" dirty="0"/>
                <a:t>0</a:t>
              </a:r>
            </a:p>
          </p:txBody>
        </p:sp>
        <p:sp>
          <p:nvSpPr>
            <p:cNvPr id="16" name="TextBox 15">
              <a:extLst>
                <a:ext uri="{FF2B5EF4-FFF2-40B4-BE49-F238E27FC236}">
                  <a16:creationId xmlns:a16="http://schemas.microsoft.com/office/drawing/2014/main" id="{FA22108E-60C8-D34E-D58A-112CFA3A151B}"/>
                </a:ext>
              </a:extLst>
            </p:cNvPr>
            <p:cNvSpPr txBox="1"/>
            <p:nvPr/>
          </p:nvSpPr>
          <p:spPr>
            <a:xfrm>
              <a:off x="3813848" y="4006528"/>
              <a:ext cx="792088" cy="369332"/>
            </a:xfrm>
            <a:prstGeom prst="rect">
              <a:avLst/>
            </a:prstGeom>
            <a:noFill/>
          </p:spPr>
          <p:txBody>
            <a:bodyPr wrap="square" rtlCol="0">
              <a:spAutoFit/>
            </a:bodyPr>
            <a:lstStyle/>
            <a:p>
              <a:r>
                <a:rPr lang="en-US" dirty="0"/>
                <a:t>0</a:t>
              </a:r>
            </a:p>
          </p:txBody>
        </p:sp>
        <p:cxnSp>
          <p:nvCxnSpPr>
            <p:cNvPr id="17" name="Straight Connector 16">
              <a:extLst>
                <a:ext uri="{FF2B5EF4-FFF2-40B4-BE49-F238E27FC236}">
                  <a16:creationId xmlns:a16="http://schemas.microsoft.com/office/drawing/2014/main" id="{7CFD0EC8-518C-B830-2D5F-32781164D423}"/>
                </a:ext>
              </a:extLst>
            </p:cNvPr>
            <p:cNvCxnSpPr>
              <a:cxnSpLocks/>
            </p:cNvCxnSpPr>
            <p:nvPr/>
          </p:nvCxnSpPr>
          <p:spPr>
            <a:xfrm flipV="1">
              <a:off x="5015880" y="3068960"/>
              <a:ext cx="0" cy="13185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C6D37FA-13DC-E310-8488-5A22F956312A}"/>
                </a:ext>
              </a:extLst>
            </p:cNvPr>
            <p:cNvCxnSpPr>
              <a:cxnSpLocks/>
            </p:cNvCxnSpPr>
            <p:nvPr/>
          </p:nvCxnSpPr>
          <p:spPr>
            <a:xfrm flipV="1">
              <a:off x="5411924" y="2996952"/>
              <a:ext cx="0" cy="13789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0AC21A8-5FEC-042C-E682-0302ABCBBEA2}"/>
                </a:ext>
              </a:extLst>
            </p:cNvPr>
            <p:cNvCxnSpPr/>
            <p:nvPr/>
          </p:nvCxnSpPr>
          <p:spPr>
            <a:xfrm flipV="1">
              <a:off x="5771964" y="2935700"/>
              <a:ext cx="0" cy="144016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0DFF3AE-200C-D205-1541-A6A9C0888637}"/>
                </a:ext>
              </a:extLst>
            </p:cNvPr>
            <p:cNvCxnSpPr>
              <a:cxnSpLocks/>
            </p:cNvCxnSpPr>
            <p:nvPr/>
          </p:nvCxnSpPr>
          <p:spPr>
            <a:xfrm flipH="1" flipV="1">
              <a:off x="6095480" y="2839871"/>
              <a:ext cx="36524" cy="154759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C15FCE85-DB39-1B3A-CE08-DCABFFA74CE1}"/>
                </a:ext>
              </a:extLst>
            </p:cNvPr>
            <p:cNvSpPr txBox="1"/>
            <p:nvPr/>
          </p:nvSpPr>
          <p:spPr>
            <a:xfrm>
              <a:off x="6275499" y="2297021"/>
              <a:ext cx="792088" cy="369332"/>
            </a:xfrm>
            <a:prstGeom prst="rect">
              <a:avLst/>
            </a:prstGeom>
            <a:noFill/>
          </p:spPr>
          <p:txBody>
            <a:bodyPr wrap="square" rtlCol="0">
              <a:spAutoFit/>
            </a:bodyPr>
            <a:lstStyle/>
            <a:p>
              <a:r>
                <a:rPr lang="en-US" dirty="0"/>
                <a:t>110</a:t>
              </a:r>
            </a:p>
          </p:txBody>
        </p:sp>
        <p:sp>
          <p:nvSpPr>
            <p:cNvPr id="28" name="TextBox 27">
              <a:extLst>
                <a:ext uri="{FF2B5EF4-FFF2-40B4-BE49-F238E27FC236}">
                  <a16:creationId xmlns:a16="http://schemas.microsoft.com/office/drawing/2014/main" id="{2332C4C8-55B0-6D31-256B-B312B5A257C8}"/>
                </a:ext>
              </a:extLst>
            </p:cNvPr>
            <p:cNvSpPr txBox="1"/>
            <p:nvPr/>
          </p:nvSpPr>
          <p:spPr>
            <a:xfrm>
              <a:off x="4472047" y="2651718"/>
              <a:ext cx="409691" cy="369332"/>
            </a:xfrm>
            <a:prstGeom prst="rect">
              <a:avLst/>
            </a:prstGeom>
            <a:noFill/>
          </p:spPr>
          <p:txBody>
            <a:bodyPr wrap="square" rtlCol="0">
              <a:spAutoFit/>
            </a:bodyPr>
            <a:lstStyle/>
            <a:p>
              <a:r>
                <a:rPr lang="en-US" dirty="0"/>
                <a:t>90</a:t>
              </a:r>
            </a:p>
          </p:txBody>
        </p:sp>
      </p:grpSp>
      <p:sp>
        <p:nvSpPr>
          <p:cNvPr id="30" name="TextBox 29">
            <a:extLst>
              <a:ext uri="{FF2B5EF4-FFF2-40B4-BE49-F238E27FC236}">
                <a16:creationId xmlns:a16="http://schemas.microsoft.com/office/drawing/2014/main" id="{CCF9D3ED-4AA9-8585-62B0-31409F42040C}"/>
              </a:ext>
            </a:extLst>
          </p:cNvPr>
          <p:cNvSpPr txBox="1"/>
          <p:nvPr/>
        </p:nvSpPr>
        <p:spPr>
          <a:xfrm>
            <a:off x="4943872" y="5265204"/>
            <a:ext cx="1800199" cy="369332"/>
          </a:xfrm>
          <a:prstGeom prst="rect">
            <a:avLst/>
          </a:prstGeom>
          <a:noFill/>
        </p:spPr>
        <p:txBody>
          <a:bodyPr wrap="square" rtlCol="0">
            <a:spAutoFit/>
          </a:bodyPr>
          <a:lstStyle/>
          <a:p>
            <a:r>
              <a:rPr lang="en-US" dirty="0"/>
              <a:t>Mean = 100</a:t>
            </a:r>
          </a:p>
        </p:txBody>
      </p:sp>
      <p:sp>
        <p:nvSpPr>
          <p:cNvPr id="31" name="TextBox 30">
            <a:extLst>
              <a:ext uri="{FF2B5EF4-FFF2-40B4-BE49-F238E27FC236}">
                <a16:creationId xmlns:a16="http://schemas.microsoft.com/office/drawing/2014/main" id="{52178DA2-610B-44DF-BE74-D0D939278E8A}"/>
              </a:ext>
            </a:extLst>
          </p:cNvPr>
          <p:cNvSpPr txBox="1"/>
          <p:nvPr/>
        </p:nvSpPr>
        <p:spPr>
          <a:xfrm>
            <a:off x="5061961" y="1408106"/>
            <a:ext cx="1037946" cy="369332"/>
          </a:xfrm>
          <a:prstGeom prst="rect">
            <a:avLst/>
          </a:prstGeom>
          <a:noFill/>
        </p:spPr>
        <p:txBody>
          <a:bodyPr wrap="square">
            <a:spAutoFit/>
          </a:bodyPr>
          <a:lstStyle/>
          <a:p>
            <a:r>
              <a:rPr lang="en-US" dirty="0"/>
              <a:t>No noise</a:t>
            </a:r>
          </a:p>
        </p:txBody>
      </p:sp>
      <p:sp>
        <p:nvSpPr>
          <p:cNvPr id="32" name="TextBox 31">
            <a:extLst>
              <a:ext uri="{FF2B5EF4-FFF2-40B4-BE49-F238E27FC236}">
                <a16:creationId xmlns:a16="http://schemas.microsoft.com/office/drawing/2014/main" id="{2153F586-A498-B000-464C-0AF8B2118E20}"/>
              </a:ext>
            </a:extLst>
          </p:cNvPr>
          <p:cNvSpPr txBox="1"/>
          <p:nvPr/>
        </p:nvSpPr>
        <p:spPr>
          <a:xfrm>
            <a:off x="371364" y="5371069"/>
            <a:ext cx="3228020" cy="1200329"/>
          </a:xfrm>
          <a:prstGeom prst="rect">
            <a:avLst/>
          </a:prstGeom>
          <a:noFill/>
        </p:spPr>
        <p:txBody>
          <a:bodyPr wrap="square">
            <a:spAutoFit/>
          </a:bodyPr>
          <a:lstStyle/>
          <a:p>
            <a:pPr algn="l">
              <a:spcBef>
                <a:spcPts val="0"/>
              </a:spcBef>
            </a:pPr>
            <a:r>
              <a:rPr lang="en-US" sz="1800" dirty="0">
                <a:solidFill>
                  <a:srgbClr val="FFFFCC"/>
                </a:solidFill>
              </a:rPr>
              <a:t>Remember that the mean N points x</a:t>
            </a:r>
            <a:r>
              <a:rPr lang="en-US" sz="1800" baseline="-25000" dirty="0">
                <a:solidFill>
                  <a:srgbClr val="FFFFCC"/>
                </a:solidFill>
              </a:rPr>
              <a:t>i</a:t>
            </a:r>
            <a:r>
              <a:rPr lang="en-US" sz="1800" dirty="0">
                <a:solidFill>
                  <a:srgbClr val="FFFFCC"/>
                </a:solidFill>
              </a:rPr>
              <a:t> in an ROI is given by:</a:t>
            </a:r>
          </a:p>
          <a:p>
            <a:pPr algn="l">
              <a:spcBef>
                <a:spcPts val="0"/>
              </a:spcBef>
            </a:pPr>
            <a:endParaRPr lang="en-US" sz="1800" dirty="0">
              <a:solidFill>
                <a:srgbClr val="FFFFCC"/>
              </a:solidFill>
            </a:endParaRPr>
          </a:p>
          <a:p>
            <a:pPr algn="l">
              <a:spcBef>
                <a:spcPts val="0"/>
              </a:spcBef>
            </a:pPr>
            <a:r>
              <a:rPr lang="en-US" sz="1600" dirty="0"/>
              <a:t> (1/N)</a:t>
            </a:r>
            <a:r>
              <a:rPr lang="el-GR" sz="1800" dirty="0"/>
              <a:t>Σ</a:t>
            </a:r>
            <a:r>
              <a:rPr lang="en-US" sz="1800" baseline="-25000" dirty="0" err="1"/>
              <a:t>i</a:t>
            </a:r>
            <a:r>
              <a:rPr lang="en-US" sz="1800" baseline="-25000" dirty="0"/>
              <a:t>=1,N </a:t>
            </a:r>
            <a:r>
              <a:rPr lang="en-US" sz="1800" dirty="0"/>
              <a:t>x</a:t>
            </a:r>
            <a:r>
              <a:rPr lang="en-US" sz="1800" baseline="-25000" dirty="0"/>
              <a:t>i</a:t>
            </a:r>
            <a:endParaRPr lang="en-US" sz="1800" dirty="0"/>
          </a:p>
        </p:txBody>
      </p:sp>
    </p:spTree>
    <p:extLst>
      <p:ext uri="{BB962C8B-B14F-4D97-AF65-F5344CB8AC3E}">
        <p14:creationId xmlns:p14="http://schemas.microsoft.com/office/powerpoint/2010/main" val="2874935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AE0AA-A0D7-1B0A-3B63-6C6401F11754}"/>
              </a:ext>
            </a:extLst>
          </p:cNvPr>
          <p:cNvSpPr>
            <a:spLocks noGrp="1"/>
          </p:cNvSpPr>
          <p:nvPr>
            <p:ph type="title"/>
          </p:nvPr>
        </p:nvSpPr>
        <p:spPr/>
        <p:txBody>
          <a:bodyPr/>
          <a:lstStyle/>
          <a:p>
            <a:r>
              <a:rPr lang="en-US" dirty="0"/>
              <a:t>Calculating Population Variance</a:t>
            </a:r>
          </a:p>
        </p:txBody>
      </p:sp>
      <p:pic>
        <p:nvPicPr>
          <p:cNvPr id="5" name="Picture 4">
            <a:extLst>
              <a:ext uri="{FF2B5EF4-FFF2-40B4-BE49-F238E27FC236}">
                <a16:creationId xmlns:a16="http://schemas.microsoft.com/office/drawing/2014/main" id="{C4305637-ADCD-5E29-885D-1D635CCABE68}"/>
              </a:ext>
            </a:extLst>
          </p:cNvPr>
          <p:cNvPicPr>
            <a:picLocks noChangeAspect="1"/>
          </p:cNvPicPr>
          <p:nvPr/>
        </p:nvPicPr>
        <p:blipFill rotWithShape="1">
          <a:blip r:embed="rId2"/>
          <a:srcRect l="32281" t="27426" r="15744" b="14825"/>
          <a:stretch/>
        </p:blipFill>
        <p:spPr>
          <a:xfrm>
            <a:off x="2099556" y="1628800"/>
            <a:ext cx="8172908" cy="5108068"/>
          </a:xfrm>
          <a:prstGeom prst="rect">
            <a:avLst/>
          </a:prstGeom>
        </p:spPr>
      </p:pic>
    </p:spTree>
    <p:extLst>
      <p:ext uri="{BB962C8B-B14F-4D97-AF65-F5344CB8AC3E}">
        <p14:creationId xmlns:p14="http://schemas.microsoft.com/office/powerpoint/2010/main" val="2904919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AE0AA-A0D7-1B0A-3B63-6C6401F11754}"/>
              </a:ext>
            </a:extLst>
          </p:cNvPr>
          <p:cNvSpPr>
            <a:spLocks noGrp="1"/>
          </p:cNvSpPr>
          <p:nvPr>
            <p:ph type="title"/>
          </p:nvPr>
        </p:nvSpPr>
        <p:spPr/>
        <p:txBody>
          <a:bodyPr/>
          <a:lstStyle/>
          <a:p>
            <a:r>
              <a:rPr lang="en-US" dirty="0"/>
              <a:t>Calculating Sample Variance</a:t>
            </a:r>
          </a:p>
        </p:txBody>
      </p:sp>
      <p:pic>
        <p:nvPicPr>
          <p:cNvPr id="4" name="Picture 3">
            <a:extLst>
              <a:ext uri="{FF2B5EF4-FFF2-40B4-BE49-F238E27FC236}">
                <a16:creationId xmlns:a16="http://schemas.microsoft.com/office/drawing/2014/main" id="{6F781E23-8011-69CC-74B1-331C2481EA2E}"/>
              </a:ext>
            </a:extLst>
          </p:cNvPr>
          <p:cNvPicPr>
            <a:picLocks noChangeAspect="1"/>
          </p:cNvPicPr>
          <p:nvPr/>
        </p:nvPicPr>
        <p:blipFill rotWithShape="1">
          <a:blip r:embed="rId2"/>
          <a:srcRect l="35530" t="23750" r="15744" b="21650"/>
          <a:stretch/>
        </p:blipFill>
        <p:spPr>
          <a:xfrm>
            <a:off x="2243572" y="1484784"/>
            <a:ext cx="7848872" cy="4947168"/>
          </a:xfrm>
          <a:prstGeom prst="rect">
            <a:avLst/>
          </a:prstGeom>
        </p:spPr>
      </p:pic>
    </p:spTree>
    <p:extLst>
      <p:ext uri="{BB962C8B-B14F-4D97-AF65-F5344CB8AC3E}">
        <p14:creationId xmlns:p14="http://schemas.microsoft.com/office/powerpoint/2010/main" val="3685624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AE0AA-A0D7-1B0A-3B63-6C6401F11754}"/>
              </a:ext>
            </a:extLst>
          </p:cNvPr>
          <p:cNvSpPr>
            <a:spLocks noGrp="1"/>
          </p:cNvSpPr>
          <p:nvPr>
            <p:ph type="title"/>
          </p:nvPr>
        </p:nvSpPr>
        <p:spPr/>
        <p:txBody>
          <a:bodyPr>
            <a:normAutofit fontScale="90000"/>
          </a:bodyPr>
          <a:lstStyle/>
          <a:p>
            <a:r>
              <a:rPr lang="en-US" dirty="0"/>
              <a:t>Calculating Population and Sample Mean</a:t>
            </a:r>
          </a:p>
        </p:txBody>
      </p:sp>
      <p:sp>
        <p:nvSpPr>
          <p:cNvPr id="8" name="TextBox 7">
            <a:extLst>
              <a:ext uri="{FF2B5EF4-FFF2-40B4-BE49-F238E27FC236}">
                <a16:creationId xmlns:a16="http://schemas.microsoft.com/office/drawing/2014/main" id="{D15246EF-4BB3-29A6-9F29-8F3B95BE15CF}"/>
              </a:ext>
            </a:extLst>
          </p:cNvPr>
          <p:cNvSpPr txBox="1"/>
          <p:nvPr/>
        </p:nvSpPr>
        <p:spPr>
          <a:xfrm>
            <a:off x="3520150" y="1587728"/>
            <a:ext cx="4778456" cy="369332"/>
          </a:xfrm>
          <a:prstGeom prst="rect">
            <a:avLst/>
          </a:prstGeom>
          <a:noFill/>
        </p:spPr>
        <p:txBody>
          <a:bodyPr wrap="square">
            <a:spAutoFit/>
          </a:bodyPr>
          <a:lstStyle/>
          <a:p>
            <a:r>
              <a:rPr lang="en-US" dirty="0"/>
              <a:t>With noise that is normally distributed N(100,5)</a:t>
            </a:r>
          </a:p>
        </p:txBody>
      </p:sp>
      <p:sp>
        <p:nvSpPr>
          <p:cNvPr id="24" name="TextBox 23">
            <a:extLst>
              <a:ext uri="{FF2B5EF4-FFF2-40B4-BE49-F238E27FC236}">
                <a16:creationId xmlns:a16="http://schemas.microsoft.com/office/drawing/2014/main" id="{D24B228A-3F1D-8D72-4930-2CC911672C38}"/>
              </a:ext>
            </a:extLst>
          </p:cNvPr>
          <p:cNvSpPr txBox="1"/>
          <p:nvPr/>
        </p:nvSpPr>
        <p:spPr>
          <a:xfrm>
            <a:off x="4943872" y="5265204"/>
            <a:ext cx="1800199" cy="369332"/>
          </a:xfrm>
          <a:prstGeom prst="rect">
            <a:avLst/>
          </a:prstGeom>
          <a:noFill/>
        </p:spPr>
        <p:txBody>
          <a:bodyPr wrap="square" rtlCol="0">
            <a:spAutoFit/>
          </a:bodyPr>
          <a:lstStyle/>
          <a:p>
            <a:r>
              <a:rPr lang="en-US" dirty="0"/>
              <a:t>Mean = 100</a:t>
            </a:r>
          </a:p>
        </p:txBody>
      </p:sp>
      <p:grpSp>
        <p:nvGrpSpPr>
          <p:cNvPr id="43" name="Group 42">
            <a:extLst>
              <a:ext uri="{FF2B5EF4-FFF2-40B4-BE49-F238E27FC236}">
                <a16:creationId xmlns:a16="http://schemas.microsoft.com/office/drawing/2014/main" id="{B3364EEB-2265-312F-FBDF-CD17D7B85D71}"/>
              </a:ext>
            </a:extLst>
          </p:cNvPr>
          <p:cNvGrpSpPr/>
          <p:nvPr/>
        </p:nvGrpSpPr>
        <p:grpSpPr>
          <a:xfrm>
            <a:off x="2927648" y="2351191"/>
            <a:ext cx="5386953" cy="2036270"/>
            <a:chOff x="2927648" y="2351191"/>
            <a:chExt cx="5386953" cy="2036270"/>
          </a:xfrm>
        </p:grpSpPr>
        <p:grpSp>
          <p:nvGrpSpPr>
            <p:cNvPr id="22" name="Group 21">
              <a:extLst>
                <a:ext uri="{FF2B5EF4-FFF2-40B4-BE49-F238E27FC236}">
                  <a16:creationId xmlns:a16="http://schemas.microsoft.com/office/drawing/2014/main" id="{5B95BBDC-3DBA-D6F1-C751-2A58F60F2E10}"/>
                </a:ext>
              </a:extLst>
            </p:cNvPr>
            <p:cNvGrpSpPr/>
            <p:nvPr/>
          </p:nvGrpSpPr>
          <p:grpSpPr>
            <a:xfrm>
              <a:off x="2927648" y="2470539"/>
              <a:ext cx="5386953" cy="1916922"/>
              <a:chOff x="2423592" y="2024844"/>
              <a:chExt cx="5386953" cy="1916922"/>
            </a:xfrm>
          </p:grpSpPr>
          <p:cxnSp>
            <p:nvCxnSpPr>
              <p:cNvPr id="4" name="Straight Connector 3">
                <a:extLst>
                  <a:ext uri="{FF2B5EF4-FFF2-40B4-BE49-F238E27FC236}">
                    <a16:creationId xmlns:a16="http://schemas.microsoft.com/office/drawing/2014/main" id="{DE746631-C9A4-A0ED-2E0A-AF42C4658B7B}"/>
                  </a:ext>
                </a:extLst>
              </p:cNvPr>
              <p:cNvCxnSpPr/>
              <p:nvPr/>
            </p:nvCxnSpPr>
            <p:spPr>
              <a:xfrm>
                <a:off x="2423592" y="3941766"/>
                <a:ext cx="180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70CF549-3159-55F5-0EE2-7F9BE1E3D48C}"/>
                  </a:ext>
                </a:extLst>
              </p:cNvPr>
              <p:cNvCxnSpPr>
                <a:cxnSpLocks/>
              </p:cNvCxnSpPr>
              <p:nvPr/>
            </p:nvCxnSpPr>
            <p:spPr>
              <a:xfrm flipV="1">
                <a:off x="4223792" y="2623265"/>
                <a:ext cx="0" cy="1309791"/>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166D276-DBD3-C532-4472-A505806FE35F}"/>
                  </a:ext>
                </a:extLst>
              </p:cNvPr>
              <p:cNvCxnSpPr>
                <a:cxnSpLocks/>
              </p:cNvCxnSpPr>
              <p:nvPr/>
            </p:nvCxnSpPr>
            <p:spPr>
              <a:xfrm>
                <a:off x="4216968" y="2623265"/>
                <a:ext cx="29907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8DBB7FD-E341-29D8-583E-641B9B5013AB}"/>
                  </a:ext>
                </a:extLst>
              </p:cNvPr>
              <p:cNvCxnSpPr>
                <a:cxnSpLocks/>
              </p:cNvCxnSpPr>
              <p:nvPr/>
            </p:nvCxnSpPr>
            <p:spPr>
              <a:xfrm flipV="1">
                <a:off x="6023992" y="2335233"/>
                <a:ext cx="0" cy="15978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CE07667-A5D1-BD36-493F-062A0CB3EBB0}"/>
                  </a:ext>
                </a:extLst>
              </p:cNvPr>
              <p:cNvCxnSpPr/>
              <p:nvPr/>
            </p:nvCxnSpPr>
            <p:spPr>
              <a:xfrm>
                <a:off x="6010345" y="3933056"/>
                <a:ext cx="1800200"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1B75D98-2398-1FE0-0305-A69E2887C646}"/>
                  </a:ext>
                </a:extLst>
              </p:cNvPr>
              <p:cNvSpPr txBox="1"/>
              <p:nvPr/>
            </p:nvSpPr>
            <p:spPr>
              <a:xfrm>
                <a:off x="4818052" y="2024844"/>
                <a:ext cx="792088" cy="369332"/>
              </a:xfrm>
              <a:prstGeom prst="rect">
                <a:avLst/>
              </a:prstGeom>
              <a:noFill/>
            </p:spPr>
            <p:txBody>
              <a:bodyPr wrap="square" rtlCol="0">
                <a:spAutoFit/>
              </a:bodyPr>
              <a:lstStyle/>
              <a:p>
                <a:r>
                  <a:rPr lang="en-US" dirty="0"/>
                  <a:t>100</a:t>
                </a:r>
              </a:p>
            </p:txBody>
          </p:sp>
          <p:sp>
            <p:nvSpPr>
              <p:cNvPr id="15" name="TextBox 14">
                <a:extLst>
                  <a:ext uri="{FF2B5EF4-FFF2-40B4-BE49-F238E27FC236}">
                    <a16:creationId xmlns:a16="http://schemas.microsoft.com/office/drawing/2014/main" id="{E3AEBF37-1460-855A-87D7-ECD5DB50A99F}"/>
                  </a:ext>
                </a:extLst>
              </p:cNvPr>
              <p:cNvSpPr txBox="1"/>
              <p:nvPr/>
            </p:nvSpPr>
            <p:spPr>
              <a:xfrm>
                <a:off x="6514401" y="3563724"/>
                <a:ext cx="792088" cy="369332"/>
              </a:xfrm>
              <a:prstGeom prst="rect">
                <a:avLst/>
              </a:prstGeom>
              <a:noFill/>
            </p:spPr>
            <p:txBody>
              <a:bodyPr wrap="square" rtlCol="0">
                <a:spAutoFit/>
              </a:bodyPr>
              <a:lstStyle/>
              <a:p>
                <a:r>
                  <a:rPr lang="en-US" dirty="0"/>
                  <a:t>0</a:t>
                </a:r>
              </a:p>
            </p:txBody>
          </p:sp>
          <p:sp>
            <p:nvSpPr>
              <p:cNvPr id="16" name="TextBox 15">
                <a:extLst>
                  <a:ext uri="{FF2B5EF4-FFF2-40B4-BE49-F238E27FC236}">
                    <a16:creationId xmlns:a16="http://schemas.microsoft.com/office/drawing/2014/main" id="{FA22108E-60C8-D34E-D58A-112CFA3A151B}"/>
                  </a:ext>
                </a:extLst>
              </p:cNvPr>
              <p:cNvSpPr txBox="1"/>
              <p:nvPr/>
            </p:nvSpPr>
            <p:spPr>
              <a:xfrm>
                <a:off x="3309792" y="3560833"/>
                <a:ext cx="792088" cy="369332"/>
              </a:xfrm>
              <a:prstGeom prst="rect">
                <a:avLst/>
              </a:prstGeom>
              <a:noFill/>
            </p:spPr>
            <p:txBody>
              <a:bodyPr wrap="square" rtlCol="0">
                <a:spAutoFit/>
              </a:bodyPr>
              <a:lstStyle/>
              <a:p>
                <a:r>
                  <a:rPr lang="en-US" dirty="0"/>
                  <a:t>0</a:t>
                </a:r>
              </a:p>
            </p:txBody>
          </p:sp>
          <p:cxnSp>
            <p:nvCxnSpPr>
              <p:cNvPr id="17" name="Straight Connector 16">
                <a:extLst>
                  <a:ext uri="{FF2B5EF4-FFF2-40B4-BE49-F238E27FC236}">
                    <a16:creationId xmlns:a16="http://schemas.microsoft.com/office/drawing/2014/main" id="{7CFD0EC8-518C-B830-2D5F-32781164D423}"/>
                  </a:ext>
                </a:extLst>
              </p:cNvPr>
              <p:cNvCxnSpPr>
                <a:cxnSpLocks/>
              </p:cNvCxnSpPr>
              <p:nvPr/>
            </p:nvCxnSpPr>
            <p:spPr>
              <a:xfrm flipV="1">
                <a:off x="4511824" y="2397817"/>
                <a:ext cx="22500" cy="15439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C6D37FA-13DC-E310-8488-5A22F956312A}"/>
                  </a:ext>
                </a:extLst>
              </p:cNvPr>
              <p:cNvCxnSpPr>
                <a:cxnSpLocks/>
              </p:cNvCxnSpPr>
              <p:nvPr/>
            </p:nvCxnSpPr>
            <p:spPr>
              <a:xfrm flipH="1" flipV="1">
                <a:off x="4895454" y="2389108"/>
                <a:ext cx="12414" cy="15410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0AC21A8-5FEC-042C-E682-0302ABCBBEA2}"/>
                  </a:ext>
                </a:extLst>
              </p:cNvPr>
              <p:cNvCxnSpPr/>
              <p:nvPr/>
            </p:nvCxnSpPr>
            <p:spPr>
              <a:xfrm flipV="1">
                <a:off x="5267908" y="2490005"/>
                <a:ext cx="0" cy="144016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0DFF3AE-200C-D205-1541-A6A9C0888637}"/>
                  </a:ext>
                </a:extLst>
              </p:cNvPr>
              <p:cNvCxnSpPr>
                <a:cxnSpLocks/>
              </p:cNvCxnSpPr>
              <p:nvPr/>
            </p:nvCxnSpPr>
            <p:spPr>
              <a:xfrm flipH="1" flipV="1">
                <a:off x="5591944" y="2335233"/>
                <a:ext cx="36004" cy="1606533"/>
              </a:xfrm>
              <a:prstGeom prst="line">
                <a:avLst/>
              </a:prstGeom>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3E31E706-676D-C64D-FB9C-4FFEAF31037E}"/>
                </a:ext>
              </a:extLst>
            </p:cNvPr>
            <p:cNvSpPr txBox="1"/>
            <p:nvPr/>
          </p:nvSpPr>
          <p:spPr>
            <a:xfrm>
              <a:off x="5748998" y="2635096"/>
              <a:ext cx="456759" cy="369332"/>
            </a:xfrm>
            <a:prstGeom prst="rect">
              <a:avLst/>
            </a:prstGeom>
            <a:noFill/>
          </p:spPr>
          <p:txBody>
            <a:bodyPr wrap="square" rtlCol="0">
              <a:spAutoFit/>
            </a:bodyPr>
            <a:lstStyle/>
            <a:p>
              <a:r>
                <a:rPr lang="en-US" dirty="0"/>
                <a:t>90</a:t>
              </a:r>
            </a:p>
          </p:txBody>
        </p:sp>
        <p:sp>
          <p:nvSpPr>
            <p:cNvPr id="26" name="TextBox 25">
              <a:extLst>
                <a:ext uri="{FF2B5EF4-FFF2-40B4-BE49-F238E27FC236}">
                  <a16:creationId xmlns:a16="http://schemas.microsoft.com/office/drawing/2014/main" id="{16143F10-A157-1759-B4E8-02A64282274D}"/>
                </a:ext>
              </a:extLst>
            </p:cNvPr>
            <p:cNvSpPr txBox="1"/>
            <p:nvPr/>
          </p:nvSpPr>
          <p:spPr>
            <a:xfrm>
              <a:off x="4492645" y="2633649"/>
              <a:ext cx="456759" cy="369332"/>
            </a:xfrm>
            <a:prstGeom prst="rect">
              <a:avLst/>
            </a:prstGeom>
            <a:noFill/>
          </p:spPr>
          <p:txBody>
            <a:bodyPr wrap="square" rtlCol="0">
              <a:spAutoFit/>
            </a:bodyPr>
            <a:lstStyle/>
            <a:p>
              <a:r>
                <a:rPr lang="en-US" dirty="0"/>
                <a:t>95</a:t>
              </a:r>
            </a:p>
          </p:txBody>
        </p:sp>
        <p:sp>
          <p:nvSpPr>
            <p:cNvPr id="27" name="TextBox 26">
              <a:extLst>
                <a:ext uri="{FF2B5EF4-FFF2-40B4-BE49-F238E27FC236}">
                  <a16:creationId xmlns:a16="http://schemas.microsoft.com/office/drawing/2014/main" id="{3D44B211-82CE-580B-7941-ECE70B07D694}"/>
                </a:ext>
              </a:extLst>
            </p:cNvPr>
            <p:cNvSpPr txBox="1"/>
            <p:nvPr/>
          </p:nvSpPr>
          <p:spPr>
            <a:xfrm>
              <a:off x="6065515" y="2367430"/>
              <a:ext cx="514721" cy="369332"/>
            </a:xfrm>
            <a:prstGeom prst="rect">
              <a:avLst/>
            </a:prstGeom>
            <a:noFill/>
          </p:spPr>
          <p:txBody>
            <a:bodyPr wrap="square" rtlCol="0">
              <a:spAutoFit/>
            </a:bodyPr>
            <a:lstStyle/>
            <a:p>
              <a:r>
                <a:rPr lang="en-US" dirty="0"/>
                <a:t>110</a:t>
              </a:r>
            </a:p>
          </p:txBody>
        </p:sp>
        <p:sp>
          <p:nvSpPr>
            <p:cNvPr id="28" name="TextBox 27">
              <a:extLst>
                <a:ext uri="{FF2B5EF4-FFF2-40B4-BE49-F238E27FC236}">
                  <a16:creationId xmlns:a16="http://schemas.microsoft.com/office/drawing/2014/main" id="{AC8EEDC2-32B5-7E6A-F109-3DBE109033CF}"/>
                </a:ext>
              </a:extLst>
            </p:cNvPr>
            <p:cNvSpPr txBox="1"/>
            <p:nvPr/>
          </p:nvSpPr>
          <p:spPr>
            <a:xfrm>
              <a:off x="4943872" y="2351191"/>
              <a:ext cx="531417" cy="369332"/>
            </a:xfrm>
            <a:prstGeom prst="rect">
              <a:avLst/>
            </a:prstGeom>
            <a:noFill/>
          </p:spPr>
          <p:txBody>
            <a:bodyPr wrap="square" rtlCol="0">
              <a:spAutoFit/>
            </a:bodyPr>
            <a:lstStyle/>
            <a:p>
              <a:r>
                <a:rPr lang="en-US" dirty="0"/>
                <a:t>105</a:t>
              </a:r>
            </a:p>
          </p:txBody>
        </p:sp>
        <p:cxnSp>
          <p:nvCxnSpPr>
            <p:cNvPr id="29" name="Straight Connector 28">
              <a:extLst>
                <a:ext uri="{FF2B5EF4-FFF2-40B4-BE49-F238E27FC236}">
                  <a16:creationId xmlns:a16="http://schemas.microsoft.com/office/drawing/2014/main" id="{1EEC9454-1C14-09C3-02C0-8E8BCA9E8FED}"/>
                </a:ext>
              </a:extLst>
            </p:cNvPr>
            <p:cNvCxnSpPr>
              <a:cxnSpLocks/>
            </p:cNvCxnSpPr>
            <p:nvPr/>
          </p:nvCxnSpPr>
          <p:spPr>
            <a:xfrm>
              <a:off x="5003466" y="2839871"/>
              <a:ext cx="3960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92A7315-9F3F-AF27-FB53-E07B6733108D}"/>
                </a:ext>
              </a:extLst>
            </p:cNvPr>
            <p:cNvCxnSpPr>
              <a:cxnSpLocks/>
            </p:cNvCxnSpPr>
            <p:nvPr/>
          </p:nvCxnSpPr>
          <p:spPr>
            <a:xfrm>
              <a:off x="5399510" y="2912727"/>
              <a:ext cx="3600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E4CDA83-3323-A2DC-2C59-792639986970}"/>
                </a:ext>
              </a:extLst>
            </p:cNvPr>
            <p:cNvCxnSpPr>
              <a:cxnSpLocks/>
            </p:cNvCxnSpPr>
            <p:nvPr/>
          </p:nvCxnSpPr>
          <p:spPr>
            <a:xfrm>
              <a:off x="5771964" y="3176972"/>
              <a:ext cx="3600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532D4FD-DC89-ECEC-B13C-B1B1B8C27F8B}"/>
                </a:ext>
              </a:extLst>
            </p:cNvPr>
            <p:cNvCxnSpPr>
              <a:cxnSpLocks/>
            </p:cNvCxnSpPr>
            <p:nvPr/>
          </p:nvCxnSpPr>
          <p:spPr>
            <a:xfrm>
              <a:off x="6128047" y="2780928"/>
              <a:ext cx="396044"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49" name="TextBox 48">
            <a:extLst>
              <a:ext uri="{FF2B5EF4-FFF2-40B4-BE49-F238E27FC236}">
                <a16:creationId xmlns:a16="http://schemas.microsoft.com/office/drawing/2014/main" id="{D255939D-0C80-864B-4385-49A64F8E3B83}"/>
              </a:ext>
            </a:extLst>
          </p:cNvPr>
          <p:cNvSpPr txBox="1"/>
          <p:nvPr/>
        </p:nvSpPr>
        <p:spPr>
          <a:xfrm>
            <a:off x="8904312" y="3022771"/>
            <a:ext cx="2520280" cy="923330"/>
          </a:xfrm>
          <a:prstGeom prst="rect">
            <a:avLst/>
          </a:prstGeom>
          <a:noFill/>
        </p:spPr>
        <p:txBody>
          <a:bodyPr wrap="square">
            <a:spAutoFit/>
          </a:bodyPr>
          <a:lstStyle/>
          <a:p>
            <a:r>
              <a:rPr lang="en-US" dirty="0"/>
              <a:t>Variance = 50</a:t>
            </a:r>
          </a:p>
          <a:p>
            <a:endParaRPr lang="en-US" dirty="0"/>
          </a:p>
          <a:p>
            <a:r>
              <a:rPr lang="en-US" dirty="0"/>
              <a:t>Standard deviation ≈ 7</a:t>
            </a:r>
          </a:p>
        </p:txBody>
      </p:sp>
      <p:sp>
        <p:nvSpPr>
          <p:cNvPr id="50" name="TextBox 49">
            <a:extLst>
              <a:ext uri="{FF2B5EF4-FFF2-40B4-BE49-F238E27FC236}">
                <a16:creationId xmlns:a16="http://schemas.microsoft.com/office/drawing/2014/main" id="{53263568-66E7-0E45-ACA6-80072D50528D}"/>
              </a:ext>
            </a:extLst>
          </p:cNvPr>
          <p:cNvSpPr txBox="1"/>
          <p:nvPr/>
        </p:nvSpPr>
        <p:spPr>
          <a:xfrm>
            <a:off x="116337" y="3023322"/>
            <a:ext cx="2811309" cy="646331"/>
          </a:xfrm>
          <a:prstGeom prst="rect">
            <a:avLst/>
          </a:prstGeom>
          <a:noFill/>
        </p:spPr>
        <p:txBody>
          <a:bodyPr wrap="square">
            <a:spAutoFit/>
          </a:bodyPr>
          <a:lstStyle/>
          <a:p>
            <a:r>
              <a:rPr lang="en-US" dirty="0"/>
              <a:t>Variance =250 = (100+25+0+25+100)</a:t>
            </a:r>
          </a:p>
        </p:txBody>
      </p:sp>
      <p:sp>
        <p:nvSpPr>
          <p:cNvPr id="52" name="TextBox 51">
            <a:extLst>
              <a:ext uri="{FF2B5EF4-FFF2-40B4-BE49-F238E27FC236}">
                <a16:creationId xmlns:a16="http://schemas.microsoft.com/office/drawing/2014/main" id="{927A484C-C18F-C4AB-C193-553ECBEEE499}"/>
              </a:ext>
            </a:extLst>
          </p:cNvPr>
          <p:cNvSpPr txBox="1"/>
          <p:nvPr/>
        </p:nvSpPr>
        <p:spPr>
          <a:xfrm>
            <a:off x="116337" y="5337212"/>
            <a:ext cx="2557592" cy="923330"/>
          </a:xfrm>
          <a:prstGeom prst="rect">
            <a:avLst/>
          </a:prstGeom>
          <a:noFill/>
        </p:spPr>
        <p:txBody>
          <a:bodyPr wrap="square">
            <a:spAutoFit/>
          </a:bodyPr>
          <a:lstStyle/>
          <a:p>
            <a:pPr algn="l">
              <a:spcBef>
                <a:spcPts val="0"/>
              </a:spcBef>
            </a:pPr>
            <a:r>
              <a:rPr lang="en-US" sz="1800" dirty="0">
                <a:solidFill>
                  <a:srgbClr val="FFFFCC"/>
                </a:solidFill>
              </a:rPr>
              <a:t>the variance is given by:</a:t>
            </a:r>
          </a:p>
          <a:p>
            <a:pPr algn="l">
              <a:spcBef>
                <a:spcPts val="0"/>
              </a:spcBef>
            </a:pPr>
            <a:endParaRPr lang="en-US" sz="1800" dirty="0">
              <a:solidFill>
                <a:srgbClr val="FFFFCC"/>
              </a:solidFill>
            </a:endParaRPr>
          </a:p>
          <a:p>
            <a:pPr algn="l">
              <a:spcBef>
                <a:spcPts val="0"/>
              </a:spcBef>
            </a:pPr>
            <a:r>
              <a:rPr lang="en-US" sz="1600" dirty="0"/>
              <a:t> </a:t>
            </a:r>
            <a:r>
              <a:rPr lang="el-GR" sz="1600" dirty="0">
                <a:solidFill>
                  <a:srgbClr val="FFFF99"/>
                </a:solidFill>
              </a:rPr>
              <a:t>σ</a:t>
            </a:r>
            <a:r>
              <a:rPr lang="en-US" sz="1600" baseline="30000" dirty="0">
                <a:solidFill>
                  <a:srgbClr val="FFFF99"/>
                </a:solidFill>
              </a:rPr>
              <a:t>2</a:t>
            </a:r>
            <a:r>
              <a:rPr lang="en-US" sz="1600" dirty="0">
                <a:solidFill>
                  <a:srgbClr val="FFFF99"/>
                </a:solidFill>
              </a:rPr>
              <a:t> = </a:t>
            </a:r>
            <a:r>
              <a:rPr lang="en-US" sz="1600" dirty="0"/>
              <a:t> (1/N)</a:t>
            </a:r>
            <a:r>
              <a:rPr lang="el-GR" sz="1800" dirty="0"/>
              <a:t>Σ</a:t>
            </a:r>
            <a:r>
              <a:rPr lang="en-US" sz="1800" baseline="-25000" dirty="0" err="1"/>
              <a:t>i</a:t>
            </a:r>
            <a:r>
              <a:rPr lang="en-US" sz="1800" baseline="-25000" dirty="0"/>
              <a:t>=1,N</a:t>
            </a:r>
            <a:r>
              <a:rPr lang="en-US" sz="1800" dirty="0"/>
              <a:t>(x</a:t>
            </a:r>
            <a:r>
              <a:rPr lang="en-US" sz="1800" baseline="-25000" dirty="0"/>
              <a:t>i</a:t>
            </a:r>
            <a:r>
              <a:rPr lang="en-US" sz="1800" dirty="0"/>
              <a:t>-</a:t>
            </a:r>
            <a:r>
              <a:rPr lang="en-US" sz="1800" dirty="0" err="1"/>
              <a:t>x</a:t>
            </a:r>
            <a:r>
              <a:rPr lang="en-US" sz="1800" baseline="-25000" dirty="0" err="1"/>
              <a:t>avg</a:t>
            </a:r>
            <a:r>
              <a:rPr lang="en-US" sz="1800" dirty="0"/>
              <a:t>)</a:t>
            </a:r>
            <a:r>
              <a:rPr lang="en-US" sz="1800" baseline="30000" dirty="0"/>
              <a:t>2</a:t>
            </a:r>
          </a:p>
        </p:txBody>
      </p:sp>
    </p:spTree>
    <p:extLst>
      <p:ext uri="{BB962C8B-B14F-4D97-AF65-F5344CB8AC3E}">
        <p14:creationId xmlns:p14="http://schemas.microsoft.com/office/powerpoint/2010/main" val="2282972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AE0AA-A0D7-1B0A-3B63-6C6401F11754}"/>
              </a:ext>
            </a:extLst>
          </p:cNvPr>
          <p:cNvSpPr>
            <a:spLocks noGrp="1"/>
          </p:cNvSpPr>
          <p:nvPr>
            <p:ph type="title"/>
          </p:nvPr>
        </p:nvSpPr>
        <p:spPr/>
        <p:txBody>
          <a:bodyPr>
            <a:normAutofit fontScale="90000"/>
          </a:bodyPr>
          <a:lstStyle/>
          <a:p>
            <a:r>
              <a:rPr lang="en-US" dirty="0"/>
              <a:t>Calculating Population and Sample Mean</a:t>
            </a:r>
          </a:p>
        </p:txBody>
      </p:sp>
      <p:sp>
        <p:nvSpPr>
          <p:cNvPr id="8" name="TextBox 7">
            <a:extLst>
              <a:ext uri="{FF2B5EF4-FFF2-40B4-BE49-F238E27FC236}">
                <a16:creationId xmlns:a16="http://schemas.microsoft.com/office/drawing/2014/main" id="{D15246EF-4BB3-29A6-9F29-8F3B95BE15CF}"/>
              </a:ext>
            </a:extLst>
          </p:cNvPr>
          <p:cNvSpPr txBox="1"/>
          <p:nvPr/>
        </p:nvSpPr>
        <p:spPr>
          <a:xfrm>
            <a:off x="3520150" y="1587728"/>
            <a:ext cx="4778456" cy="369332"/>
          </a:xfrm>
          <a:prstGeom prst="rect">
            <a:avLst/>
          </a:prstGeom>
          <a:noFill/>
        </p:spPr>
        <p:txBody>
          <a:bodyPr wrap="square">
            <a:spAutoFit/>
          </a:bodyPr>
          <a:lstStyle/>
          <a:p>
            <a:r>
              <a:rPr lang="en-US" dirty="0"/>
              <a:t>With noise that is normally distributed N(100,5)</a:t>
            </a:r>
          </a:p>
        </p:txBody>
      </p:sp>
      <p:sp>
        <p:nvSpPr>
          <p:cNvPr id="24" name="TextBox 23">
            <a:extLst>
              <a:ext uri="{FF2B5EF4-FFF2-40B4-BE49-F238E27FC236}">
                <a16:creationId xmlns:a16="http://schemas.microsoft.com/office/drawing/2014/main" id="{D24B228A-3F1D-8D72-4930-2CC911672C38}"/>
              </a:ext>
            </a:extLst>
          </p:cNvPr>
          <p:cNvSpPr txBox="1"/>
          <p:nvPr/>
        </p:nvSpPr>
        <p:spPr>
          <a:xfrm>
            <a:off x="8896895" y="2411596"/>
            <a:ext cx="1800199" cy="369332"/>
          </a:xfrm>
          <a:prstGeom prst="rect">
            <a:avLst/>
          </a:prstGeom>
          <a:noFill/>
        </p:spPr>
        <p:txBody>
          <a:bodyPr wrap="square" rtlCol="0">
            <a:spAutoFit/>
          </a:bodyPr>
          <a:lstStyle/>
          <a:p>
            <a:r>
              <a:rPr lang="en-US" dirty="0"/>
              <a:t>Mean = 100</a:t>
            </a:r>
          </a:p>
        </p:txBody>
      </p:sp>
      <p:grpSp>
        <p:nvGrpSpPr>
          <p:cNvPr id="43" name="Group 42">
            <a:extLst>
              <a:ext uri="{FF2B5EF4-FFF2-40B4-BE49-F238E27FC236}">
                <a16:creationId xmlns:a16="http://schemas.microsoft.com/office/drawing/2014/main" id="{B3364EEB-2265-312F-FBDF-CD17D7B85D71}"/>
              </a:ext>
            </a:extLst>
          </p:cNvPr>
          <p:cNvGrpSpPr/>
          <p:nvPr/>
        </p:nvGrpSpPr>
        <p:grpSpPr>
          <a:xfrm>
            <a:off x="2927648" y="2351191"/>
            <a:ext cx="5386953" cy="2036270"/>
            <a:chOff x="2927648" y="2351191"/>
            <a:chExt cx="5386953" cy="2036270"/>
          </a:xfrm>
        </p:grpSpPr>
        <p:grpSp>
          <p:nvGrpSpPr>
            <p:cNvPr id="22" name="Group 21">
              <a:extLst>
                <a:ext uri="{FF2B5EF4-FFF2-40B4-BE49-F238E27FC236}">
                  <a16:creationId xmlns:a16="http://schemas.microsoft.com/office/drawing/2014/main" id="{5B95BBDC-3DBA-D6F1-C751-2A58F60F2E10}"/>
                </a:ext>
              </a:extLst>
            </p:cNvPr>
            <p:cNvGrpSpPr/>
            <p:nvPr/>
          </p:nvGrpSpPr>
          <p:grpSpPr>
            <a:xfrm>
              <a:off x="2927648" y="2470539"/>
              <a:ext cx="5386953" cy="1916922"/>
              <a:chOff x="2423592" y="2024844"/>
              <a:chExt cx="5386953" cy="1916922"/>
            </a:xfrm>
          </p:grpSpPr>
          <p:cxnSp>
            <p:nvCxnSpPr>
              <p:cNvPr id="4" name="Straight Connector 3">
                <a:extLst>
                  <a:ext uri="{FF2B5EF4-FFF2-40B4-BE49-F238E27FC236}">
                    <a16:creationId xmlns:a16="http://schemas.microsoft.com/office/drawing/2014/main" id="{DE746631-C9A4-A0ED-2E0A-AF42C4658B7B}"/>
                  </a:ext>
                </a:extLst>
              </p:cNvPr>
              <p:cNvCxnSpPr/>
              <p:nvPr/>
            </p:nvCxnSpPr>
            <p:spPr>
              <a:xfrm>
                <a:off x="2423592" y="3941766"/>
                <a:ext cx="180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70CF549-3159-55F5-0EE2-7F9BE1E3D48C}"/>
                  </a:ext>
                </a:extLst>
              </p:cNvPr>
              <p:cNvCxnSpPr>
                <a:cxnSpLocks/>
              </p:cNvCxnSpPr>
              <p:nvPr/>
            </p:nvCxnSpPr>
            <p:spPr>
              <a:xfrm flipV="1">
                <a:off x="4223792" y="2623265"/>
                <a:ext cx="0" cy="1309791"/>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166D276-DBD3-C532-4472-A505806FE35F}"/>
                  </a:ext>
                </a:extLst>
              </p:cNvPr>
              <p:cNvCxnSpPr>
                <a:cxnSpLocks/>
              </p:cNvCxnSpPr>
              <p:nvPr/>
            </p:nvCxnSpPr>
            <p:spPr>
              <a:xfrm>
                <a:off x="4216968" y="2623265"/>
                <a:ext cx="29907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8DBB7FD-E341-29D8-583E-641B9B5013AB}"/>
                  </a:ext>
                </a:extLst>
              </p:cNvPr>
              <p:cNvCxnSpPr>
                <a:cxnSpLocks/>
              </p:cNvCxnSpPr>
              <p:nvPr/>
            </p:nvCxnSpPr>
            <p:spPr>
              <a:xfrm flipV="1">
                <a:off x="6023992" y="2335233"/>
                <a:ext cx="0" cy="15978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CE07667-A5D1-BD36-493F-062A0CB3EBB0}"/>
                  </a:ext>
                </a:extLst>
              </p:cNvPr>
              <p:cNvCxnSpPr/>
              <p:nvPr/>
            </p:nvCxnSpPr>
            <p:spPr>
              <a:xfrm>
                <a:off x="6010345" y="3933056"/>
                <a:ext cx="1800200"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1B75D98-2398-1FE0-0305-A69E2887C646}"/>
                  </a:ext>
                </a:extLst>
              </p:cNvPr>
              <p:cNvSpPr txBox="1"/>
              <p:nvPr/>
            </p:nvSpPr>
            <p:spPr>
              <a:xfrm>
                <a:off x="4818052" y="2024844"/>
                <a:ext cx="792088" cy="369332"/>
              </a:xfrm>
              <a:prstGeom prst="rect">
                <a:avLst/>
              </a:prstGeom>
              <a:noFill/>
            </p:spPr>
            <p:txBody>
              <a:bodyPr wrap="square" rtlCol="0">
                <a:spAutoFit/>
              </a:bodyPr>
              <a:lstStyle/>
              <a:p>
                <a:r>
                  <a:rPr lang="en-US" dirty="0"/>
                  <a:t>100</a:t>
                </a:r>
              </a:p>
            </p:txBody>
          </p:sp>
          <p:sp>
            <p:nvSpPr>
              <p:cNvPr id="15" name="TextBox 14">
                <a:extLst>
                  <a:ext uri="{FF2B5EF4-FFF2-40B4-BE49-F238E27FC236}">
                    <a16:creationId xmlns:a16="http://schemas.microsoft.com/office/drawing/2014/main" id="{E3AEBF37-1460-855A-87D7-ECD5DB50A99F}"/>
                  </a:ext>
                </a:extLst>
              </p:cNvPr>
              <p:cNvSpPr txBox="1"/>
              <p:nvPr/>
            </p:nvSpPr>
            <p:spPr>
              <a:xfrm>
                <a:off x="6514401" y="3563724"/>
                <a:ext cx="792088" cy="369332"/>
              </a:xfrm>
              <a:prstGeom prst="rect">
                <a:avLst/>
              </a:prstGeom>
              <a:noFill/>
            </p:spPr>
            <p:txBody>
              <a:bodyPr wrap="square" rtlCol="0">
                <a:spAutoFit/>
              </a:bodyPr>
              <a:lstStyle/>
              <a:p>
                <a:r>
                  <a:rPr lang="en-US" dirty="0"/>
                  <a:t>0</a:t>
                </a:r>
              </a:p>
            </p:txBody>
          </p:sp>
          <p:sp>
            <p:nvSpPr>
              <p:cNvPr id="16" name="TextBox 15">
                <a:extLst>
                  <a:ext uri="{FF2B5EF4-FFF2-40B4-BE49-F238E27FC236}">
                    <a16:creationId xmlns:a16="http://schemas.microsoft.com/office/drawing/2014/main" id="{FA22108E-60C8-D34E-D58A-112CFA3A151B}"/>
                  </a:ext>
                </a:extLst>
              </p:cNvPr>
              <p:cNvSpPr txBox="1"/>
              <p:nvPr/>
            </p:nvSpPr>
            <p:spPr>
              <a:xfrm>
                <a:off x="3309792" y="3560833"/>
                <a:ext cx="792088" cy="369332"/>
              </a:xfrm>
              <a:prstGeom prst="rect">
                <a:avLst/>
              </a:prstGeom>
              <a:noFill/>
            </p:spPr>
            <p:txBody>
              <a:bodyPr wrap="square" rtlCol="0">
                <a:spAutoFit/>
              </a:bodyPr>
              <a:lstStyle/>
              <a:p>
                <a:r>
                  <a:rPr lang="en-US" dirty="0"/>
                  <a:t>0</a:t>
                </a:r>
              </a:p>
            </p:txBody>
          </p:sp>
          <p:cxnSp>
            <p:nvCxnSpPr>
              <p:cNvPr id="17" name="Straight Connector 16">
                <a:extLst>
                  <a:ext uri="{FF2B5EF4-FFF2-40B4-BE49-F238E27FC236}">
                    <a16:creationId xmlns:a16="http://schemas.microsoft.com/office/drawing/2014/main" id="{7CFD0EC8-518C-B830-2D5F-32781164D423}"/>
                  </a:ext>
                </a:extLst>
              </p:cNvPr>
              <p:cNvCxnSpPr>
                <a:cxnSpLocks/>
              </p:cNvCxnSpPr>
              <p:nvPr/>
            </p:nvCxnSpPr>
            <p:spPr>
              <a:xfrm flipV="1">
                <a:off x="4511824" y="2397817"/>
                <a:ext cx="22500" cy="15439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C6D37FA-13DC-E310-8488-5A22F956312A}"/>
                  </a:ext>
                </a:extLst>
              </p:cNvPr>
              <p:cNvCxnSpPr>
                <a:cxnSpLocks/>
              </p:cNvCxnSpPr>
              <p:nvPr/>
            </p:nvCxnSpPr>
            <p:spPr>
              <a:xfrm flipH="1" flipV="1">
                <a:off x="4895454" y="2389108"/>
                <a:ext cx="12414" cy="15410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0AC21A8-5FEC-042C-E682-0302ABCBBEA2}"/>
                  </a:ext>
                </a:extLst>
              </p:cNvPr>
              <p:cNvCxnSpPr/>
              <p:nvPr/>
            </p:nvCxnSpPr>
            <p:spPr>
              <a:xfrm flipV="1">
                <a:off x="5267908" y="2490005"/>
                <a:ext cx="0" cy="144016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0DFF3AE-200C-D205-1541-A6A9C0888637}"/>
                  </a:ext>
                </a:extLst>
              </p:cNvPr>
              <p:cNvCxnSpPr>
                <a:cxnSpLocks/>
              </p:cNvCxnSpPr>
              <p:nvPr/>
            </p:nvCxnSpPr>
            <p:spPr>
              <a:xfrm flipH="1" flipV="1">
                <a:off x="5591944" y="2335233"/>
                <a:ext cx="36004" cy="1606533"/>
              </a:xfrm>
              <a:prstGeom prst="line">
                <a:avLst/>
              </a:prstGeom>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3E31E706-676D-C64D-FB9C-4FFEAF31037E}"/>
                </a:ext>
              </a:extLst>
            </p:cNvPr>
            <p:cNvSpPr txBox="1"/>
            <p:nvPr/>
          </p:nvSpPr>
          <p:spPr>
            <a:xfrm>
              <a:off x="5748998" y="2635096"/>
              <a:ext cx="456759" cy="369332"/>
            </a:xfrm>
            <a:prstGeom prst="rect">
              <a:avLst/>
            </a:prstGeom>
            <a:noFill/>
          </p:spPr>
          <p:txBody>
            <a:bodyPr wrap="square" rtlCol="0">
              <a:spAutoFit/>
            </a:bodyPr>
            <a:lstStyle/>
            <a:p>
              <a:r>
                <a:rPr lang="en-US" dirty="0"/>
                <a:t>90</a:t>
              </a:r>
            </a:p>
          </p:txBody>
        </p:sp>
        <p:sp>
          <p:nvSpPr>
            <p:cNvPr id="26" name="TextBox 25">
              <a:extLst>
                <a:ext uri="{FF2B5EF4-FFF2-40B4-BE49-F238E27FC236}">
                  <a16:creationId xmlns:a16="http://schemas.microsoft.com/office/drawing/2014/main" id="{16143F10-A157-1759-B4E8-02A64282274D}"/>
                </a:ext>
              </a:extLst>
            </p:cNvPr>
            <p:cNvSpPr txBox="1"/>
            <p:nvPr/>
          </p:nvSpPr>
          <p:spPr>
            <a:xfrm>
              <a:off x="4492645" y="2633649"/>
              <a:ext cx="456759" cy="369332"/>
            </a:xfrm>
            <a:prstGeom prst="rect">
              <a:avLst/>
            </a:prstGeom>
            <a:noFill/>
          </p:spPr>
          <p:txBody>
            <a:bodyPr wrap="square" rtlCol="0">
              <a:spAutoFit/>
            </a:bodyPr>
            <a:lstStyle/>
            <a:p>
              <a:r>
                <a:rPr lang="en-US" dirty="0"/>
                <a:t>95</a:t>
              </a:r>
            </a:p>
          </p:txBody>
        </p:sp>
        <p:sp>
          <p:nvSpPr>
            <p:cNvPr id="27" name="TextBox 26">
              <a:extLst>
                <a:ext uri="{FF2B5EF4-FFF2-40B4-BE49-F238E27FC236}">
                  <a16:creationId xmlns:a16="http://schemas.microsoft.com/office/drawing/2014/main" id="{3D44B211-82CE-580B-7941-ECE70B07D694}"/>
                </a:ext>
              </a:extLst>
            </p:cNvPr>
            <p:cNvSpPr txBox="1"/>
            <p:nvPr/>
          </p:nvSpPr>
          <p:spPr>
            <a:xfrm>
              <a:off x="6065515" y="2367430"/>
              <a:ext cx="514721" cy="369332"/>
            </a:xfrm>
            <a:prstGeom prst="rect">
              <a:avLst/>
            </a:prstGeom>
            <a:noFill/>
          </p:spPr>
          <p:txBody>
            <a:bodyPr wrap="square" rtlCol="0">
              <a:spAutoFit/>
            </a:bodyPr>
            <a:lstStyle/>
            <a:p>
              <a:r>
                <a:rPr lang="en-US" dirty="0"/>
                <a:t>110</a:t>
              </a:r>
            </a:p>
          </p:txBody>
        </p:sp>
        <p:sp>
          <p:nvSpPr>
            <p:cNvPr id="28" name="TextBox 27">
              <a:extLst>
                <a:ext uri="{FF2B5EF4-FFF2-40B4-BE49-F238E27FC236}">
                  <a16:creationId xmlns:a16="http://schemas.microsoft.com/office/drawing/2014/main" id="{AC8EEDC2-32B5-7E6A-F109-3DBE109033CF}"/>
                </a:ext>
              </a:extLst>
            </p:cNvPr>
            <p:cNvSpPr txBox="1"/>
            <p:nvPr/>
          </p:nvSpPr>
          <p:spPr>
            <a:xfrm>
              <a:off x="4943872" y="2351191"/>
              <a:ext cx="531417" cy="369332"/>
            </a:xfrm>
            <a:prstGeom prst="rect">
              <a:avLst/>
            </a:prstGeom>
            <a:noFill/>
          </p:spPr>
          <p:txBody>
            <a:bodyPr wrap="square" rtlCol="0">
              <a:spAutoFit/>
            </a:bodyPr>
            <a:lstStyle/>
            <a:p>
              <a:r>
                <a:rPr lang="en-US" dirty="0"/>
                <a:t>105</a:t>
              </a:r>
            </a:p>
          </p:txBody>
        </p:sp>
        <p:cxnSp>
          <p:nvCxnSpPr>
            <p:cNvPr id="29" name="Straight Connector 28">
              <a:extLst>
                <a:ext uri="{FF2B5EF4-FFF2-40B4-BE49-F238E27FC236}">
                  <a16:creationId xmlns:a16="http://schemas.microsoft.com/office/drawing/2014/main" id="{1EEC9454-1C14-09C3-02C0-8E8BCA9E8FED}"/>
                </a:ext>
              </a:extLst>
            </p:cNvPr>
            <p:cNvCxnSpPr>
              <a:cxnSpLocks/>
            </p:cNvCxnSpPr>
            <p:nvPr/>
          </p:nvCxnSpPr>
          <p:spPr>
            <a:xfrm>
              <a:off x="5003466" y="2839871"/>
              <a:ext cx="3960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92A7315-9F3F-AF27-FB53-E07B6733108D}"/>
                </a:ext>
              </a:extLst>
            </p:cNvPr>
            <p:cNvCxnSpPr>
              <a:cxnSpLocks/>
            </p:cNvCxnSpPr>
            <p:nvPr/>
          </p:nvCxnSpPr>
          <p:spPr>
            <a:xfrm>
              <a:off x="5399510" y="2912727"/>
              <a:ext cx="3600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E4CDA83-3323-A2DC-2C59-792639986970}"/>
                </a:ext>
              </a:extLst>
            </p:cNvPr>
            <p:cNvCxnSpPr>
              <a:cxnSpLocks/>
            </p:cNvCxnSpPr>
            <p:nvPr/>
          </p:nvCxnSpPr>
          <p:spPr>
            <a:xfrm>
              <a:off x="5771964" y="3176972"/>
              <a:ext cx="3600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532D4FD-DC89-ECEC-B13C-B1B1B8C27F8B}"/>
                </a:ext>
              </a:extLst>
            </p:cNvPr>
            <p:cNvCxnSpPr>
              <a:cxnSpLocks/>
            </p:cNvCxnSpPr>
            <p:nvPr/>
          </p:nvCxnSpPr>
          <p:spPr>
            <a:xfrm>
              <a:off x="6128047" y="2780928"/>
              <a:ext cx="396044"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49" name="TextBox 48">
            <a:extLst>
              <a:ext uri="{FF2B5EF4-FFF2-40B4-BE49-F238E27FC236}">
                <a16:creationId xmlns:a16="http://schemas.microsoft.com/office/drawing/2014/main" id="{D255939D-0C80-864B-4385-49A64F8E3B83}"/>
              </a:ext>
            </a:extLst>
          </p:cNvPr>
          <p:cNvSpPr txBox="1"/>
          <p:nvPr/>
        </p:nvSpPr>
        <p:spPr>
          <a:xfrm>
            <a:off x="8904312" y="3022771"/>
            <a:ext cx="2520280" cy="923330"/>
          </a:xfrm>
          <a:prstGeom prst="rect">
            <a:avLst/>
          </a:prstGeom>
          <a:noFill/>
        </p:spPr>
        <p:txBody>
          <a:bodyPr wrap="square">
            <a:spAutoFit/>
          </a:bodyPr>
          <a:lstStyle/>
          <a:p>
            <a:r>
              <a:rPr lang="en-US" dirty="0"/>
              <a:t>Variance = 50</a:t>
            </a:r>
          </a:p>
          <a:p>
            <a:endParaRPr lang="en-US" dirty="0"/>
          </a:p>
          <a:p>
            <a:r>
              <a:rPr lang="en-US" dirty="0"/>
              <a:t>Standard deviation ≈ 7</a:t>
            </a:r>
          </a:p>
        </p:txBody>
      </p:sp>
      <p:sp>
        <p:nvSpPr>
          <p:cNvPr id="3" name="TextBox 2">
            <a:extLst>
              <a:ext uri="{FF2B5EF4-FFF2-40B4-BE49-F238E27FC236}">
                <a16:creationId xmlns:a16="http://schemas.microsoft.com/office/drawing/2014/main" id="{B3881DAB-BA16-1EA9-809B-DF0793A872B1}"/>
              </a:ext>
            </a:extLst>
          </p:cNvPr>
          <p:cNvSpPr txBox="1"/>
          <p:nvPr/>
        </p:nvSpPr>
        <p:spPr>
          <a:xfrm>
            <a:off x="2391943" y="5118429"/>
            <a:ext cx="8244916" cy="1200329"/>
          </a:xfrm>
          <a:prstGeom prst="rect">
            <a:avLst/>
          </a:prstGeom>
          <a:noFill/>
        </p:spPr>
        <p:txBody>
          <a:bodyPr wrap="square" rtlCol="0">
            <a:spAutoFit/>
          </a:bodyPr>
          <a:lstStyle/>
          <a:p>
            <a:r>
              <a:rPr lang="en-US" dirty="0"/>
              <a:t>If the </a:t>
            </a:r>
            <a:r>
              <a:rPr lang="en-US" dirty="0" err="1"/>
              <a:t>backround</a:t>
            </a:r>
            <a:r>
              <a:rPr lang="en-US" dirty="0"/>
              <a:t> signal is 210 then the SNR is 30:1 but if the contrast between WM and GM is 35 then the CNR is only 5:1 not so big! </a:t>
            </a:r>
          </a:p>
          <a:p>
            <a:endParaRPr lang="en-US" dirty="0"/>
          </a:p>
          <a:p>
            <a:r>
              <a:rPr lang="en-US" dirty="0"/>
              <a:t>The Rose criteria says that if the CNR is 5:1 or greater the contrast is easily visualized.  </a:t>
            </a:r>
          </a:p>
        </p:txBody>
      </p:sp>
    </p:spTree>
    <p:extLst>
      <p:ext uri="{BB962C8B-B14F-4D97-AF65-F5344CB8AC3E}">
        <p14:creationId xmlns:p14="http://schemas.microsoft.com/office/powerpoint/2010/main" val="86866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2C8B8521-B2E2-A7E2-934E-7A20E72C8947}"/>
              </a:ext>
            </a:extLst>
          </p:cNvPr>
          <p:cNvSpPr txBox="1">
            <a:spLocks/>
          </p:cNvSpPr>
          <p:nvPr/>
        </p:nvSpPr>
        <p:spPr bwMode="auto">
          <a:xfrm>
            <a:off x="335360" y="224644"/>
            <a:ext cx="11305256" cy="633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lgn="l">
              <a:spcBef>
                <a:spcPts val="0"/>
              </a:spcBef>
            </a:pPr>
            <a:r>
              <a:rPr lang="en-US" altLang="zh-CN" sz="2000" dirty="0">
                <a:solidFill>
                  <a:srgbClr val="FFFF99"/>
                </a:solidFill>
              </a:rPr>
              <a:t>There are 4 ways you can find some type of contrast or contrast-to-noise measure.</a:t>
            </a:r>
          </a:p>
          <a:p>
            <a:pPr algn="l">
              <a:spcBef>
                <a:spcPts val="0"/>
              </a:spcBef>
            </a:pPr>
            <a:endParaRPr lang="en-US" altLang="zh-CN" sz="2000" dirty="0">
              <a:solidFill>
                <a:srgbClr val="FFFF99"/>
              </a:solidFill>
            </a:endParaRPr>
          </a:p>
          <a:p>
            <a:pPr algn="l">
              <a:spcBef>
                <a:spcPts val="0"/>
              </a:spcBef>
            </a:pPr>
            <a:r>
              <a:rPr lang="en-US" altLang="zh-CN" sz="2000" dirty="0"/>
              <a:t>1) Contrast = S1 – S2</a:t>
            </a:r>
          </a:p>
          <a:p>
            <a:pPr algn="l">
              <a:spcBef>
                <a:spcPts val="0"/>
              </a:spcBef>
            </a:pPr>
            <a:endParaRPr lang="en-US" altLang="zh-CN" sz="2000" dirty="0">
              <a:solidFill>
                <a:srgbClr val="FFFF99"/>
              </a:solidFill>
            </a:endParaRPr>
          </a:p>
          <a:p>
            <a:pPr algn="l">
              <a:spcBef>
                <a:spcPts val="0"/>
              </a:spcBef>
            </a:pPr>
            <a:r>
              <a:rPr lang="en-US" altLang="zh-CN" sz="2000" dirty="0"/>
              <a:t>2) Actual contrast-to-noise = CNR = (S1 – S2)/</a:t>
            </a:r>
            <a:r>
              <a:rPr lang="el-GR" sz="2000" dirty="0">
                <a:solidFill>
                  <a:srgbClr val="FFFF99"/>
                </a:solidFill>
              </a:rPr>
              <a:t>σ</a:t>
            </a:r>
            <a:r>
              <a:rPr lang="en-US" sz="2000" baseline="-25000" dirty="0">
                <a:solidFill>
                  <a:srgbClr val="FFFF99"/>
                </a:solidFill>
              </a:rPr>
              <a:t>o </a:t>
            </a:r>
            <a:r>
              <a:rPr lang="en-US" sz="2000" dirty="0"/>
              <a:t>where </a:t>
            </a:r>
            <a:r>
              <a:rPr lang="el-GR" sz="2000" dirty="0"/>
              <a:t>σ</a:t>
            </a:r>
            <a:r>
              <a:rPr lang="en-US" sz="2000" baseline="-25000" dirty="0"/>
              <a:t>o</a:t>
            </a:r>
            <a:r>
              <a:rPr lang="en-US" sz="2000" dirty="0"/>
              <a:t> is the same for all data sets.</a:t>
            </a:r>
            <a:endParaRPr lang="en-US" sz="2000" baseline="-25000" dirty="0"/>
          </a:p>
          <a:p>
            <a:pPr algn="l">
              <a:spcBef>
                <a:spcPts val="0"/>
              </a:spcBef>
            </a:pPr>
            <a:endParaRPr lang="en-US" sz="2000" baseline="-25000" dirty="0">
              <a:solidFill>
                <a:srgbClr val="FFFF99"/>
              </a:solidFill>
            </a:endParaRPr>
          </a:p>
          <a:p>
            <a:pPr algn="l">
              <a:spcBef>
                <a:spcPts val="0"/>
              </a:spcBef>
            </a:pPr>
            <a:r>
              <a:rPr lang="en-US" altLang="zh-CN" sz="2000" dirty="0"/>
              <a:t>3) </a:t>
            </a:r>
            <a:r>
              <a:rPr lang="en-US" sz="2000" dirty="0"/>
              <a:t>Relative or normalized contrast </a:t>
            </a:r>
            <a:r>
              <a:rPr lang="en-US" sz="2000" dirty="0" err="1"/>
              <a:t>C</a:t>
            </a:r>
            <a:r>
              <a:rPr lang="en-US" sz="2000" baseline="-25000" dirty="0" err="1"/>
              <a:t>rel</a:t>
            </a:r>
            <a:r>
              <a:rPr lang="en-US" sz="2000" dirty="0"/>
              <a:t> = (S1-S2)/S1</a:t>
            </a:r>
          </a:p>
          <a:p>
            <a:pPr algn="l">
              <a:spcBef>
                <a:spcPts val="0"/>
              </a:spcBef>
            </a:pPr>
            <a:endParaRPr lang="en-US" sz="2000" dirty="0"/>
          </a:p>
          <a:p>
            <a:pPr algn="l">
              <a:spcBef>
                <a:spcPts val="0"/>
              </a:spcBef>
            </a:pPr>
            <a:r>
              <a:rPr lang="en-US" altLang="zh-CN" sz="2000" dirty="0"/>
              <a:t>4) Alternate normalized contrast-to-noise </a:t>
            </a:r>
            <a:r>
              <a:rPr lang="en-US" altLang="zh-CN" sz="2000" dirty="0" err="1"/>
              <a:t>CNR</a:t>
            </a:r>
            <a:r>
              <a:rPr lang="en-US" altLang="zh-CN" sz="2000" baseline="-25000" dirty="0" err="1"/>
              <a:t>relalt</a:t>
            </a:r>
            <a:r>
              <a:rPr lang="en-US" altLang="zh-CN" sz="2000" dirty="0"/>
              <a:t>= (S1 – S2)/</a:t>
            </a:r>
            <a:r>
              <a:rPr lang="el-GR" sz="2000" dirty="0">
                <a:solidFill>
                  <a:srgbClr val="FFFF99"/>
                </a:solidFill>
              </a:rPr>
              <a:t>σ</a:t>
            </a:r>
            <a:r>
              <a:rPr lang="en-US" sz="2000" baseline="-25000" dirty="0">
                <a:solidFill>
                  <a:srgbClr val="FFFF99"/>
                </a:solidFill>
              </a:rPr>
              <a:t>S2</a:t>
            </a:r>
            <a:endParaRPr lang="en-US" altLang="zh-CN" sz="2000" dirty="0"/>
          </a:p>
          <a:p>
            <a:pPr algn="l">
              <a:spcBef>
                <a:spcPts val="0"/>
              </a:spcBef>
            </a:pPr>
            <a:endParaRPr lang="en-US" altLang="zh-CN" sz="2000" dirty="0"/>
          </a:p>
          <a:p>
            <a:pPr algn="l">
              <a:spcBef>
                <a:spcPts val="0"/>
              </a:spcBef>
            </a:pPr>
            <a:r>
              <a:rPr lang="en-US" altLang="zh-CN" sz="2000" dirty="0">
                <a:solidFill>
                  <a:srgbClr val="FFFF99"/>
                </a:solidFill>
              </a:rPr>
              <a:t>How do we find the noise?</a:t>
            </a:r>
          </a:p>
          <a:p>
            <a:pPr algn="l">
              <a:spcBef>
                <a:spcPts val="0"/>
              </a:spcBef>
            </a:pPr>
            <a:endParaRPr lang="en-US" altLang="zh-CN" sz="2000" dirty="0"/>
          </a:p>
          <a:p>
            <a:pPr algn="l">
              <a:spcBef>
                <a:spcPts val="0"/>
              </a:spcBef>
            </a:pPr>
            <a:r>
              <a:rPr lang="en-US" altLang="zh-CN" sz="2000" dirty="0"/>
              <a:t>If we draw an ROI in the original image then </a:t>
            </a:r>
            <a:r>
              <a:rPr lang="en-US" altLang="zh-CN" sz="2000" b="1" i="1" dirty="0">
                <a:solidFill>
                  <a:srgbClr val="FFFF99"/>
                </a:solidFill>
              </a:rPr>
              <a:t>we must draw it in a uniform region </a:t>
            </a:r>
          </a:p>
          <a:p>
            <a:pPr algn="l">
              <a:spcBef>
                <a:spcPts val="0"/>
              </a:spcBef>
            </a:pPr>
            <a:r>
              <a:rPr lang="en-US" altLang="zh-CN" sz="2000" dirty="0"/>
              <a:t>that is there can be no variability of the signal spatially as it corrupts </a:t>
            </a:r>
            <a:r>
              <a:rPr lang="el-GR" sz="2000" dirty="0">
                <a:solidFill>
                  <a:srgbClr val="FFFF99"/>
                </a:solidFill>
              </a:rPr>
              <a:t>σ</a:t>
            </a:r>
            <a:r>
              <a:rPr lang="en-US" sz="2000" baseline="-25000" dirty="0">
                <a:solidFill>
                  <a:srgbClr val="FFFF99"/>
                </a:solidFill>
              </a:rPr>
              <a:t>o </a:t>
            </a:r>
            <a:r>
              <a:rPr lang="en-US" sz="2000" dirty="0">
                <a:solidFill>
                  <a:srgbClr val="FFFF99"/>
                </a:solidFill>
              </a:rPr>
              <a:t>.</a:t>
            </a:r>
            <a:endParaRPr lang="en-US" altLang="zh-CN" sz="2000" dirty="0"/>
          </a:p>
          <a:p>
            <a:pPr algn="l">
              <a:spcBef>
                <a:spcPts val="0"/>
              </a:spcBef>
            </a:pPr>
            <a:endParaRPr lang="en-US" altLang="zh-CN" sz="2000" dirty="0"/>
          </a:p>
          <a:p>
            <a:pPr algn="l">
              <a:spcBef>
                <a:spcPts val="0"/>
              </a:spcBef>
            </a:pPr>
            <a:r>
              <a:rPr lang="en-US" altLang="zh-CN" sz="2000" dirty="0"/>
              <a:t>The easiest way is to just collect the data twice and subtract S1-S1’. This gives sqrt(2)</a:t>
            </a:r>
            <a:r>
              <a:rPr lang="el-GR" sz="2000" dirty="0">
                <a:solidFill>
                  <a:srgbClr val="FFFF99"/>
                </a:solidFill>
              </a:rPr>
              <a:t>σ</a:t>
            </a:r>
            <a:r>
              <a:rPr lang="en-US" sz="2000" baseline="-25000" dirty="0">
                <a:solidFill>
                  <a:srgbClr val="FFFF99"/>
                </a:solidFill>
              </a:rPr>
              <a:t>o </a:t>
            </a:r>
            <a:r>
              <a:rPr lang="en-US" sz="2000" dirty="0">
                <a:solidFill>
                  <a:srgbClr val="FFFF99"/>
                </a:solidFill>
              </a:rPr>
              <a:t>.</a:t>
            </a:r>
            <a:endParaRPr lang="en-US" altLang="zh-CN" sz="2000" dirty="0"/>
          </a:p>
          <a:p>
            <a:pPr algn="l">
              <a:spcBef>
                <a:spcPts val="0"/>
              </a:spcBef>
            </a:pPr>
            <a:endParaRPr lang="en-US" altLang="zh-CN" sz="2000" dirty="0"/>
          </a:p>
          <a:p>
            <a:pPr algn="l">
              <a:spcBef>
                <a:spcPts val="0"/>
              </a:spcBef>
            </a:pPr>
            <a:r>
              <a:rPr lang="en-US" sz="2000" dirty="0"/>
              <a:t>Or from 3 echo data use </a:t>
            </a:r>
            <a:r>
              <a:rPr lang="el-GR" sz="2000" dirty="0"/>
              <a:t>Δ</a:t>
            </a:r>
            <a:r>
              <a:rPr lang="en-US" sz="2000" dirty="0"/>
              <a:t>S = S(TE2)-</a:t>
            </a:r>
            <a:r>
              <a:rPr lang="en-US" sz="2000" dirty="0" err="1"/>
              <a:t>avgS</a:t>
            </a:r>
            <a:r>
              <a:rPr lang="en-US" sz="2000" dirty="0"/>
              <a:t>(TE1,TE3). </a:t>
            </a:r>
            <a:r>
              <a:rPr lang="en-US" altLang="zh-CN" sz="2000" dirty="0"/>
              <a:t>This gives sqrt(1.5)</a:t>
            </a:r>
            <a:r>
              <a:rPr lang="el-GR" sz="2000" dirty="0">
                <a:solidFill>
                  <a:srgbClr val="FFFF99"/>
                </a:solidFill>
              </a:rPr>
              <a:t>σ</a:t>
            </a:r>
            <a:r>
              <a:rPr lang="en-US" sz="2000" baseline="-25000" dirty="0">
                <a:solidFill>
                  <a:srgbClr val="FFFF99"/>
                </a:solidFill>
              </a:rPr>
              <a:t>o </a:t>
            </a:r>
            <a:r>
              <a:rPr lang="en-US" sz="2000" dirty="0">
                <a:solidFill>
                  <a:srgbClr val="FFFF99"/>
                </a:solidFill>
              </a:rPr>
              <a:t>.</a:t>
            </a:r>
          </a:p>
          <a:p>
            <a:pPr algn="l">
              <a:spcBef>
                <a:spcPts val="0"/>
              </a:spcBef>
            </a:pPr>
            <a:endParaRPr lang="en-US" altLang="zh-CN" sz="2000" dirty="0">
              <a:solidFill>
                <a:srgbClr val="FFFF99"/>
              </a:solidFill>
            </a:endParaRPr>
          </a:p>
          <a:p>
            <a:pPr algn="l">
              <a:spcBef>
                <a:spcPts val="0"/>
              </a:spcBef>
            </a:pPr>
            <a:r>
              <a:rPr lang="en-US" altLang="zh-CN" sz="2000" dirty="0"/>
              <a:t>So from either of these measurements divide by either sqrt(2) or sqrt(1.5).</a:t>
            </a:r>
          </a:p>
          <a:p>
            <a:pPr algn="l">
              <a:spcBef>
                <a:spcPts val="0"/>
              </a:spcBef>
            </a:pPr>
            <a:endParaRPr lang="en-US" altLang="zh-CN" sz="2000" dirty="0"/>
          </a:p>
          <a:p>
            <a:pPr algn="l">
              <a:spcBef>
                <a:spcPts val="0"/>
              </a:spcBef>
            </a:pPr>
            <a:endParaRPr lang="en-US" altLang="zh-CN" sz="2000" dirty="0"/>
          </a:p>
          <a:p>
            <a:pPr algn="l">
              <a:spcBef>
                <a:spcPts val="0"/>
              </a:spcBef>
            </a:pPr>
            <a:endParaRPr lang="en-US" sz="2000" dirty="0"/>
          </a:p>
          <a:p>
            <a:pPr algn="l">
              <a:spcBef>
                <a:spcPts val="0"/>
              </a:spcBef>
            </a:pPr>
            <a:endParaRPr lang="en-US" sz="2000" baseline="-25000" dirty="0">
              <a:solidFill>
                <a:srgbClr val="FFFF99"/>
              </a:solidFill>
            </a:endParaRPr>
          </a:p>
          <a:p>
            <a:pPr algn="l">
              <a:spcBef>
                <a:spcPts val="0"/>
              </a:spcBef>
            </a:pPr>
            <a:endParaRPr lang="en-US" sz="2000" baseline="-25000" dirty="0">
              <a:solidFill>
                <a:srgbClr val="FFFF99"/>
              </a:solidFill>
            </a:endParaRPr>
          </a:p>
          <a:p>
            <a:pPr algn="l">
              <a:spcBef>
                <a:spcPts val="0"/>
              </a:spcBef>
            </a:pPr>
            <a:endParaRPr lang="en-US" altLang="zh-CN" sz="2000" dirty="0"/>
          </a:p>
        </p:txBody>
      </p:sp>
    </p:spTree>
    <p:extLst>
      <p:ext uri="{BB962C8B-B14F-4D97-AF65-F5344CB8AC3E}">
        <p14:creationId xmlns:p14="http://schemas.microsoft.com/office/powerpoint/2010/main" val="38388084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AE0AA-A0D7-1B0A-3B63-6C6401F11754}"/>
              </a:ext>
            </a:extLst>
          </p:cNvPr>
          <p:cNvSpPr>
            <a:spLocks noGrp="1"/>
          </p:cNvSpPr>
          <p:nvPr>
            <p:ph type="title"/>
          </p:nvPr>
        </p:nvSpPr>
        <p:spPr/>
        <p:txBody>
          <a:bodyPr>
            <a:normAutofit/>
          </a:bodyPr>
          <a:lstStyle/>
          <a:p>
            <a:r>
              <a:rPr lang="en-US" dirty="0"/>
              <a:t>Calculating Population Variance</a:t>
            </a:r>
          </a:p>
        </p:txBody>
      </p:sp>
      <p:grpSp>
        <p:nvGrpSpPr>
          <p:cNvPr id="29" name="Group 28">
            <a:extLst>
              <a:ext uri="{FF2B5EF4-FFF2-40B4-BE49-F238E27FC236}">
                <a16:creationId xmlns:a16="http://schemas.microsoft.com/office/drawing/2014/main" id="{AADC7A34-43CC-00EE-7CA6-674010CD4F85}"/>
              </a:ext>
            </a:extLst>
          </p:cNvPr>
          <p:cNvGrpSpPr/>
          <p:nvPr/>
        </p:nvGrpSpPr>
        <p:grpSpPr>
          <a:xfrm>
            <a:off x="2927648" y="2297021"/>
            <a:ext cx="5386953" cy="2090440"/>
            <a:chOff x="2927648" y="2297021"/>
            <a:chExt cx="5386953" cy="2090440"/>
          </a:xfrm>
        </p:grpSpPr>
        <p:cxnSp>
          <p:nvCxnSpPr>
            <p:cNvPr id="4" name="Straight Connector 3">
              <a:extLst>
                <a:ext uri="{FF2B5EF4-FFF2-40B4-BE49-F238E27FC236}">
                  <a16:creationId xmlns:a16="http://schemas.microsoft.com/office/drawing/2014/main" id="{DE746631-C9A4-A0ED-2E0A-AF42C4658B7B}"/>
                </a:ext>
              </a:extLst>
            </p:cNvPr>
            <p:cNvCxnSpPr/>
            <p:nvPr/>
          </p:nvCxnSpPr>
          <p:spPr>
            <a:xfrm>
              <a:off x="2927648" y="4387461"/>
              <a:ext cx="180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70CF549-3159-55F5-0EE2-7F9BE1E3D48C}"/>
                </a:ext>
              </a:extLst>
            </p:cNvPr>
            <p:cNvCxnSpPr>
              <a:cxnSpLocks/>
            </p:cNvCxnSpPr>
            <p:nvPr/>
          </p:nvCxnSpPr>
          <p:spPr>
            <a:xfrm flipV="1">
              <a:off x="4727848" y="3138499"/>
              <a:ext cx="0" cy="1240252"/>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166D276-DBD3-C532-4472-A505806FE35F}"/>
                </a:ext>
              </a:extLst>
            </p:cNvPr>
            <p:cNvCxnSpPr>
              <a:cxnSpLocks/>
            </p:cNvCxnSpPr>
            <p:nvPr/>
          </p:nvCxnSpPr>
          <p:spPr>
            <a:xfrm flipV="1">
              <a:off x="4728369" y="2756102"/>
              <a:ext cx="1800200" cy="3823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8DBB7FD-E341-29D8-583E-641B9B5013AB}"/>
                </a:ext>
              </a:extLst>
            </p:cNvPr>
            <p:cNvCxnSpPr>
              <a:cxnSpLocks/>
            </p:cNvCxnSpPr>
            <p:nvPr/>
          </p:nvCxnSpPr>
          <p:spPr>
            <a:xfrm flipV="1">
              <a:off x="6528048" y="2756102"/>
              <a:ext cx="0" cy="16226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CE07667-A5D1-BD36-493F-062A0CB3EBB0}"/>
                </a:ext>
              </a:extLst>
            </p:cNvPr>
            <p:cNvCxnSpPr/>
            <p:nvPr/>
          </p:nvCxnSpPr>
          <p:spPr>
            <a:xfrm>
              <a:off x="6514401" y="4378751"/>
              <a:ext cx="1800200"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1B75D98-2398-1FE0-0305-A69E2887C646}"/>
                </a:ext>
              </a:extLst>
            </p:cNvPr>
            <p:cNvSpPr txBox="1"/>
            <p:nvPr/>
          </p:nvSpPr>
          <p:spPr>
            <a:xfrm>
              <a:off x="5303912" y="2470539"/>
              <a:ext cx="792088" cy="369332"/>
            </a:xfrm>
            <a:prstGeom prst="rect">
              <a:avLst/>
            </a:prstGeom>
            <a:noFill/>
          </p:spPr>
          <p:txBody>
            <a:bodyPr wrap="square" rtlCol="0">
              <a:spAutoFit/>
            </a:bodyPr>
            <a:lstStyle/>
            <a:p>
              <a:r>
                <a:rPr lang="en-US" dirty="0"/>
                <a:t>100</a:t>
              </a:r>
            </a:p>
          </p:txBody>
        </p:sp>
        <p:sp>
          <p:nvSpPr>
            <p:cNvPr id="15" name="TextBox 14">
              <a:extLst>
                <a:ext uri="{FF2B5EF4-FFF2-40B4-BE49-F238E27FC236}">
                  <a16:creationId xmlns:a16="http://schemas.microsoft.com/office/drawing/2014/main" id="{E3AEBF37-1460-855A-87D7-ECD5DB50A99F}"/>
                </a:ext>
              </a:extLst>
            </p:cNvPr>
            <p:cNvSpPr txBox="1"/>
            <p:nvPr/>
          </p:nvSpPr>
          <p:spPr>
            <a:xfrm>
              <a:off x="7018457" y="4009419"/>
              <a:ext cx="792088" cy="369332"/>
            </a:xfrm>
            <a:prstGeom prst="rect">
              <a:avLst/>
            </a:prstGeom>
            <a:noFill/>
          </p:spPr>
          <p:txBody>
            <a:bodyPr wrap="square" rtlCol="0">
              <a:spAutoFit/>
            </a:bodyPr>
            <a:lstStyle/>
            <a:p>
              <a:r>
                <a:rPr lang="en-US" dirty="0"/>
                <a:t>0</a:t>
              </a:r>
            </a:p>
          </p:txBody>
        </p:sp>
        <p:sp>
          <p:nvSpPr>
            <p:cNvPr id="16" name="TextBox 15">
              <a:extLst>
                <a:ext uri="{FF2B5EF4-FFF2-40B4-BE49-F238E27FC236}">
                  <a16:creationId xmlns:a16="http://schemas.microsoft.com/office/drawing/2014/main" id="{FA22108E-60C8-D34E-D58A-112CFA3A151B}"/>
                </a:ext>
              </a:extLst>
            </p:cNvPr>
            <p:cNvSpPr txBox="1"/>
            <p:nvPr/>
          </p:nvSpPr>
          <p:spPr>
            <a:xfrm>
              <a:off x="3813848" y="4006528"/>
              <a:ext cx="792088" cy="369332"/>
            </a:xfrm>
            <a:prstGeom prst="rect">
              <a:avLst/>
            </a:prstGeom>
            <a:noFill/>
          </p:spPr>
          <p:txBody>
            <a:bodyPr wrap="square" rtlCol="0">
              <a:spAutoFit/>
            </a:bodyPr>
            <a:lstStyle/>
            <a:p>
              <a:r>
                <a:rPr lang="en-US" dirty="0"/>
                <a:t>0</a:t>
              </a:r>
            </a:p>
          </p:txBody>
        </p:sp>
        <p:cxnSp>
          <p:nvCxnSpPr>
            <p:cNvPr id="17" name="Straight Connector 16">
              <a:extLst>
                <a:ext uri="{FF2B5EF4-FFF2-40B4-BE49-F238E27FC236}">
                  <a16:creationId xmlns:a16="http://schemas.microsoft.com/office/drawing/2014/main" id="{7CFD0EC8-518C-B830-2D5F-32781164D423}"/>
                </a:ext>
              </a:extLst>
            </p:cNvPr>
            <p:cNvCxnSpPr>
              <a:cxnSpLocks/>
            </p:cNvCxnSpPr>
            <p:nvPr/>
          </p:nvCxnSpPr>
          <p:spPr>
            <a:xfrm flipV="1">
              <a:off x="5015880" y="3068960"/>
              <a:ext cx="0" cy="13185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C6D37FA-13DC-E310-8488-5A22F956312A}"/>
                </a:ext>
              </a:extLst>
            </p:cNvPr>
            <p:cNvCxnSpPr>
              <a:cxnSpLocks/>
            </p:cNvCxnSpPr>
            <p:nvPr/>
          </p:nvCxnSpPr>
          <p:spPr>
            <a:xfrm flipV="1">
              <a:off x="5411924" y="2996952"/>
              <a:ext cx="0" cy="13789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0AC21A8-5FEC-042C-E682-0302ABCBBEA2}"/>
                </a:ext>
              </a:extLst>
            </p:cNvPr>
            <p:cNvCxnSpPr/>
            <p:nvPr/>
          </p:nvCxnSpPr>
          <p:spPr>
            <a:xfrm flipV="1">
              <a:off x="5771964" y="2935700"/>
              <a:ext cx="0" cy="144016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0DFF3AE-200C-D205-1541-A6A9C0888637}"/>
                </a:ext>
              </a:extLst>
            </p:cNvPr>
            <p:cNvCxnSpPr>
              <a:cxnSpLocks/>
            </p:cNvCxnSpPr>
            <p:nvPr/>
          </p:nvCxnSpPr>
          <p:spPr>
            <a:xfrm flipH="1" flipV="1">
              <a:off x="6095480" y="2839871"/>
              <a:ext cx="36524" cy="154759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C15FCE85-DB39-1B3A-CE08-DCABFFA74CE1}"/>
                </a:ext>
              </a:extLst>
            </p:cNvPr>
            <p:cNvSpPr txBox="1"/>
            <p:nvPr/>
          </p:nvSpPr>
          <p:spPr>
            <a:xfrm>
              <a:off x="6275499" y="2297021"/>
              <a:ext cx="792088" cy="369332"/>
            </a:xfrm>
            <a:prstGeom prst="rect">
              <a:avLst/>
            </a:prstGeom>
            <a:noFill/>
          </p:spPr>
          <p:txBody>
            <a:bodyPr wrap="square" rtlCol="0">
              <a:spAutoFit/>
            </a:bodyPr>
            <a:lstStyle/>
            <a:p>
              <a:r>
                <a:rPr lang="en-US" dirty="0"/>
                <a:t>110</a:t>
              </a:r>
            </a:p>
          </p:txBody>
        </p:sp>
        <p:sp>
          <p:nvSpPr>
            <p:cNvPr id="28" name="TextBox 27">
              <a:extLst>
                <a:ext uri="{FF2B5EF4-FFF2-40B4-BE49-F238E27FC236}">
                  <a16:creationId xmlns:a16="http://schemas.microsoft.com/office/drawing/2014/main" id="{2332C4C8-55B0-6D31-256B-B312B5A257C8}"/>
                </a:ext>
              </a:extLst>
            </p:cNvPr>
            <p:cNvSpPr txBox="1"/>
            <p:nvPr/>
          </p:nvSpPr>
          <p:spPr>
            <a:xfrm>
              <a:off x="4472047" y="2651718"/>
              <a:ext cx="409691" cy="369332"/>
            </a:xfrm>
            <a:prstGeom prst="rect">
              <a:avLst/>
            </a:prstGeom>
            <a:noFill/>
          </p:spPr>
          <p:txBody>
            <a:bodyPr wrap="square" rtlCol="0">
              <a:spAutoFit/>
            </a:bodyPr>
            <a:lstStyle/>
            <a:p>
              <a:r>
                <a:rPr lang="en-US" dirty="0"/>
                <a:t>90</a:t>
              </a:r>
            </a:p>
          </p:txBody>
        </p:sp>
      </p:grpSp>
      <p:sp>
        <p:nvSpPr>
          <p:cNvPr id="30" name="TextBox 29">
            <a:extLst>
              <a:ext uri="{FF2B5EF4-FFF2-40B4-BE49-F238E27FC236}">
                <a16:creationId xmlns:a16="http://schemas.microsoft.com/office/drawing/2014/main" id="{CCF9D3ED-4AA9-8585-62B0-31409F42040C}"/>
              </a:ext>
            </a:extLst>
          </p:cNvPr>
          <p:cNvSpPr txBox="1"/>
          <p:nvPr/>
        </p:nvSpPr>
        <p:spPr>
          <a:xfrm>
            <a:off x="4943872" y="5265204"/>
            <a:ext cx="1800199" cy="369332"/>
          </a:xfrm>
          <a:prstGeom prst="rect">
            <a:avLst/>
          </a:prstGeom>
          <a:noFill/>
        </p:spPr>
        <p:txBody>
          <a:bodyPr wrap="square" rtlCol="0">
            <a:spAutoFit/>
          </a:bodyPr>
          <a:lstStyle/>
          <a:p>
            <a:r>
              <a:rPr lang="en-US" dirty="0"/>
              <a:t>Mean = 100</a:t>
            </a:r>
          </a:p>
        </p:txBody>
      </p:sp>
      <p:sp>
        <p:nvSpPr>
          <p:cNvPr id="31" name="TextBox 30">
            <a:extLst>
              <a:ext uri="{FF2B5EF4-FFF2-40B4-BE49-F238E27FC236}">
                <a16:creationId xmlns:a16="http://schemas.microsoft.com/office/drawing/2014/main" id="{52178DA2-610B-44DF-BE74-D0D939278E8A}"/>
              </a:ext>
            </a:extLst>
          </p:cNvPr>
          <p:cNvSpPr txBox="1"/>
          <p:nvPr/>
        </p:nvSpPr>
        <p:spPr>
          <a:xfrm>
            <a:off x="8256240" y="5172871"/>
            <a:ext cx="3600400" cy="461665"/>
          </a:xfrm>
          <a:prstGeom prst="rect">
            <a:avLst/>
          </a:prstGeom>
          <a:noFill/>
        </p:spPr>
        <p:txBody>
          <a:bodyPr wrap="square">
            <a:spAutoFit/>
          </a:bodyPr>
          <a:lstStyle/>
          <a:p>
            <a:r>
              <a:rPr lang="en-US" sz="2400" b="1" dirty="0"/>
              <a:t>But wait this has no noise!</a:t>
            </a:r>
          </a:p>
        </p:txBody>
      </p:sp>
      <p:sp>
        <p:nvSpPr>
          <p:cNvPr id="3" name="TextBox 2">
            <a:extLst>
              <a:ext uri="{FF2B5EF4-FFF2-40B4-BE49-F238E27FC236}">
                <a16:creationId xmlns:a16="http://schemas.microsoft.com/office/drawing/2014/main" id="{9DBB0CC4-8CED-AA92-9C61-8299BBFB7FFE}"/>
              </a:ext>
            </a:extLst>
          </p:cNvPr>
          <p:cNvSpPr txBox="1"/>
          <p:nvPr/>
        </p:nvSpPr>
        <p:spPr>
          <a:xfrm>
            <a:off x="8904312" y="3022771"/>
            <a:ext cx="2520280" cy="923330"/>
          </a:xfrm>
          <a:prstGeom prst="rect">
            <a:avLst/>
          </a:prstGeom>
          <a:noFill/>
        </p:spPr>
        <p:txBody>
          <a:bodyPr wrap="square">
            <a:spAutoFit/>
          </a:bodyPr>
          <a:lstStyle/>
          <a:p>
            <a:r>
              <a:rPr lang="en-US" dirty="0"/>
              <a:t>Variance = 50</a:t>
            </a:r>
          </a:p>
          <a:p>
            <a:endParaRPr lang="en-US" dirty="0"/>
          </a:p>
          <a:p>
            <a:r>
              <a:rPr lang="en-US" dirty="0"/>
              <a:t>Standard deviation ≈ 7</a:t>
            </a:r>
          </a:p>
        </p:txBody>
      </p:sp>
      <p:sp>
        <p:nvSpPr>
          <p:cNvPr id="5" name="TextBox 4">
            <a:extLst>
              <a:ext uri="{FF2B5EF4-FFF2-40B4-BE49-F238E27FC236}">
                <a16:creationId xmlns:a16="http://schemas.microsoft.com/office/drawing/2014/main" id="{27B4387C-AC57-CEE3-DFF9-FA71601A53AE}"/>
              </a:ext>
            </a:extLst>
          </p:cNvPr>
          <p:cNvSpPr txBox="1"/>
          <p:nvPr/>
        </p:nvSpPr>
        <p:spPr>
          <a:xfrm>
            <a:off x="116337" y="3023322"/>
            <a:ext cx="2811309" cy="646331"/>
          </a:xfrm>
          <a:prstGeom prst="rect">
            <a:avLst/>
          </a:prstGeom>
          <a:noFill/>
        </p:spPr>
        <p:txBody>
          <a:bodyPr wrap="square">
            <a:spAutoFit/>
          </a:bodyPr>
          <a:lstStyle/>
          <a:p>
            <a:r>
              <a:rPr lang="en-US" dirty="0"/>
              <a:t>Variance =250 = (100+25+0+25+100)</a:t>
            </a:r>
          </a:p>
        </p:txBody>
      </p:sp>
      <p:sp>
        <p:nvSpPr>
          <p:cNvPr id="6" name="TextBox 5">
            <a:extLst>
              <a:ext uri="{FF2B5EF4-FFF2-40B4-BE49-F238E27FC236}">
                <a16:creationId xmlns:a16="http://schemas.microsoft.com/office/drawing/2014/main" id="{22B27F71-9635-191D-2001-87188F187A8E}"/>
              </a:ext>
            </a:extLst>
          </p:cNvPr>
          <p:cNvSpPr txBox="1"/>
          <p:nvPr/>
        </p:nvSpPr>
        <p:spPr>
          <a:xfrm>
            <a:off x="116337" y="5337212"/>
            <a:ext cx="2557592" cy="923330"/>
          </a:xfrm>
          <a:prstGeom prst="rect">
            <a:avLst/>
          </a:prstGeom>
          <a:noFill/>
        </p:spPr>
        <p:txBody>
          <a:bodyPr wrap="square">
            <a:spAutoFit/>
          </a:bodyPr>
          <a:lstStyle/>
          <a:p>
            <a:pPr algn="l">
              <a:spcBef>
                <a:spcPts val="0"/>
              </a:spcBef>
            </a:pPr>
            <a:r>
              <a:rPr lang="en-US" sz="1800" dirty="0">
                <a:solidFill>
                  <a:srgbClr val="FFFFCC"/>
                </a:solidFill>
              </a:rPr>
              <a:t>the variance is given by:</a:t>
            </a:r>
          </a:p>
          <a:p>
            <a:pPr algn="l">
              <a:spcBef>
                <a:spcPts val="0"/>
              </a:spcBef>
            </a:pPr>
            <a:endParaRPr lang="en-US" sz="1800" dirty="0">
              <a:solidFill>
                <a:srgbClr val="FFFFCC"/>
              </a:solidFill>
            </a:endParaRPr>
          </a:p>
          <a:p>
            <a:pPr algn="l">
              <a:spcBef>
                <a:spcPts val="0"/>
              </a:spcBef>
            </a:pPr>
            <a:r>
              <a:rPr lang="en-US" sz="1600" dirty="0"/>
              <a:t> </a:t>
            </a:r>
            <a:r>
              <a:rPr lang="el-GR" sz="1600" dirty="0">
                <a:solidFill>
                  <a:srgbClr val="FFFF99"/>
                </a:solidFill>
              </a:rPr>
              <a:t>σ</a:t>
            </a:r>
            <a:r>
              <a:rPr lang="en-US" sz="1600" baseline="30000" dirty="0">
                <a:solidFill>
                  <a:srgbClr val="FFFF99"/>
                </a:solidFill>
              </a:rPr>
              <a:t>2</a:t>
            </a:r>
            <a:r>
              <a:rPr lang="en-US" sz="1600" dirty="0">
                <a:solidFill>
                  <a:srgbClr val="FFFF99"/>
                </a:solidFill>
              </a:rPr>
              <a:t> = </a:t>
            </a:r>
            <a:r>
              <a:rPr lang="en-US" sz="1600" dirty="0"/>
              <a:t> (1/N)</a:t>
            </a:r>
            <a:r>
              <a:rPr lang="el-GR" sz="1800" dirty="0"/>
              <a:t>Σ</a:t>
            </a:r>
            <a:r>
              <a:rPr lang="en-US" sz="1800" baseline="-25000" dirty="0" err="1"/>
              <a:t>i</a:t>
            </a:r>
            <a:r>
              <a:rPr lang="en-US" sz="1800" baseline="-25000" dirty="0"/>
              <a:t>=1,N</a:t>
            </a:r>
            <a:r>
              <a:rPr lang="en-US" sz="1800" dirty="0"/>
              <a:t>(x</a:t>
            </a:r>
            <a:r>
              <a:rPr lang="en-US" sz="1800" baseline="-25000" dirty="0"/>
              <a:t>i</a:t>
            </a:r>
            <a:r>
              <a:rPr lang="en-US" sz="1800" dirty="0"/>
              <a:t>-</a:t>
            </a:r>
            <a:r>
              <a:rPr lang="en-US" sz="1800" dirty="0" err="1"/>
              <a:t>x</a:t>
            </a:r>
            <a:r>
              <a:rPr lang="en-US" sz="1800" baseline="-25000" dirty="0" err="1"/>
              <a:t>avg</a:t>
            </a:r>
            <a:r>
              <a:rPr lang="en-US" sz="1800" dirty="0"/>
              <a:t>)</a:t>
            </a:r>
            <a:r>
              <a:rPr lang="en-US" sz="1800" baseline="30000" dirty="0"/>
              <a:t>2</a:t>
            </a:r>
          </a:p>
        </p:txBody>
      </p:sp>
    </p:spTree>
    <p:extLst>
      <p:ext uri="{BB962C8B-B14F-4D97-AF65-F5344CB8AC3E}">
        <p14:creationId xmlns:p14="http://schemas.microsoft.com/office/powerpoint/2010/main" val="12684266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78E1F-1011-A4E1-947E-F3247FE60A6D}"/>
              </a:ext>
            </a:extLst>
          </p:cNvPr>
          <p:cNvSpPr>
            <a:spLocks noGrp="1"/>
          </p:cNvSpPr>
          <p:nvPr>
            <p:ph type="title"/>
          </p:nvPr>
        </p:nvSpPr>
        <p:spPr/>
        <p:txBody>
          <a:bodyPr/>
          <a:lstStyle/>
          <a:p>
            <a:r>
              <a:rPr lang="en-US" dirty="0"/>
              <a:t>Variance sum law</a:t>
            </a:r>
          </a:p>
        </p:txBody>
      </p:sp>
      <p:pic>
        <p:nvPicPr>
          <p:cNvPr id="5" name="Picture 4">
            <a:extLst>
              <a:ext uri="{FF2B5EF4-FFF2-40B4-BE49-F238E27FC236}">
                <a16:creationId xmlns:a16="http://schemas.microsoft.com/office/drawing/2014/main" id="{11B00863-8E23-4450-54CD-76FB8953280E}"/>
              </a:ext>
            </a:extLst>
          </p:cNvPr>
          <p:cNvPicPr>
            <a:picLocks noChangeAspect="1"/>
          </p:cNvPicPr>
          <p:nvPr/>
        </p:nvPicPr>
        <p:blipFill rotWithShape="1">
          <a:blip r:embed="rId2"/>
          <a:srcRect l="2455" t="12201" r="30214" b="33725"/>
          <a:stretch/>
        </p:blipFill>
        <p:spPr>
          <a:xfrm>
            <a:off x="1234411" y="1417638"/>
            <a:ext cx="9723177" cy="4392488"/>
          </a:xfrm>
          <a:prstGeom prst="rect">
            <a:avLst/>
          </a:prstGeom>
        </p:spPr>
      </p:pic>
      <p:sp>
        <p:nvSpPr>
          <p:cNvPr id="7" name="TextBox 6">
            <a:extLst>
              <a:ext uri="{FF2B5EF4-FFF2-40B4-BE49-F238E27FC236}">
                <a16:creationId xmlns:a16="http://schemas.microsoft.com/office/drawing/2014/main" id="{85A7B3DA-7B15-5020-FB3A-B5A527A3B3A4}"/>
              </a:ext>
            </a:extLst>
          </p:cNvPr>
          <p:cNvSpPr txBox="1"/>
          <p:nvPr/>
        </p:nvSpPr>
        <p:spPr>
          <a:xfrm>
            <a:off x="1919536" y="6057292"/>
            <a:ext cx="9181020" cy="369332"/>
          </a:xfrm>
          <a:prstGeom prst="rect">
            <a:avLst/>
          </a:prstGeom>
          <a:noFill/>
        </p:spPr>
        <p:txBody>
          <a:bodyPr wrap="square">
            <a:spAutoFit/>
          </a:bodyPr>
          <a:lstStyle/>
          <a:p>
            <a:r>
              <a:rPr lang="en-US" dirty="0">
                <a:hlinkClick r:id="rId3">
                  <a:extLst>
                    <a:ext uri="{A12FA001-AC4F-418D-AE19-62706E023703}">
                      <ahyp:hlinkClr xmlns:ahyp="http://schemas.microsoft.com/office/drawing/2018/hyperlinkcolor" val="tx"/>
                    </a:ext>
                  </a:extLst>
                </a:hlinkClick>
              </a:rPr>
              <a:t>Variance Sum Law: Determining a Variance of a Sum from the Parts (statisticshowto.com)</a:t>
            </a:r>
            <a:endParaRPr lang="en-US" dirty="0"/>
          </a:p>
        </p:txBody>
      </p:sp>
    </p:spTree>
    <p:extLst>
      <p:ext uri="{BB962C8B-B14F-4D97-AF65-F5344CB8AC3E}">
        <p14:creationId xmlns:p14="http://schemas.microsoft.com/office/powerpoint/2010/main" val="677718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78E1F-1011-A4E1-947E-F3247FE60A6D}"/>
              </a:ext>
            </a:extLst>
          </p:cNvPr>
          <p:cNvSpPr>
            <a:spLocks noGrp="1"/>
          </p:cNvSpPr>
          <p:nvPr>
            <p:ph type="title"/>
          </p:nvPr>
        </p:nvSpPr>
        <p:spPr>
          <a:xfrm>
            <a:off x="3179676" y="274638"/>
            <a:ext cx="8402724" cy="1143000"/>
          </a:xfrm>
        </p:spPr>
        <p:txBody>
          <a:bodyPr/>
          <a:lstStyle/>
          <a:p>
            <a:r>
              <a:rPr lang="en-US" dirty="0"/>
              <a:t>Variance sum law</a:t>
            </a:r>
          </a:p>
        </p:txBody>
      </p:sp>
      <p:sp>
        <p:nvSpPr>
          <p:cNvPr id="3" name="TextBox 2">
            <a:extLst>
              <a:ext uri="{FF2B5EF4-FFF2-40B4-BE49-F238E27FC236}">
                <a16:creationId xmlns:a16="http://schemas.microsoft.com/office/drawing/2014/main" id="{D30AFC9F-CB36-B6EC-96FF-4231C5F8FE55}"/>
              </a:ext>
            </a:extLst>
          </p:cNvPr>
          <p:cNvSpPr txBox="1"/>
          <p:nvPr/>
        </p:nvSpPr>
        <p:spPr>
          <a:xfrm>
            <a:off x="5015880" y="1664804"/>
            <a:ext cx="5112568" cy="3693319"/>
          </a:xfrm>
          <a:prstGeom prst="rect">
            <a:avLst/>
          </a:prstGeom>
          <a:noFill/>
        </p:spPr>
        <p:txBody>
          <a:bodyPr wrap="square">
            <a:spAutoFit/>
          </a:bodyPr>
          <a:lstStyle/>
          <a:p>
            <a:r>
              <a:rPr lang="en-US" dirty="0"/>
              <a:t>Z = X – Y</a:t>
            </a:r>
          </a:p>
          <a:p>
            <a:endParaRPr lang="en-US" dirty="0"/>
          </a:p>
          <a:p>
            <a:r>
              <a:rPr lang="en-US" dirty="0"/>
              <a:t>variance(Z) = variance(X) + variance(Y)</a:t>
            </a:r>
          </a:p>
          <a:p>
            <a:endParaRPr lang="en-US" dirty="0"/>
          </a:p>
          <a:p>
            <a:r>
              <a:rPr lang="en-US" dirty="0"/>
              <a:t>If variance of X = variance Y = </a:t>
            </a:r>
            <a:r>
              <a:rPr lang="el-GR" dirty="0"/>
              <a:t>σ</a:t>
            </a:r>
            <a:r>
              <a:rPr lang="en-US" baseline="-25000" dirty="0"/>
              <a:t>o</a:t>
            </a:r>
            <a:r>
              <a:rPr lang="en-US" baseline="30000" dirty="0"/>
              <a:t>2</a:t>
            </a:r>
            <a:r>
              <a:rPr lang="en-US" dirty="0"/>
              <a:t> then</a:t>
            </a:r>
          </a:p>
          <a:p>
            <a:endParaRPr lang="en-US" dirty="0"/>
          </a:p>
          <a:p>
            <a:r>
              <a:rPr lang="en-US" dirty="0"/>
              <a:t>variance(Z) = 2</a:t>
            </a:r>
            <a:r>
              <a:rPr lang="el-GR" dirty="0"/>
              <a:t> σ</a:t>
            </a:r>
            <a:r>
              <a:rPr lang="en-US" baseline="-25000" dirty="0"/>
              <a:t>o</a:t>
            </a:r>
            <a:r>
              <a:rPr lang="en-US" baseline="30000" dirty="0"/>
              <a:t>2</a:t>
            </a:r>
            <a:endParaRPr lang="en-US" dirty="0"/>
          </a:p>
          <a:p>
            <a:endParaRPr lang="en-US" dirty="0"/>
          </a:p>
          <a:p>
            <a:r>
              <a:rPr lang="en-US" dirty="0"/>
              <a:t>and </a:t>
            </a:r>
          </a:p>
          <a:p>
            <a:endParaRPr lang="en-US" dirty="0"/>
          </a:p>
          <a:p>
            <a:r>
              <a:rPr lang="en-US" dirty="0"/>
              <a:t>standard deviation (Z) = </a:t>
            </a:r>
            <a:r>
              <a:rPr lang="el-GR" dirty="0"/>
              <a:t>σ</a:t>
            </a:r>
            <a:r>
              <a:rPr lang="en-US" baseline="-25000" dirty="0"/>
              <a:t>Z</a:t>
            </a:r>
            <a:r>
              <a:rPr lang="en-US" dirty="0"/>
              <a:t> ≈ sqrt(2)</a:t>
            </a:r>
            <a:r>
              <a:rPr lang="el-GR" dirty="0"/>
              <a:t> σ</a:t>
            </a:r>
            <a:r>
              <a:rPr lang="en-US" baseline="-25000" dirty="0"/>
              <a:t>o</a:t>
            </a:r>
            <a:r>
              <a:rPr lang="en-US" dirty="0"/>
              <a:t> therefore</a:t>
            </a:r>
          </a:p>
          <a:p>
            <a:endParaRPr lang="en-US" dirty="0"/>
          </a:p>
          <a:p>
            <a:r>
              <a:rPr lang="el-GR" dirty="0"/>
              <a:t>σ</a:t>
            </a:r>
            <a:r>
              <a:rPr lang="en-US" baseline="-25000" dirty="0"/>
              <a:t>o</a:t>
            </a:r>
            <a:r>
              <a:rPr lang="en-US" baseline="30000" dirty="0"/>
              <a:t> </a:t>
            </a:r>
            <a:r>
              <a:rPr lang="en-US" dirty="0"/>
              <a:t>= </a:t>
            </a:r>
            <a:r>
              <a:rPr lang="el-GR" dirty="0"/>
              <a:t>σ</a:t>
            </a:r>
            <a:r>
              <a:rPr lang="en-US" baseline="-25000" dirty="0"/>
              <a:t>Z</a:t>
            </a:r>
            <a:r>
              <a:rPr lang="en-US" dirty="0"/>
              <a:t>/sqrt(2)</a:t>
            </a:r>
          </a:p>
        </p:txBody>
      </p:sp>
      <p:sp>
        <p:nvSpPr>
          <p:cNvPr id="6" name="TextBox 5">
            <a:extLst>
              <a:ext uri="{FF2B5EF4-FFF2-40B4-BE49-F238E27FC236}">
                <a16:creationId xmlns:a16="http://schemas.microsoft.com/office/drawing/2014/main" id="{06D10F77-E5A2-B42D-AF7D-EF6087E99901}"/>
              </a:ext>
            </a:extLst>
          </p:cNvPr>
          <p:cNvSpPr txBox="1"/>
          <p:nvPr/>
        </p:nvSpPr>
        <p:spPr>
          <a:xfrm>
            <a:off x="191344" y="4465571"/>
            <a:ext cx="3348372" cy="1508105"/>
          </a:xfrm>
          <a:prstGeom prst="rect">
            <a:avLst/>
          </a:prstGeom>
          <a:noFill/>
        </p:spPr>
        <p:txBody>
          <a:bodyPr wrap="square">
            <a:spAutoFit/>
          </a:bodyPr>
          <a:lstStyle/>
          <a:p>
            <a:pPr algn="l">
              <a:spcBef>
                <a:spcPts val="0"/>
              </a:spcBef>
            </a:pPr>
            <a:r>
              <a:rPr lang="en-US" dirty="0">
                <a:solidFill>
                  <a:srgbClr val="FFFFCC"/>
                </a:solidFill>
              </a:rPr>
              <a:t>T</a:t>
            </a:r>
            <a:r>
              <a:rPr lang="en-US" sz="1800" dirty="0">
                <a:solidFill>
                  <a:srgbClr val="FFFFCC"/>
                </a:solidFill>
              </a:rPr>
              <a:t>he standard deviation is given by:</a:t>
            </a:r>
          </a:p>
          <a:p>
            <a:pPr algn="l">
              <a:spcBef>
                <a:spcPts val="0"/>
              </a:spcBef>
            </a:pPr>
            <a:endParaRPr lang="en-US" sz="1800" dirty="0">
              <a:solidFill>
                <a:srgbClr val="FFFFCC"/>
              </a:solidFill>
            </a:endParaRPr>
          </a:p>
          <a:p>
            <a:pPr algn="l">
              <a:spcBef>
                <a:spcPts val="0"/>
              </a:spcBef>
            </a:pPr>
            <a:r>
              <a:rPr lang="en-US" sz="1600" dirty="0"/>
              <a:t> </a:t>
            </a:r>
            <a:r>
              <a:rPr lang="el-GR" sz="1600" dirty="0">
                <a:solidFill>
                  <a:srgbClr val="FFFF99"/>
                </a:solidFill>
              </a:rPr>
              <a:t>σ</a:t>
            </a:r>
            <a:r>
              <a:rPr lang="en-US" sz="1600" dirty="0">
                <a:solidFill>
                  <a:srgbClr val="FFFF99"/>
                </a:solidFill>
              </a:rPr>
              <a:t> = </a:t>
            </a:r>
            <a:r>
              <a:rPr lang="en-US" sz="1600" dirty="0"/>
              <a:t> </a:t>
            </a:r>
            <a:r>
              <a:rPr lang="en-US" sz="1800" dirty="0"/>
              <a:t>sqrt[variance]</a:t>
            </a:r>
          </a:p>
          <a:p>
            <a:pPr algn="l">
              <a:spcBef>
                <a:spcPts val="0"/>
              </a:spcBef>
            </a:pPr>
            <a:endParaRPr lang="en-US" sz="1800" dirty="0"/>
          </a:p>
          <a:p>
            <a:pPr algn="l">
              <a:spcBef>
                <a:spcPts val="0"/>
              </a:spcBef>
            </a:pPr>
            <a:r>
              <a:rPr lang="en-US" sz="1800" dirty="0"/>
              <a:t>    = sqrt[(1/N)</a:t>
            </a:r>
            <a:r>
              <a:rPr lang="el-GR" sz="2000" dirty="0"/>
              <a:t>Σ</a:t>
            </a:r>
            <a:r>
              <a:rPr lang="en-US" sz="2000" baseline="-25000" dirty="0" err="1"/>
              <a:t>i</a:t>
            </a:r>
            <a:r>
              <a:rPr lang="en-US" sz="2000" baseline="-25000" dirty="0"/>
              <a:t>=1,N</a:t>
            </a:r>
            <a:r>
              <a:rPr lang="en-US" sz="2000" dirty="0"/>
              <a:t>(x</a:t>
            </a:r>
            <a:r>
              <a:rPr lang="en-US" sz="2000" baseline="-25000" dirty="0"/>
              <a:t>i</a:t>
            </a:r>
            <a:r>
              <a:rPr lang="en-US" sz="2000" dirty="0"/>
              <a:t>-</a:t>
            </a:r>
            <a:r>
              <a:rPr lang="en-US" sz="2000" dirty="0" err="1"/>
              <a:t>x</a:t>
            </a:r>
            <a:r>
              <a:rPr lang="en-US" sz="2000" baseline="-25000" dirty="0" err="1"/>
              <a:t>avg</a:t>
            </a:r>
            <a:r>
              <a:rPr lang="en-US" sz="2000" dirty="0"/>
              <a:t>)</a:t>
            </a:r>
            <a:r>
              <a:rPr lang="en-US" sz="2000" baseline="30000" dirty="0"/>
              <a:t>2</a:t>
            </a:r>
            <a:r>
              <a:rPr lang="en-US" sz="2000" dirty="0"/>
              <a:t>]</a:t>
            </a:r>
          </a:p>
        </p:txBody>
      </p:sp>
    </p:spTree>
    <p:extLst>
      <p:ext uri="{BB962C8B-B14F-4D97-AF65-F5344CB8AC3E}">
        <p14:creationId xmlns:p14="http://schemas.microsoft.com/office/powerpoint/2010/main" val="42559815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2C8B8521-B2E2-A7E2-934E-7A20E72C8947}"/>
              </a:ext>
            </a:extLst>
          </p:cNvPr>
          <p:cNvSpPr txBox="1">
            <a:spLocks/>
          </p:cNvSpPr>
          <p:nvPr/>
        </p:nvSpPr>
        <p:spPr bwMode="auto">
          <a:xfrm>
            <a:off x="1150132" y="27467"/>
            <a:ext cx="9891736" cy="436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spcBef>
                <a:spcPts val="0"/>
              </a:spcBef>
            </a:pPr>
            <a:r>
              <a:rPr lang="en-US" sz="2400" dirty="0">
                <a:solidFill>
                  <a:srgbClr val="FFFF99"/>
                </a:solidFill>
              </a:rPr>
              <a:t>Understanding how to calculate noise</a:t>
            </a:r>
          </a:p>
        </p:txBody>
      </p:sp>
      <p:sp>
        <p:nvSpPr>
          <p:cNvPr id="2" name="Subtitle 2">
            <a:extLst>
              <a:ext uri="{FF2B5EF4-FFF2-40B4-BE49-F238E27FC236}">
                <a16:creationId xmlns:a16="http://schemas.microsoft.com/office/drawing/2014/main" id="{920CBFB5-195E-162D-A1E8-5F95AEA2032D}"/>
              </a:ext>
            </a:extLst>
          </p:cNvPr>
          <p:cNvSpPr txBox="1">
            <a:spLocks/>
          </p:cNvSpPr>
          <p:nvPr/>
        </p:nvSpPr>
        <p:spPr bwMode="auto">
          <a:xfrm>
            <a:off x="731404" y="5578701"/>
            <a:ext cx="11053228" cy="1112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lgn="l">
              <a:spcBef>
                <a:spcPts val="0"/>
              </a:spcBef>
            </a:pPr>
            <a:r>
              <a:rPr lang="en-US" sz="2000" dirty="0"/>
              <a:t>Noise on the left at the edge of the brain is 8.6 units and noise for the middle part of the brain is 18.8 more than double the noise at the edge (due to parallel imaging reconstruction properties) and distance from the coils. Note also as expected that the average zero!</a:t>
            </a:r>
          </a:p>
        </p:txBody>
      </p:sp>
      <p:grpSp>
        <p:nvGrpSpPr>
          <p:cNvPr id="12" name="Group 11">
            <a:extLst>
              <a:ext uri="{FF2B5EF4-FFF2-40B4-BE49-F238E27FC236}">
                <a16:creationId xmlns:a16="http://schemas.microsoft.com/office/drawing/2014/main" id="{7B3C1ACC-654B-42D7-C0BD-1C3339524BF2}"/>
              </a:ext>
            </a:extLst>
          </p:cNvPr>
          <p:cNvGrpSpPr/>
          <p:nvPr/>
        </p:nvGrpSpPr>
        <p:grpSpPr>
          <a:xfrm>
            <a:off x="1416751" y="620688"/>
            <a:ext cx="9358498" cy="4762826"/>
            <a:chOff x="1452763" y="836712"/>
            <a:chExt cx="9358498" cy="4762826"/>
          </a:xfrm>
        </p:grpSpPr>
        <p:pic>
          <p:nvPicPr>
            <p:cNvPr id="3" name="Picture 2">
              <a:extLst>
                <a:ext uri="{FF2B5EF4-FFF2-40B4-BE49-F238E27FC236}">
                  <a16:creationId xmlns:a16="http://schemas.microsoft.com/office/drawing/2014/main" id="{7B0B8DA0-6975-E468-A5BA-7F65694589B8}"/>
                </a:ext>
              </a:extLst>
            </p:cNvPr>
            <p:cNvPicPr>
              <a:picLocks noChangeAspect="1"/>
            </p:cNvPicPr>
            <p:nvPr/>
          </p:nvPicPr>
          <p:blipFill rotWithShape="1">
            <a:blip r:embed="rId2"/>
            <a:srcRect t="6425" r="5999" b="8526"/>
            <a:stretch/>
          </p:blipFill>
          <p:spPr>
            <a:xfrm>
              <a:off x="1452763" y="836712"/>
              <a:ext cx="9358498" cy="4762826"/>
            </a:xfrm>
            <a:prstGeom prst="rect">
              <a:avLst/>
            </a:prstGeom>
          </p:spPr>
        </p:pic>
        <p:cxnSp>
          <p:nvCxnSpPr>
            <p:cNvPr id="5" name="Straight Arrow Connector 4">
              <a:extLst>
                <a:ext uri="{FF2B5EF4-FFF2-40B4-BE49-F238E27FC236}">
                  <a16:creationId xmlns:a16="http://schemas.microsoft.com/office/drawing/2014/main" id="{A737592B-1989-607B-E743-85FBD619FACC}"/>
                </a:ext>
              </a:extLst>
            </p:cNvPr>
            <p:cNvCxnSpPr>
              <a:cxnSpLocks/>
            </p:cNvCxnSpPr>
            <p:nvPr/>
          </p:nvCxnSpPr>
          <p:spPr>
            <a:xfrm flipV="1">
              <a:off x="2531604" y="3068960"/>
              <a:ext cx="324036" cy="111612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 name="Straight Arrow Connector 7">
              <a:extLst>
                <a:ext uri="{FF2B5EF4-FFF2-40B4-BE49-F238E27FC236}">
                  <a16:creationId xmlns:a16="http://schemas.microsoft.com/office/drawing/2014/main" id="{DD5483AB-387B-F02A-1D30-8A7E284AA3A4}"/>
                </a:ext>
              </a:extLst>
            </p:cNvPr>
            <p:cNvCxnSpPr>
              <a:cxnSpLocks/>
            </p:cNvCxnSpPr>
            <p:nvPr/>
          </p:nvCxnSpPr>
          <p:spPr>
            <a:xfrm flipH="1" flipV="1">
              <a:off x="7788188" y="3081909"/>
              <a:ext cx="1188132" cy="164323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0" name="Oval 9">
              <a:extLst>
                <a:ext uri="{FF2B5EF4-FFF2-40B4-BE49-F238E27FC236}">
                  <a16:creationId xmlns:a16="http://schemas.microsoft.com/office/drawing/2014/main" id="{671F0117-18FE-A216-B831-1846B91BB31A}"/>
                </a:ext>
              </a:extLst>
            </p:cNvPr>
            <p:cNvSpPr/>
            <p:nvPr/>
          </p:nvSpPr>
          <p:spPr>
            <a:xfrm>
              <a:off x="4331804" y="2204864"/>
              <a:ext cx="1260140"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4AAA1BC-C2D6-9176-E9A3-2116DC3B47C4}"/>
                </a:ext>
              </a:extLst>
            </p:cNvPr>
            <p:cNvSpPr/>
            <p:nvPr/>
          </p:nvSpPr>
          <p:spPr>
            <a:xfrm>
              <a:off x="8976320" y="2204864"/>
              <a:ext cx="1260140"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053630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2C8B8521-B2E2-A7E2-934E-7A20E72C8947}"/>
              </a:ext>
            </a:extLst>
          </p:cNvPr>
          <p:cNvSpPr txBox="1">
            <a:spLocks/>
          </p:cNvSpPr>
          <p:nvPr/>
        </p:nvSpPr>
        <p:spPr bwMode="auto">
          <a:xfrm>
            <a:off x="1199456" y="323718"/>
            <a:ext cx="9891736" cy="436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spcBef>
                <a:spcPts val="0"/>
              </a:spcBef>
            </a:pPr>
            <a:r>
              <a:rPr lang="en-US" sz="2400" dirty="0">
                <a:solidFill>
                  <a:srgbClr val="FFFF99"/>
                </a:solidFill>
              </a:rPr>
              <a:t>Understanding how to calculate noise</a:t>
            </a:r>
          </a:p>
        </p:txBody>
      </p:sp>
      <p:grpSp>
        <p:nvGrpSpPr>
          <p:cNvPr id="12" name="Group 11">
            <a:extLst>
              <a:ext uri="{FF2B5EF4-FFF2-40B4-BE49-F238E27FC236}">
                <a16:creationId xmlns:a16="http://schemas.microsoft.com/office/drawing/2014/main" id="{7B3C1ACC-654B-42D7-C0BD-1C3339524BF2}"/>
              </a:ext>
            </a:extLst>
          </p:cNvPr>
          <p:cNvGrpSpPr/>
          <p:nvPr/>
        </p:nvGrpSpPr>
        <p:grpSpPr>
          <a:xfrm>
            <a:off x="2531604" y="980728"/>
            <a:ext cx="7056784" cy="3672408"/>
            <a:chOff x="1452763" y="836712"/>
            <a:chExt cx="9358498" cy="4762826"/>
          </a:xfrm>
        </p:grpSpPr>
        <p:pic>
          <p:nvPicPr>
            <p:cNvPr id="3" name="Picture 2">
              <a:extLst>
                <a:ext uri="{FF2B5EF4-FFF2-40B4-BE49-F238E27FC236}">
                  <a16:creationId xmlns:a16="http://schemas.microsoft.com/office/drawing/2014/main" id="{7B0B8DA0-6975-E468-A5BA-7F65694589B8}"/>
                </a:ext>
              </a:extLst>
            </p:cNvPr>
            <p:cNvPicPr>
              <a:picLocks noChangeAspect="1"/>
            </p:cNvPicPr>
            <p:nvPr/>
          </p:nvPicPr>
          <p:blipFill rotWithShape="1">
            <a:blip r:embed="rId2"/>
            <a:srcRect t="6425" r="5999" b="8526"/>
            <a:stretch/>
          </p:blipFill>
          <p:spPr>
            <a:xfrm>
              <a:off x="1452763" y="836712"/>
              <a:ext cx="9358498" cy="4762826"/>
            </a:xfrm>
            <a:prstGeom prst="rect">
              <a:avLst/>
            </a:prstGeom>
          </p:spPr>
        </p:pic>
        <p:cxnSp>
          <p:nvCxnSpPr>
            <p:cNvPr id="5" name="Straight Arrow Connector 4">
              <a:extLst>
                <a:ext uri="{FF2B5EF4-FFF2-40B4-BE49-F238E27FC236}">
                  <a16:creationId xmlns:a16="http://schemas.microsoft.com/office/drawing/2014/main" id="{A737592B-1989-607B-E743-85FBD619FACC}"/>
                </a:ext>
              </a:extLst>
            </p:cNvPr>
            <p:cNvCxnSpPr>
              <a:cxnSpLocks/>
            </p:cNvCxnSpPr>
            <p:nvPr/>
          </p:nvCxnSpPr>
          <p:spPr>
            <a:xfrm flipV="1">
              <a:off x="2531604" y="3068960"/>
              <a:ext cx="324036" cy="111612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 name="Straight Arrow Connector 7">
              <a:extLst>
                <a:ext uri="{FF2B5EF4-FFF2-40B4-BE49-F238E27FC236}">
                  <a16:creationId xmlns:a16="http://schemas.microsoft.com/office/drawing/2014/main" id="{DD5483AB-387B-F02A-1D30-8A7E284AA3A4}"/>
                </a:ext>
              </a:extLst>
            </p:cNvPr>
            <p:cNvCxnSpPr>
              <a:cxnSpLocks/>
            </p:cNvCxnSpPr>
            <p:nvPr/>
          </p:nvCxnSpPr>
          <p:spPr>
            <a:xfrm flipH="1" flipV="1">
              <a:off x="7788188" y="3081909"/>
              <a:ext cx="1188132" cy="164323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0" name="Oval 9">
              <a:extLst>
                <a:ext uri="{FF2B5EF4-FFF2-40B4-BE49-F238E27FC236}">
                  <a16:creationId xmlns:a16="http://schemas.microsoft.com/office/drawing/2014/main" id="{671F0117-18FE-A216-B831-1846B91BB31A}"/>
                </a:ext>
              </a:extLst>
            </p:cNvPr>
            <p:cNvSpPr/>
            <p:nvPr/>
          </p:nvSpPr>
          <p:spPr>
            <a:xfrm>
              <a:off x="4331804" y="2204864"/>
              <a:ext cx="1260140"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4AAA1BC-C2D6-9176-E9A3-2116DC3B47C4}"/>
                </a:ext>
              </a:extLst>
            </p:cNvPr>
            <p:cNvSpPr/>
            <p:nvPr/>
          </p:nvSpPr>
          <p:spPr>
            <a:xfrm>
              <a:off x="8976320" y="2204864"/>
              <a:ext cx="1260140"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F49F37AC-05DA-83D9-684A-5C4C25A5A6F4}"/>
              </a:ext>
            </a:extLst>
          </p:cNvPr>
          <p:cNvSpPr txBox="1"/>
          <p:nvPr/>
        </p:nvSpPr>
        <p:spPr>
          <a:xfrm>
            <a:off x="2423592" y="4791473"/>
            <a:ext cx="8065444" cy="1477328"/>
          </a:xfrm>
          <a:prstGeom prst="rect">
            <a:avLst/>
          </a:prstGeom>
          <a:noFill/>
        </p:spPr>
        <p:txBody>
          <a:bodyPr wrap="square">
            <a:spAutoFit/>
          </a:bodyPr>
          <a:lstStyle/>
          <a:p>
            <a:pPr algn="l">
              <a:spcBef>
                <a:spcPts val="0"/>
              </a:spcBef>
            </a:pPr>
            <a:endParaRPr lang="en-US" sz="1800" dirty="0"/>
          </a:p>
          <a:p>
            <a:pPr algn="l">
              <a:spcBef>
                <a:spcPts val="0"/>
              </a:spcBef>
            </a:pPr>
            <a:r>
              <a:rPr lang="en-US" sz="2400" dirty="0"/>
              <a:t>If you only have one echo, then you can subtract two adjacent slices and look for regions where the mean noise is zero (that is, the signal stayed the same from slice to slice). </a:t>
            </a:r>
          </a:p>
        </p:txBody>
      </p:sp>
    </p:spTree>
    <p:extLst>
      <p:ext uri="{BB962C8B-B14F-4D97-AF65-F5344CB8AC3E}">
        <p14:creationId xmlns:p14="http://schemas.microsoft.com/office/powerpoint/2010/main" val="3948320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2C8B8521-B2E2-A7E2-934E-7A20E72C8947}"/>
              </a:ext>
            </a:extLst>
          </p:cNvPr>
          <p:cNvSpPr txBox="1">
            <a:spLocks/>
          </p:cNvSpPr>
          <p:nvPr/>
        </p:nvSpPr>
        <p:spPr bwMode="auto">
          <a:xfrm>
            <a:off x="1919536" y="332656"/>
            <a:ext cx="7704856" cy="2196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spcBef>
                <a:spcPts val="0"/>
              </a:spcBef>
            </a:pPr>
            <a:r>
              <a:rPr lang="en-US" altLang="zh-CN" sz="3600" dirty="0">
                <a:solidFill>
                  <a:srgbClr val="FFFF99"/>
                </a:solidFill>
              </a:rPr>
              <a:t>Noise, CNR and relative CNR:</a:t>
            </a:r>
          </a:p>
          <a:p>
            <a:pPr>
              <a:spcBef>
                <a:spcPts val="0"/>
              </a:spcBef>
            </a:pPr>
            <a:endParaRPr lang="en-US" sz="3600" dirty="0">
              <a:solidFill>
                <a:srgbClr val="FFFF99"/>
              </a:solidFill>
            </a:endParaRPr>
          </a:p>
          <a:p>
            <a:pPr>
              <a:spcBef>
                <a:spcPts val="0"/>
              </a:spcBef>
            </a:pPr>
            <a:r>
              <a:rPr lang="en-US" dirty="0">
                <a:solidFill>
                  <a:srgbClr val="FFFF99"/>
                </a:solidFill>
              </a:rPr>
              <a:t>Now that you have found the noise, do you measure noise for each case?</a:t>
            </a:r>
          </a:p>
        </p:txBody>
      </p:sp>
      <p:sp>
        <p:nvSpPr>
          <p:cNvPr id="5" name="TextBox 4">
            <a:extLst>
              <a:ext uri="{FF2B5EF4-FFF2-40B4-BE49-F238E27FC236}">
                <a16:creationId xmlns:a16="http://schemas.microsoft.com/office/drawing/2014/main" id="{20F19B96-072B-61C8-C43C-A641E30DCAED}"/>
              </a:ext>
            </a:extLst>
          </p:cNvPr>
          <p:cNvSpPr txBox="1"/>
          <p:nvPr/>
        </p:nvSpPr>
        <p:spPr>
          <a:xfrm>
            <a:off x="2243572" y="2816932"/>
            <a:ext cx="7236804" cy="3416320"/>
          </a:xfrm>
          <a:prstGeom prst="rect">
            <a:avLst/>
          </a:prstGeom>
          <a:noFill/>
        </p:spPr>
        <p:txBody>
          <a:bodyPr wrap="square">
            <a:spAutoFit/>
          </a:bodyPr>
          <a:lstStyle/>
          <a:p>
            <a:pPr algn="l">
              <a:spcBef>
                <a:spcPts val="0"/>
              </a:spcBef>
            </a:pPr>
            <a:r>
              <a:rPr lang="en-US" sz="2400" dirty="0"/>
              <a:t>Well, you can, and then create a histogram of all standard deviations and take the mean of all these estimates (even though that may still be somewhat biased).</a:t>
            </a:r>
          </a:p>
          <a:p>
            <a:pPr algn="l">
              <a:spcBef>
                <a:spcPts val="0"/>
              </a:spcBef>
            </a:pPr>
            <a:endParaRPr lang="en-US" sz="2400" dirty="0"/>
          </a:p>
          <a:p>
            <a:pPr algn="l">
              <a:spcBef>
                <a:spcPts val="0"/>
              </a:spcBef>
            </a:pPr>
            <a:r>
              <a:rPr lang="en-US" sz="2400" dirty="0"/>
              <a:t>But as we will see to find CNR = (S1 – S2)/</a:t>
            </a:r>
            <a:r>
              <a:rPr lang="el-GR" sz="2400" dirty="0"/>
              <a:t>σ</a:t>
            </a:r>
            <a:r>
              <a:rPr lang="en-US" sz="2400" baseline="-25000" dirty="0"/>
              <a:t>o</a:t>
            </a:r>
            <a:r>
              <a:rPr lang="en-US" sz="2400" baseline="30000" dirty="0"/>
              <a:t> </a:t>
            </a:r>
            <a:endParaRPr lang="en-US" sz="2400" dirty="0"/>
          </a:p>
          <a:p>
            <a:pPr algn="l">
              <a:spcBef>
                <a:spcPts val="0"/>
              </a:spcBef>
            </a:pPr>
            <a:endParaRPr lang="en-US" sz="2400" dirty="0"/>
          </a:p>
          <a:p>
            <a:pPr algn="l">
              <a:spcBef>
                <a:spcPts val="0"/>
              </a:spcBef>
            </a:pPr>
            <a:r>
              <a:rPr lang="en-US" sz="2400" dirty="0"/>
              <a:t>You should validate that all the noises are the same (which for the same sequence and head coil they should be) and then just use one value!</a:t>
            </a:r>
          </a:p>
        </p:txBody>
      </p:sp>
    </p:spTree>
    <p:extLst>
      <p:ext uri="{BB962C8B-B14F-4D97-AF65-F5344CB8AC3E}">
        <p14:creationId xmlns:p14="http://schemas.microsoft.com/office/powerpoint/2010/main" val="2650253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2C8B8521-B2E2-A7E2-934E-7A20E72C8947}"/>
              </a:ext>
            </a:extLst>
          </p:cNvPr>
          <p:cNvSpPr txBox="1">
            <a:spLocks/>
          </p:cNvSpPr>
          <p:nvPr/>
        </p:nvSpPr>
        <p:spPr bwMode="auto">
          <a:xfrm>
            <a:off x="335360" y="224644"/>
            <a:ext cx="11305256" cy="5904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lgn="l">
              <a:spcBef>
                <a:spcPts val="0"/>
              </a:spcBef>
            </a:pPr>
            <a:r>
              <a:rPr lang="en-US" altLang="zh-CN" sz="2000" dirty="0">
                <a:solidFill>
                  <a:srgbClr val="FFFF99"/>
                </a:solidFill>
              </a:rPr>
              <a:t>There are 4 ways you can consider calculating some type of contrast or contrast-to-noise measure.</a:t>
            </a:r>
          </a:p>
          <a:p>
            <a:pPr algn="l">
              <a:spcBef>
                <a:spcPts val="0"/>
              </a:spcBef>
            </a:pPr>
            <a:endParaRPr lang="en-US" altLang="zh-CN" sz="2000" dirty="0">
              <a:solidFill>
                <a:srgbClr val="FFFF99"/>
              </a:solidFill>
            </a:endParaRPr>
          </a:p>
          <a:p>
            <a:pPr algn="l">
              <a:spcBef>
                <a:spcPts val="0"/>
              </a:spcBef>
            </a:pPr>
            <a:r>
              <a:rPr lang="en-US" altLang="zh-CN" sz="2000" dirty="0"/>
              <a:t>1) Contrast = S1 – S2</a:t>
            </a:r>
          </a:p>
          <a:p>
            <a:pPr algn="l">
              <a:spcBef>
                <a:spcPts val="0"/>
              </a:spcBef>
            </a:pPr>
            <a:endParaRPr lang="en-US" altLang="zh-CN" sz="2000" dirty="0">
              <a:solidFill>
                <a:srgbClr val="FFFF99"/>
              </a:solidFill>
            </a:endParaRPr>
          </a:p>
          <a:p>
            <a:pPr algn="l">
              <a:spcBef>
                <a:spcPts val="0"/>
              </a:spcBef>
            </a:pPr>
            <a:r>
              <a:rPr lang="en-US" altLang="zh-CN" sz="2000" dirty="0"/>
              <a:t>2) Actual contrast-to-noise = CNR = (S1 – S2)/</a:t>
            </a:r>
            <a:r>
              <a:rPr lang="el-GR" sz="2000" dirty="0">
                <a:solidFill>
                  <a:srgbClr val="FFFF99"/>
                </a:solidFill>
              </a:rPr>
              <a:t>σ</a:t>
            </a:r>
            <a:r>
              <a:rPr lang="en-US" sz="2000" baseline="-25000" dirty="0">
                <a:solidFill>
                  <a:srgbClr val="FFFF99"/>
                </a:solidFill>
              </a:rPr>
              <a:t>o</a:t>
            </a:r>
          </a:p>
          <a:p>
            <a:pPr algn="l">
              <a:spcBef>
                <a:spcPts val="0"/>
              </a:spcBef>
            </a:pPr>
            <a:endParaRPr lang="en-US" altLang="zh-CN" sz="2000" dirty="0"/>
          </a:p>
          <a:p>
            <a:pPr algn="l">
              <a:spcBef>
                <a:spcPts val="0"/>
              </a:spcBef>
            </a:pPr>
            <a:r>
              <a:rPr lang="en-US" altLang="zh-CN" sz="2000" dirty="0"/>
              <a:t>The challenge is finding the standard deviation in an image. To do this you need to find an absolutely uniform region in the image. You can assess this by plotting the profile and if it is constant across the ROI you are using then you can use the measured standard deviation </a:t>
            </a:r>
            <a:r>
              <a:rPr lang="el-GR" sz="2000" dirty="0">
                <a:solidFill>
                  <a:srgbClr val="FFFF99"/>
                </a:solidFill>
              </a:rPr>
              <a:t>σ</a:t>
            </a:r>
            <a:r>
              <a:rPr lang="en-US" sz="2000" baseline="-25000" dirty="0">
                <a:solidFill>
                  <a:srgbClr val="FFFF99"/>
                </a:solidFill>
              </a:rPr>
              <a:t>m</a:t>
            </a:r>
            <a:r>
              <a:rPr lang="en-US" sz="2000" dirty="0"/>
              <a:t> in the above formula. Otherwise, if the ROI has some spatial variation in its signal that will induce a structural standard deviation </a:t>
            </a:r>
            <a:r>
              <a:rPr lang="el-GR" sz="2000" dirty="0">
                <a:solidFill>
                  <a:srgbClr val="FFFF99"/>
                </a:solidFill>
              </a:rPr>
              <a:t>σ</a:t>
            </a:r>
            <a:r>
              <a:rPr lang="en-US" sz="2000" baseline="-25000" dirty="0">
                <a:solidFill>
                  <a:srgbClr val="FFFF99"/>
                </a:solidFill>
              </a:rPr>
              <a:t>s</a:t>
            </a:r>
            <a:r>
              <a:rPr lang="en-US" sz="2000" dirty="0"/>
              <a:t> which corrupts your measurement.</a:t>
            </a:r>
          </a:p>
          <a:p>
            <a:pPr algn="l">
              <a:spcBef>
                <a:spcPts val="0"/>
              </a:spcBef>
            </a:pPr>
            <a:endParaRPr lang="en-US" sz="2000" dirty="0"/>
          </a:p>
          <a:p>
            <a:pPr algn="l">
              <a:spcBef>
                <a:spcPts val="0"/>
              </a:spcBef>
            </a:pPr>
            <a:r>
              <a:rPr lang="en-US" sz="2000" dirty="0"/>
              <a:t>In that case, your total measured standard deviation will be </a:t>
            </a:r>
            <a:r>
              <a:rPr lang="el-GR" sz="2000" dirty="0">
                <a:solidFill>
                  <a:srgbClr val="FFFF99"/>
                </a:solidFill>
              </a:rPr>
              <a:t>σ</a:t>
            </a:r>
            <a:r>
              <a:rPr lang="en-US" sz="2000" baseline="-25000" dirty="0">
                <a:solidFill>
                  <a:srgbClr val="FFFF99"/>
                </a:solidFill>
              </a:rPr>
              <a:t>m </a:t>
            </a:r>
            <a:r>
              <a:rPr lang="en-US" sz="2000" dirty="0"/>
              <a:t>which actually represents contributions from the actual white noise and the structural standard deviation as follows:</a:t>
            </a:r>
            <a:endParaRPr lang="en-US" sz="2000" baseline="-25000" dirty="0"/>
          </a:p>
          <a:p>
            <a:pPr algn="l">
              <a:spcBef>
                <a:spcPts val="0"/>
              </a:spcBef>
            </a:pPr>
            <a:endParaRPr lang="en-US" sz="2000" dirty="0"/>
          </a:p>
          <a:p>
            <a:pPr algn="l">
              <a:spcBef>
                <a:spcPts val="0"/>
              </a:spcBef>
            </a:pPr>
            <a:r>
              <a:rPr lang="el-GR" sz="2000" dirty="0">
                <a:solidFill>
                  <a:srgbClr val="FFFF99"/>
                </a:solidFill>
              </a:rPr>
              <a:t>σ</a:t>
            </a:r>
            <a:r>
              <a:rPr lang="en-US" sz="2000" baseline="-25000" dirty="0">
                <a:solidFill>
                  <a:srgbClr val="FFFF99"/>
                </a:solidFill>
              </a:rPr>
              <a:t>m</a:t>
            </a:r>
            <a:r>
              <a:rPr lang="en-US" sz="2000" baseline="30000" dirty="0">
                <a:solidFill>
                  <a:srgbClr val="FFFF99"/>
                </a:solidFill>
              </a:rPr>
              <a:t>2 </a:t>
            </a:r>
            <a:r>
              <a:rPr lang="en-US" sz="2000" dirty="0">
                <a:solidFill>
                  <a:srgbClr val="FFFF99"/>
                </a:solidFill>
              </a:rPr>
              <a:t>= </a:t>
            </a:r>
            <a:r>
              <a:rPr lang="el-GR" sz="2000" dirty="0">
                <a:solidFill>
                  <a:srgbClr val="FFFF99"/>
                </a:solidFill>
              </a:rPr>
              <a:t>σ</a:t>
            </a:r>
            <a:r>
              <a:rPr lang="en-US" sz="2000" baseline="-25000" dirty="0">
                <a:solidFill>
                  <a:srgbClr val="FFFF99"/>
                </a:solidFill>
              </a:rPr>
              <a:t>s</a:t>
            </a:r>
            <a:r>
              <a:rPr lang="en-US" sz="2000" baseline="30000" dirty="0">
                <a:solidFill>
                  <a:srgbClr val="FFFF99"/>
                </a:solidFill>
              </a:rPr>
              <a:t>2  </a:t>
            </a:r>
            <a:r>
              <a:rPr lang="en-US" sz="2000" dirty="0">
                <a:solidFill>
                  <a:srgbClr val="FFFF99"/>
                </a:solidFill>
              </a:rPr>
              <a:t>+ </a:t>
            </a:r>
            <a:r>
              <a:rPr lang="el-GR" sz="2000" dirty="0">
                <a:solidFill>
                  <a:srgbClr val="FFFF99"/>
                </a:solidFill>
              </a:rPr>
              <a:t>σ</a:t>
            </a:r>
            <a:r>
              <a:rPr lang="en-US" sz="2000" baseline="-25000" dirty="0">
                <a:solidFill>
                  <a:srgbClr val="FFFF99"/>
                </a:solidFill>
              </a:rPr>
              <a:t>o</a:t>
            </a:r>
            <a:r>
              <a:rPr lang="en-US" sz="2000" baseline="30000" dirty="0">
                <a:solidFill>
                  <a:srgbClr val="FFFF99"/>
                </a:solidFill>
              </a:rPr>
              <a:t>2 </a:t>
            </a:r>
          </a:p>
          <a:p>
            <a:pPr algn="l">
              <a:spcBef>
                <a:spcPts val="0"/>
              </a:spcBef>
            </a:pPr>
            <a:endParaRPr lang="en-US" sz="2000" dirty="0"/>
          </a:p>
          <a:p>
            <a:pPr algn="l">
              <a:spcBef>
                <a:spcPts val="0"/>
              </a:spcBef>
            </a:pPr>
            <a:r>
              <a:rPr lang="en-US" sz="2000" dirty="0"/>
              <a:t>One thing to always remember is the Rose criteria that says you need a CNR of roughly 4:1 to see something in an image. If you are getting CNR measures of 1 or 0.5 clearly you did something wrong in the process. Your CNR values should be more &gt; 5 usually.</a:t>
            </a:r>
            <a:endParaRPr lang="en-US" sz="2000" dirty="0">
              <a:solidFill>
                <a:srgbClr val="FFFF99"/>
              </a:solidFill>
            </a:endParaRPr>
          </a:p>
        </p:txBody>
      </p:sp>
    </p:spTree>
    <p:extLst>
      <p:ext uri="{BB962C8B-B14F-4D97-AF65-F5344CB8AC3E}">
        <p14:creationId xmlns:p14="http://schemas.microsoft.com/office/powerpoint/2010/main" val="3010822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2C8B8521-B2E2-A7E2-934E-7A20E72C8947}"/>
              </a:ext>
            </a:extLst>
          </p:cNvPr>
          <p:cNvSpPr txBox="1">
            <a:spLocks/>
          </p:cNvSpPr>
          <p:nvPr/>
        </p:nvSpPr>
        <p:spPr bwMode="auto">
          <a:xfrm>
            <a:off x="335360" y="224644"/>
            <a:ext cx="11305256" cy="6444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lgn="l">
              <a:spcBef>
                <a:spcPts val="0"/>
              </a:spcBef>
            </a:pPr>
            <a:r>
              <a:rPr lang="en-US" altLang="zh-CN" sz="2400" dirty="0">
                <a:solidFill>
                  <a:srgbClr val="FFFF99"/>
                </a:solidFill>
              </a:rPr>
              <a:t>There are 4 ways you can consider calculating some type of contrast measure.</a:t>
            </a:r>
          </a:p>
          <a:p>
            <a:pPr algn="l">
              <a:spcBef>
                <a:spcPts val="0"/>
              </a:spcBef>
            </a:pPr>
            <a:endParaRPr lang="en-US" altLang="zh-CN" sz="2400" dirty="0">
              <a:solidFill>
                <a:srgbClr val="FFFF99"/>
              </a:solidFill>
            </a:endParaRPr>
          </a:p>
          <a:p>
            <a:pPr algn="l">
              <a:spcBef>
                <a:spcPts val="0"/>
              </a:spcBef>
            </a:pPr>
            <a:r>
              <a:rPr lang="en-US" altLang="zh-CN" sz="2000" dirty="0"/>
              <a:t>3) </a:t>
            </a:r>
            <a:r>
              <a:rPr lang="en-US" sz="2000" dirty="0"/>
              <a:t>Relative contrast </a:t>
            </a:r>
            <a:r>
              <a:rPr lang="en-US" sz="2000" dirty="0" err="1"/>
              <a:t>C</a:t>
            </a:r>
            <a:r>
              <a:rPr lang="en-US" sz="2000" baseline="-25000" dirty="0" err="1"/>
              <a:t>rel</a:t>
            </a:r>
            <a:r>
              <a:rPr lang="en-US" sz="2000" dirty="0"/>
              <a:t> = (S1-S2)/S1</a:t>
            </a:r>
          </a:p>
          <a:p>
            <a:pPr algn="l">
              <a:spcBef>
                <a:spcPts val="0"/>
              </a:spcBef>
            </a:pPr>
            <a:endParaRPr lang="en-US" sz="2000" dirty="0"/>
          </a:p>
          <a:p>
            <a:pPr algn="l">
              <a:spcBef>
                <a:spcPts val="0"/>
              </a:spcBef>
            </a:pPr>
            <a:r>
              <a:rPr lang="en-US" sz="2000" dirty="0"/>
              <a:t>What if for one person we have the correct (S1, S2), but for the next person we have (2S1, 2S2)</a:t>
            </a:r>
          </a:p>
          <a:p>
            <a:pPr algn="l">
              <a:spcBef>
                <a:spcPts val="0"/>
              </a:spcBef>
            </a:pPr>
            <a:r>
              <a:rPr lang="en-US" sz="2000" dirty="0"/>
              <a:t>Then your contrast will appear to double! But for relative contrast the result remains the same:</a:t>
            </a:r>
          </a:p>
          <a:p>
            <a:pPr algn="l">
              <a:spcBef>
                <a:spcPts val="0"/>
              </a:spcBef>
            </a:pPr>
            <a:endParaRPr lang="en-US" sz="2000" dirty="0"/>
          </a:p>
          <a:p>
            <a:pPr algn="l">
              <a:spcBef>
                <a:spcPts val="0"/>
              </a:spcBef>
            </a:pPr>
            <a:r>
              <a:rPr lang="en-US" sz="2000" dirty="0" err="1"/>
              <a:t>C</a:t>
            </a:r>
            <a:r>
              <a:rPr lang="en-US" sz="2000" baseline="-25000" dirty="0" err="1"/>
              <a:t>rel</a:t>
            </a:r>
            <a:r>
              <a:rPr lang="en-US" sz="2000" baseline="-25000" dirty="0"/>
              <a:t> </a:t>
            </a:r>
            <a:r>
              <a:rPr lang="en-US" sz="2000" dirty="0"/>
              <a:t>= (2S1 - 2S2)/2S2</a:t>
            </a:r>
          </a:p>
          <a:p>
            <a:pPr algn="l">
              <a:spcBef>
                <a:spcPts val="0"/>
              </a:spcBef>
            </a:pPr>
            <a:r>
              <a:rPr lang="en-US" sz="2000" dirty="0"/>
              <a:t>       = (S1 - S2)/S2</a:t>
            </a:r>
          </a:p>
          <a:p>
            <a:pPr algn="l">
              <a:spcBef>
                <a:spcPts val="0"/>
              </a:spcBef>
            </a:pPr>
            <a:endParaRPr lang="en-US" sz="2000" dirty="0"/>
          </a:p>
          <a:p>
            <a:pPr algn="l">
              <a:spcBef>
                <a:spcPts val="0"/>
              </a:spcBef>
            </a:pPr>
            <a:r>
              <a:rPr lang="en-US" sz="2000" dirty="0"/>
              <a:t>In fact, if S1’=aS1 and S2’=aS2 then</a:t>
            </a:r>
          </a:p>
          <a:p>
            <a:pPr algn="l">
              <a:spcBef>
                <a:spcPts val="0"/>
              </a:spcBef>
            </a:pPr>
            <a:endParaRPr lang="en-US" sz="2000" dirty="0"/>
          </a:p>
          <a:p>
            <a:pPr algn="l">
              <a:spcBef>
                <a:spcPts val="0"/>
              </a:spcBef>
            </a:pPr>
            <a:r>
              <a:rPr lang="en-US" sz="2000" dirty="0" err="1"/>
              <a:t>C</a:t>
            </a:r>
            <a:r>
              <a:rPr lang="en-US" sz="2000" baseline="-25000" dirty="0" err="1"/>
              <a:t>rel</a:t>
            </a:r>
            <a:r>
              <a:rPr lang="en-US" sz="2000" baseline="-25000" dirty="0"/>
              <a:t>  </a:t>
            </a:r>
            <a:r>
              <a:rPr lang="en-US" sz="2000" dirty="0"/>
              <a:t>= (S1’ - S2’)/2S2’</a:t>
            </a:r>
          </a:p>
          <a:p>
            <a:pPr algn="l">
              <a:spcBef>
                <a:spcPts val="0"/>
              </a:spcBef>
            </a:pPr>
            <a:r>
              <a:rPr lang="en-US" sz="2000" baseline="-25000" dirty="0"/>
              <a:t>       </a:t>
            </a:r>
            <a:r>
              <a:rPr lang="en-US" sz="2000" dirty="0"/>
              <a:t>  </a:t>
            </a:r>
            <a:r>
              <a:rPr lang="en-US" sz="2000" baseline="-25000" dirty="0"/>
              <a:t> </a:t>
            </a:r>
            <a:r>
              <a:rPr lang="en-US" sz="2000" dirty="0"/>
              <a:t>= (aS1 - aS2)/2aS2</a:t>
            </a:r>
          </a:p>
          <a:p>
            <a:pPr algn="l">
              <a:spcBef>
                <a:spcPts val="0"/>
              </a:spcBef>
            </a:pPr>
            <a:r>
              <a:rPr lang="en-US" sz="2000" dirty="0"/>
              <a:t>        = (S1-S2)/S2</a:t>
            </a:r>
          </a:p>
          <a:p>
            <a:pPr algn="l">
              <a:spcBef>
                <a:spcPts val="0"/>
              </a:spcBef>
            </a:pPr>
            <a:endParaRPr lang="en-US" sz="2000" dirty="0"/>
          </a:p>
          <a:p>
            <a:pPr algn="l">
              <a:spcBef>
                <a:spcPts val="0"/>
              </a:spcBef>
            </a:pPr>
            <a:r>
              <a:rPr lang="en-US" sz="2000" dirty="0">
                <a:solidFill>
                  <a:srgbClr val="FFFFCC"/>
                </a:solidFill>
              </a:rPr>
              <a:t>So, we say that </a:t>
            </a:r>
            <a:r>
              <a:rPr lang="en-US" sz="2000" dirty="0" err="1">
                <a:solidFill>
                  <a:srgbClr val="FFFFCC"/>
                </a:solidFill>
              </a:rPr>
              <a:t>Crel</a:t>
            </a:r>
            <a:r>
              <a:rPr lang="en-US" sz="2000" dirty="0">
                <a:solidFill>
                  <a:srgbClr val="FFFFCC"/>
                </a:solidFill>
              </a:rPr>
              <a:t> is scale invariant. </a:t>
            </a:r>
          </a:p>
          <a:p>
            <a:pPr algn="l">
              <a:spcBef>
                <a:spcPts val="0"/>
              </a:spcBef>
            </a:pPr>
            <a:endParaRPr lang="en-US" sz="2400" dirty="0">
              <a:solidFill>
                <a:srgbClr val="FFFF99"/>
              </a:solidFill>
            </a:endParaRPr>
          </a:p>
        </p:txBody>
      </p:sp>
    </p:spTree>
    <p:extLst>
      <p:ext uri="{BB962C8B-B14F-4D97-AF65-F5344CB8AC3E}">
        <p14:creationId xmlns:p14="http://schemas.microsoft.com/office/powerpoint/2010/main" val="24665764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2C8B8521-B2E2-A7E2-934E-7A20E72C8947}"/>
              </a:ext>
            </a:extLst>
          </p:cNvPr>
          <p:cNvSpPr txBox="1">
            <a:spLocks/>
          </p:cNvSpPr>
          <p:nvPr/>
        </p:nvSpPr>
        <p:spPr bwMode="auto">
          <a:xfrm>
            <a:off x="335360" y="224644"/>
            <a:ext cx="11305256" cy="6444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lgn="l">
              <a:spcBef>
                <a:spcPts val="0"/>
              </a:spcBef>
            </a:pPr>
            <a:r>
              <a:rPr lang="en-US" altLang="zh-CN" sz="2400" dirty="0">
                <a:solidFill>
                  <a:srgbClr val="FFFF99"/>
                </a:solidFill>
              </a:rPr>
              <a:t>There are 4 ways you can consider calculating some type of contrast measure.</a:t>
            </a:r>
          </a:p>
          <a:p>
            <a:pPr algn="l">
              <a:spcBef>
                <a:spcPts val="0"/>
              </a:spcBef>
            </a:pPr>
            <a:endParaRPr lang="en-US" altLang="zh-CN" sz="2400" dirty="0">
              <a:solidFill>
                <a:srgbClr val="FFFF99"/>
              </a:solidFill>
            </a:endParaRPr>
          </a:p>
          <a:p>
            <a:pPr algn="l">
              <a:spcBef>
                <a:spcPts val="0"/>
              </a:spcBef>
            </a:pPr>
            <a:r>
              <a:rPr lang="en-US" altLang="zh-CN" sz="2000" dirty="0"/>
              <a:t>4) Alternate normalized contrast-to-noise </a:t>
            </a:r>
            <a:r>
              <a:rPr lang="en-US" altLang="zh-CN" sz="2000" dirty="0" err="1"/>
              <a:t>CNR</a:t>
            </a:r>
            <a:r>
              <a:rPr lang="en-US" altLang="zh-CN" sz="2000" baseline="-25000" dirty="0" err="1"/>
              <a:t>relalt</a:t>
            </a:r>
            <a:r>
              <a:rPr lang="en-US" altLang="zh-CN" sz="2000" dirty="0"/>
              <a:t>= (S1 – S2)/</a:t>
            </a:r>
            <a:r>
              <a:rPr lang="el-GR" sz="2000" dirty="0">
                <a:solidFill>
                  <a:srgbClr val="FFFF99"/>
                </a:solidFill>
              </a:rPr>
              <a:t>σ</a:t>
            </a:r>
            <a:r>
              <a:rPr lang="en-US" sz="2000" baseline="-25000" dirty="0">
                <a:solidFill>
                  <a:srgbClr val="FFFF99"/>
                </a:solidFill>
              </a:rPr>
              <a:t>S2</a:t>
            </a:r>
          </a:p>
          <a:p>
            <a:pPr algn="l">
              <a:spcBef>
                <a:spcPts val="0"/>
              </a:spcBef>
            </a:pPr>
            <a:endParaRPr lang="en-US" altLang="zh-CN" sz="2000" dirty="0"/>
          </a:p>
          <a:p>
            <a:pPr algn="l">
              <a:spcBef>
                <a:spcPts val="0"/>
              </a:spcBef>
            </a:pPr>
            <a:r>
              <a:rPr lang="en-US" altLang="zh-CN" sz="2000" dirty="0"/>
              <a:t>Actually, </a:t>
            </a:r>
            <a:r>
              <a:rPr lang="el-GR" sz="2000" dirty="0">
                <a:solidFill>
                  <a:srgbClr val="FFFF99"/>
                </a:solidFill>
              </a:rPr>
              <a:t>σ</a:t>
            </a:r>
            <a:r>
              <a:rPr lang="en-US" sz="2000" baseline="-25000" dirty="0">
                <a:solidFill>
                  <a:srgbClr val="FFFF99"/>
                </a:solidFill>
              </a:rPr>
              <a:t>S2 </a:t>
            </a:r>
            <a:r>
              <a:rPr lang="en-US" sz="2000" dirty="0">
                <a:solidFill>
                  <a:srgbClr val="FFFF99"/>
                </a:solidFill>
              </a:rPr>
              <a:t> </a:t>
            </a:r>
            <a:r>
              <a:rPr lang="en-US" sz="2000" dirty="0"/>
              <a:t>theoretically is just a constant (1/b) times S2, that is S2/b. </a:t>
            </a:r>
          </a:p>
          <a:p>
            <a:pPr algn="l">
              <a:spcBef>
                <a:spcPts val="0"/>
              </a:spcBef>
            </a:pPr>
            <a:endParaRPr lang="en-US" sz="2000" dirty="0"/>
          </a:p>
          <a:p>
            <a:pPr algn="l">
              <a:spcBef>
                <a:spcPts val="0"/>
              </a:spcBef>
            </a:pPr>
            <a:r>
              <a:rPr lang="en-US" sz="2000" dirty="0"/>
              <a:t>This </a:t>
            </a:r>
            <a:r>
              <a:rPr lang="el-GR" sz="2000" dirty="0"/>
              <a:t>σ</a:t>
            </a:r>
            <a:r>
              <a:rPr lang="en-US" sz="2000" baseline="-25000" dirty="0"/>
              <a:t>S2 </a:t>
            </a:r>
            <a:r>
              <a:rPr lang="en-US" sz="2000" dirty="0"/>
              <a:t>is difficult to measure even if there are no background structures, but very bad to use if there are background structural variations. That’s because the term </a:t>
            </a:r>
            <a:r>
              <a:rPr lang="el-GR" sz="2000" dirty="0"/>
              <a:t>σ</a:t>
            </a:r>
            <a:r>
              <a:rPr lang="en-US" sz="2000" baseline="-25000" dirty="0"/>
              <a:t>s </a:t>
            </a:r>
            <a:r>
              <a:rPr lang="en-US" sz="2000" dirty="0"/>
              <a:t>can dominate the result giving basically the same high result for each image almost independent of the real noise </a:t>
            </a:r>
            <a:r>
              <a:rPr lang="el-GR" sz="2000" dirty="0"/>
              <a:t>σ</a:t>
            </a:r>
            <a:r>
              <a:rPr lang="en-US" sz="2000" baseline="-25000" dirty="0"/>
              <a:t>o</a:t>
            </a:r>
            <a:r>
              <a:rPr lang="en-US" sz="2000" dirty="0"/>
              <a:t>.</a:t>
            </a:r>
          </a:p>
          <a:p>
            <a:pPr algn="l">
              <a:spcBef>
                <a:spcPts val="0"/>
              </a:spcBef>
            </a:pPr>
            <a:endParaRPr lang="en-US" sz="2000" dirty="0"/>
          </a:p>
          <a:p>
            <a:pPr algn="l">
              <a:spcBef>
                <a:spcPts val="0"/>
              </a:spcBef>
            </a:pPr>
            <a:r>
              <a:rPr lang="en-US" sz="2000" dirty="0"/>
              <a:t>However, if you can really measure </a:t>
            </a:r>
            <a:r>
              <a:rPr lang="el-GR" sz="2000" dirty="0"/>
              <a:t>σ</a:t>
            </a:r>
            <a:r>
              <a:rPr lang="en-US" sz="2000" baseline="-25000" dirty="0"/>
              <a:t>o </a:t>
            </a:r>
            <a:r>
              <a:rPr lang="en-US" sz="2000" dirty="0"/>
              <a:t>accurately without structural variation then we can ask: </a:t>
            </a:r>
          </a:p>
          <a:p>
            <a:pPr algn="l">
              <a:spcBef>
                <a:spcPts val="0"/>
              </a:spcBef>
            </a:pPr>
            <a:endParaRPr lang="en-US" sz="2000" dirty="0"/>
          </a:p>
          <a:p>
            <a:pPr algn="l">
              <a:spcBef>
                <a:spcPts val="0"/>
              </a:spcBef>
            </a:pPr>
            <a:r>
              <a:rPr lang="en-US" sz="2000" dirty="0"/>
              <a:t>“H</a:t>
            </a:r>
            <a:r>
              <a:rPr lang="en-US" altLang="zh-CN" sz="2000" dirty="0"/>
              <a:t>ow does this relate to the more robust method of </a:t>
            </a:r>
            <a:r>
              <a:rPr lang="en-US" altLang="zh-CN" sz="2000" dirty="0" err="1"/>
              <a:t>C</a:t>
            </a:r>
            <a:r>
              <a:rPr lang="en-US" altLang="zh-CN" sz="2000" baseline="-25000" dirty="0" err="1"/>
              <a:t>rel</a:t>
            </a:r>
            <a:r>
              <a:rPr lang="en-US" altLang="zh-CN" sz="2000" dirty="0"/>
              <a:t>?</a:t>
            </a:r>
          </a:p>
          <a:p>
            <a:pPr algn="l">
              <a:spcBef>
                <a:spcPts val="0"/>
              </a:spcBef>
            </a:pPr>
            <a:endParaRPr lang="en-US" altLang="zh-CN" sz="2000" dirty="0"/>
          </a:p>
          <a:p>
            <a:pPr algn="l">
              <a:spcBef>
                <a:spcPts val="0"/>
              </a:spcBef>
            </a:pPr>
            <a:r>
              <a:rPr lang="en-US" sz="2000" dirty="0" err="1"/>
              <a:t>C</a:t>
            </a:r>
            <a:r>
              <a:rPr lang="en-US" sz="2000" baseline="-25000" dirty="0" err="1"/>
              <a:t>relalt</a:t>
            </a:r>
            <a:r>
              <a:rPr lang="en-US" sz="2000" baseline="-25000" dirty="0"/>
              <a:t>  </a:t>
            </a:r>
            <a:r>
              <a:rPr lang="en-US" sz="2000" dirty="0"/>
              <a:t>= (S1 - S2)/</a:t>
            </a:r>
            <a:r>
              <a:rPr lang="el-GR" sz="2000" dirty="0">
                <a:solidFill>
                  <a:srgbClr val="FFFF99"/>
                </a:solidFill>
              </a:rPr>
              <a:t>σ</a:t>
            </a:r>
            <a:r>
              <a:rPr lang="en-US" sz="2000" baseline="-25000" dirty="0">
                <a:solidFill>
                  <a:srgbClr val="FFFF99"/>
                </a:solidFill>
              </a:rPr>
              <a:t>S2</a:t>
            </a:r>
          </a:p>
          <a:p>
            <a:pPr algn="l">
              <a:spcBef>
                <a:spcPts val="0"/>
              </a:spcBef>
            </a:pPr>
            <a:r>
              <a:rPr lang="en-US" sz="2000" baseline="-25000" dirty="0"/>
              <a:t>       </a:t>
            </a:r>
            <a:r>
              <a:rPr lang="en-US" sz="2000" dirty="0"/>
              <a:t>     </a:t>
            </a:r>
            <a:r>
              <a:rPr lang="en-US" sz="2000" baseline="-25000" dirty="0"/>
              <a:t> </a:t>
            </a:r>
            <a:r>
              <a:rPr lang="en-US" sz="2000" dirty="0"/>
              <a:t>= b(S1 - S2)/S2</a:t>
            </a:r>
          </a:p>
          <a:p>
            <a:pPr algn="l">
              <a:spcBef>
                <a:spcPts val="0"/>
              </a:spcBef>
            </a:pPr>
            <a:r>
              <a:rPr lang="en-US" sz="2000" dirty="0"/>
              <a:t>           = </a:t>
            </a:r>
            <a:r>
              <a:rPr lang="en-US" sz="2000" dirty="0" err="1"/>
              <a:t>b</a:t>
            </a:r>
            <a:r>
              <a:rPr lang="en-US" sz="2000" dirty="0" err="1">
                <a:solidFill>
                  <a:srgbClr val="FFFFCC"/>
                </a:solidFill>
              </a:rPr>
              <a:t>CNR</a:t>
            </a:r>
            <a:r>
              <a:rPr lang="en-US" sz="2000" baseline="-25000" dirty="0" err="1">
                <a:solidFill>
                  <a:srgbClr val="FFFFCC"/>
                </a:solidFill>
              </a:rPr>
              <a:t>rel</a:t>
            </a:r>
            <a:endParaRPr lang="en-US" sz="2000" baseline="-25000" dirty="0">
              <a:solidFill>
                <a:srgbClr val="FFFFCC"/>
              </a:solidFill>
            </a:endParaRPr>
          </a:p>
          <a:p>
            <a:pPr algn="l">
              <a:spcBef>
                <a:spcPts val="0"/>
              </a:spcBef>
            </a:pPr>
            <a:endParaRPr lang="en-US" altLang="zh-CN" sz="2000" dirty="0"/>
          </a:p>
          <a:p>
            <a:pPr algn="l">
              <a:spcBef>
                <a:spcPts val="0"/>
              </a:spcBef>
            </a:pPr>
            <a:r>
              <a:rPr lang="en-US" altLang="zh-CN" sz="2000" dirty="0"/>
              <a:t>In  the end, it is much better just to use </a:t>
            </a:r>
            <a:r>
              <a:rPr lang="en-US" altLang="zh-CN" sz="2000" dirty="0" err="1"/>
              <a:t>CNR</a:t>
            </a:r>
            <a:r>
              <a:rPr lang="en-US" altLang="zh-CN" sz="2000" baseline="-25000" dirty="0" err="1"/>
              <a:t>rel</a:t>
            </a:r>
            <a:r>
              <a:rPr lang="en-US" altLang="zh-CN" sz="2000" dirty="0"/>
              <a:t> where S2 is much easier to measure and does not have this same level of problem  with structural variation.</a:t>
            </a:r>
            <a:endParaRPr lang="en-US" sz="2400" dirty="0">
              <a:solidFill>
                <a:srgbClr val="FFFF99"/>
              </a:solidFill>
            </a:endParaRPr>
          </a:p>
        </p:txBody>
      </p:sp>
    </p:spTree>
    <p:extLst>
      <p:ext uri="{BB962C8B-B14F-4D97-AF65-F5344CB8AC3E}">
        <p14:creationId xmlns:p14="http://schemas.microsoft.com/office/powerpoint/2010/main" val="858819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2C8B8521-B2E2-A7E2-934E-7A20E72C8947}"/>
              </a:ext>
            </a:extLst>
          </p:cNvPr>
          <p:cNvSpPr txBox="1">
            <a:spLocks/>
          </p:cNvSpPr>
          <p:nvPr/>
        </p:nvSpPr>
        <p:spPr bwMode="auto">
          <a:xfrm>
            <a:off x="443372" y="368660"/>
            <a:ext cx="11557284" cy="619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lgn="l">
              <a:spcBef>
                <a:spcPts val="0"/>
              </a:spcBef>
            </a:pPr>
            <a:r>
              <a:rPr lang="en-US" sz="2400" dirty="0">
                <a:solidFill>
                  <a:srgbClr val="FFFFCC"/>
                </a:solidFill>
              </a:rPr>
              <a:t>How then do we measure noise?</a:t>
            </a:r>
          </a:p>
          <a:p>
            <a:pPr algn="l">
              <a:spcBef>
                <a:spcPts val="0"/>
              </a:spcBef>
            </a:pPr>
            <a:endParaRPr lang="en-US" sz="2000" dirty="0"/>
          </a:p>
          <a:p>
            <a:pPr algn="l">
              <a:spcBef>
                <a:spcPts val="0"/>
              </a:spcBef>
            </a:pPr>
            <a:r>
              <a:rPr lang="en-US" sz="2000" dirty="0"/>
              <a:t>One way is to acquire the data twice, then subtract: </a:t>
            </a:r>
            <a:r>
              <a:rPr lang="el-GR" sz="2000" dirty="0"/>
              <a:t>Δ</a:t>
            </a:r>
            <a:r>
              <a:rPr lang="en-US" sz="2000" dirty="0"/>
              <a:t>S = S11 – S12 , then </a:t>
            </a:r>
            <a:r>
              <a:rPr lang="el-GR" sz="2000" dirty="0">
                <a:solidFill>
                  <a:srgbClr val="FFFFCC"/>
                </a:solidFill>
              </a:rPr>
              <a:t>σ</a:t>
            </a:r>
            <a:r>
              <a:rPr lang="el-GR" sz="2000" baseline="-25000" dirty="0">
                <a:solidFill>
                  <a:srgbClr val="FFFFCC"/>
                </a:solidFill>
              </a:rPr>
              <a:t>Δ</a:t>
            </a:r>
            <a:r>
              <a:rPr lang="en-US" sz="2000" baseline="-25000" dirty="0">
                <a:solidFill>
                  <a:srgbClr val="FFFFCC"/>
                </a:solidFill>
              </a:rPr>
              <a:t>S</a:t>
            </a:r>
            <a:r>
              <a:rPr lang="en-US" sz="2000" dirty="0">
                <a:solidFill>
                  <a:srgbClr val="FFFFCC"/>
                </a:solidFill>
              </a:rPr>
              <a:t>= sqrt(2) </a:t>
            </a:r>
            <a:r>
              <a:rPr lang="el-GR" sz="2000" dirty="0">
                <a:solidFill>
                  <a:srgbClr val="FFFFCC"/>
                </a:solidFill>
              </a:rPr>
              <a:t>σ</a:t>
            </a:r>
            <a:r>
              <a:rPr lang="en-US" sz="2000" baseline="-25000" dirty="0">
                <a:solidFill>
                  <a:srgbClr val="FFFFCC"/>
                </a:solidFill>
              </a:rPr>
              <a:t>o</a:t>
            </a:r>
            <a:endParaRPr lang="en-US" sz="2000" dirty="0">
              <a:solidFill>
                <a:srgbClr val="FFFFCC"/>
              </a:solidFill>
            </a:endParaRPr>
          </a:p>
          <a:p>
            <a:pPr algn="l">
              <a:spcBef>
                <a:spcPts val="0"/>
              </a:spcBef>
            </a:pPr>
            <a:endParaRPr lang="en-US" sz="2000" dirty="0"/>
          </a:p>
          <a:p>
            <a:pPr algn="l">
              <a:spcBef>
                <a:spcPts val="0"/>
              </a:spcBef>
            </a:pPr>
            <a:r>
              <a:rPr lang="en-US" sz="2000" dirty="0"/>
              <a:t>But if you did not collect the data twice, then what? </a:t>
            </a:r>
          </a:p>
          <a:p>
            <a:pPr algn="l">
              <a:spcBef>
                <a:spcPts val="0"/>
              </a:spcBef>
            </a:pPr>
            <a:endParaRPr lang="en-US" sz="2000" dirty="0"/>
          </a:p>
          <a:p>
            <a:pPr algn="l">
              <a:spcBef>
                <a:spcPts val="0"/>
              </a:spcBef>
            </a:pPr>
            <a:r>
              <a:rPr lang="en-US" sz="2000" dirty="0"/>
              <a:t>Well, if you are using PDIC data then you are lucky because you can average TE1 and TE3 then subtract the signal from TE2 that is take 0.5(S(TE1) + S(TE3)) – S(TE2)= </a:t>
            </a:r>
            <a:r>
              <a:rPr lang="el-GR" sz="2000" dirty="0"/>
              <a:t>Δ</a:t>
            </a:r>
            <a:r>
              <a:rPr lang="en-US" sz="2000" dirty="0"/>
              <a:t>S. </a:t>
            </a:r>
          </a:p>
          <a:p>
            <a:pPr algn="l">
              <a:spcBef>
                <a:spcPts val="0"/>
              </a:spcBef>
            </a:pPr>
            <a:endParaRPr lang="en-US" sz="2000" dirty="0"/>
          </a:p>
          <a:p>
            <a:pPr algn="l">
              <a:spcBef>
                <a:spcPts val="0"/>
              </a:spcBef>
            </a:pPr>
            <a:endParaRPr lang="en-US" sz="2000" dirty="0"/>
          </a:p>
          <a:p>
            <a:pPr algn="l">
              <a:spcBef>
                <a:spcPts val="0"/>
              </a:spcBef>
            </a:pPr>
            <a:r>
              <a:rPr lang="en-US" sz="2000" dirty="0"/>
              <a:t>What is the variance of this operation of </a:t>
            </a:r>
            <a:r>
              <a:rPr lang="el-GR" sz="2000" dirty="0"/>
              <a:t>Δ</a:t>
            </a:r>
            <a:r>
              <a:rPr lang="en-US" sz="2000" dirty="0"/>
              <a:t>S where </a:t>
            </a:r>
          </a:p>
          <a:p>
            <a:pPr algn="l">
              <a:spcBef>
                <a:spcPts val="0"/>
              </a:spcBef>
            </a:pPr>
            <a:endParaRPr lang="en-US" sz="2000" dirty="0"/>
          </a:p>
          <a:p>
            <a:pPr algn="l">
              <a:spcBef>
                <a:spcPts val="0"/>
              </a:spcBef>
            </a:pPr>
            <a:r>
              <a:rPr lang="el-GR" sz="2000" dirty="0"/>
              <a:t>Δ</a:t>
            </a:r>
            <a:r>
              <a:rPr lang="en-US" sz="2000" dirty="0"/>
              <a:t>S = </a:t>
            </a:r>
            <a:r>
              <a:rPr lang="en-US" sz="2000" dirty="0" err="1"/>
              <a:t>Savg</a:t>
            </a:r>
            <a:r>
              <a:rPr lang="en-US" sz="2000" dirty="0"/>
              <a:t>(TE1,TE2,TE3) – S(TE2)</a:t>
            </a:r>
          </a:p>
          <a:p>
            <a:pPr algn="l">
              <a:spcBef>
                <a:spcPts val="0"/>
              </a:spcBef>
            </a:pPr>
            <a:endParaRPr lang="en-US" sz="2000" dirty="0"/>
          </a:p>
          <a:p>
            <a:pPr algn="l">
              <a:spcBef>
                <a:spcPts val="0"/>
              </a:spcBef>
            </a:pPr>
            <a:r>
              <a:rPr lang="en-US" sz="2000" dirty="0"/>
              <a:t>      = 1/3(S(TE1) + S(TE2) + S(TE3)) – S(TE2)</a:t>
            </a:r>
          </a:p>
          <a:p>
            <a:pPr algn="l">
              <a:spcBef>
                <a:spcPts val="0"/>
              </a:spcBef>
            </a:pPr>
            <a:endParaRPr lang="en-US" sz="2000" dirty="0"/>
          </a:p>
          <a:p>
            <a:pPr algn="l">
              <a:spcBef>
                <a:spcPts val="0"/>
              </a:spcBef>
            </a:pPr>
            <a:r>
              <a:rPr lang="en-US" sz="2000" dirty="0"/>
              <a:t>Variance </a:t>
            </a:r>
            <a:r>
              <a:rPr lang="el-GR" sz="2000" dirty="0"/>
              <a:t>Δ</a:t>
            </a:r>
            <a:r>
              <a:rPr lang="en-US" sz="2000" dirty="0"/>
              <a:t>S = (1/9 + 4/9 + 1/9) </a:t>
            </a:r>
            <a:r>
              <a:rPr lang="el-GR" sz="2000" dirty="0">
                <a:solidFill>
                  <a:srgbClr val="FFFFCC"/>
                </a:solidFill>
              </a:rPr>
              <a:t>σ</a:t>
            </a:r>
            <a:r>
              <a:rPr lang="en-US" sz="2000" baseline="-25000" dirty="0">
                <a:solidFill>
                  <a:srgbClr val="FFFFCC"/>
                </a:solidFill>
              </a:rPr>
              <a:t>o </a:t>
            </a:r>
            <a:r>
              <a:rPr lang="en-US" sz="2000" dirty="0"/>
              <a:t>= 2/3 </a:t>
            </a:r>
            <a:r>
              <a:rPr lang="el-GR" sz="2000" dirty="0">
                <a:solidFill>
                  <a:srgbClr val="FFFFCC"/>
                </a:solidFill>
              </a:rPr>
              <a:t>σ</a:t>
            </a:r>
            <a:r>
              <a:rPr lang="en-US" sz="2000" baseline="-25000" dirty="0">
                <a:solidFill>
                  <a:srgbClr val="FFFFCC"/>
                </a:solidFill>
              </a:rPr>
              <a:t>o</a:t>
            </a:r>
            <a:endParaRPr lang="en-US" sz="2000" dirty="0">
              <a:solidFill>
                <a:srgbClr val="FFFFCC"/>
              </a:solidFill>
            </a:endParaRPr>
          </a:p>
          <a:p>
            <a:pPr algn="l">
              <a:spcBef>
                <a:spcPts val="0"/>
              </a:spcBef>
            </a:pPr>
            <a:endParaRPr lang="en-US" sz="2000" dirty="0"/>
          </a:p>
          <a:p>
            <a:pPr algn="l">
              <a:spcBef>
                <a:spcPts val="0"/>
              </a:spcBef>
            </a:pPr>
            <a:endParaRPr lang="en-US" sz="2000" dirty="0"/>
          </a:p>
          <a:p>
            <a:pPr algn="l">
              <a:spcBef>
                <a:spcPts val="0"/>
              </a:spcBef>
            </a:pPr>
            <a:endParaRPr lang="en-US" sz="2000" dirty="0"/>
          </a:p>
          <a:p>
            <a:pPr algn="l">
              <a:spcBef>
                <a:spcPts val="0"/>
              </a:spcBef>
            </a:pPr>
            <a:endParaRPr lang="en-US" sz="2000" dirty="0">
              <a:solidFill>
                <a:srgbClr val="FFFF99"/>
              </a:solidFill>
            </a:endParaRPr>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BEA821AC-8CA2-FFA9-1204-9F1CC26B126A}"/>
                  </a:ext>
                </a:extLst>
              </p14:cNvPr>
              <p14:cNvContentPartPr/>
              <p14:nvPr/>
            </p14:nvContentPartPr>
            <p14:xfrm>
              <a:off x="746756" y="3177093"/>
              <a:ext cx="1201320" cy="147960"/>
            </p14:xfrm>
          </p:contentPart>
        </mc:Choice>
        <mc:Fallback xmlns="">
          <p:pic>
            <p:nvPicPr>
              <p:cNvPr id="4" name="Ink 3">
                <a:extLst>
                  <a:ext uri="{FF2B5EF4-FFF2-40B4-BE49-F238E27FC236}">
                    <a16:creationId xmlns:a16="http://schemas.microsoft.com/office/drawing/2014/main" id="{BEA821AC-8CA2-FFA9-1204-9F1CC26B126A}"/>
                  </a:ext>
                </a:extLst>
              </p:cNvPr>
              <p:cNvPicPr/>
              <p:nvPr/>
            </p:nvPicPr>
            <p:blipFill>
              <a:blip r:embed="rId3"/>
              <a:stretch>
                <a:fillRect/>
              </a:stretch>
            </p:blipFill>
            <p:spPr>
              <a:xfrm>
                <a:off x="693116" y="3069453"/>
                <a:ext cx="1308960" cy="363600"/>
              </a:xfrm>
              <a:prstGeom prst="rect">
                <a:avLst/>
              </a:prstGeom>
            </p:spPr>
          </p:pic>
        </mc:Fallback>
      </mc:AlternateContent>
    </p:spTree>
    <p:extLst>
      <p:ext uri="{BB962C8B-B14F-4D97-AF65-F5344CB8AC3E}">
        <p14:creationId xmlns:p14="http://schemas.microsoft.com/office/powerpoint/2010/main" val="1211271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2C8B8521-B2E2-A7E2-934E-7A20E72C8947}"/>
              </a:ext>
            </a:extLst>
          </p:cNvPr>
          <p:cNvSpPr txBox="1">
            <a:spLocks/>
          </p:cNvSpPr>
          <p:nvPr/>
        </p:nvSpPr>
        <p:spPr bwMode="auto">
          <a:xfrm>
            <a:off x="1150132" y="27467"/>
            <a:ext cx="9891736" cy="436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spcBef>
                <a:spcPts val="0"/>
              </a:spcBef>
            </a:pPr>
            <a:r>
              <a:rPr lang="en-US" sz="2400" dirty="0">
                <a:solidFill>
                  <a:srgbClr val="FFFF99"/>
                </a:solidFill>
              </a:rPr>
              <a:t>Subtracting data from the same scan acquired twice</a:t>
            </a:r>
          </a:p>
        </p:txBody>
      </p:sp>
      <p:sp>
        <p:nvSpPr>
          <p:cNvPr id="2" name="Subtitle 2">
            <a:extLst>
              <a:ext uri="{FF2B5EF4-FFF2-40B4-BE49-F238E27FC236}">
                <a16:creationId xmlns:a16="http://schemas.microsoft.com/office/drawing/2014/main" id="{920CBFB5-195E-162D-A1E8-5F95AEA2032D}"/>
              </a:ext>
            </a:extLst>
          </p:cNvPr>
          <p:cNvSpPr txBox="1">
            <a:spLocks/>
          </p:cNvSpPr>
          <p:nvPr/>
        </p:nvSpPr>
        <p:spPr bwMode="auto">
          <a:xfrm>
            <a:off x="1091444" y="5534740"/>
            <a:ext cx="10310464" cy="1112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lgn="l">
              <a:spcBef>
                <a:spcPts val="0"/>
              </a:spcBef>
            </a:pPr>
            <a:r>
              <a:rPr lang="en-US" sz="2000" dirty="0"/>
              <a:t>Noise on the left at the edge of the brain is 8.6 units and noise for the middle of the brain is 18.8 units roughly double that at the edge (due to parallel imaging and distance from the coils). As expected that the average is close to zero! But these are not </a:t>
            </a:r>
            <a:r>
              <a:rPr lang="el-GR" sz="2000" dirty="0">
                <a:solidFill>
                  <a:srgbClr val="FFFF99"/>
                </a:solidFill>
              </a:rPr>
              <a:t>σ</a:t>
            </a:r>
            <a:r>
              <a:rPr lang="en-US" sz="2000" baseline="-25000" dirty="0">
                <a:solidFill>
                  <a:srgbClr val="FFFF99"/>
                </a:solidFill>
              </a:rPr>
              <a:t>o </a:t>
            </a:r>
            <a:r>
              <a:rPr lang="en-US" altLang="zh-CN" sz="2000" dirty="0"/>
              <a:t>but sqrt(2)</a:t>
            </a:r>
            <a:r>
              <a:rPr lang="el-GR" sz="2000" dirty="0">
                <a:solidFill>
                  <a:srgbClr val="FFFF99"/>
                </a:solidFill>
              </a:rPr>
              <a:t>σ</a:t>
            </a:r>
            <a:r>
              <a:rPr lang="en-US" sz="2000" baseline="-25000" dirty="0">
                <a:solidFill>
                  <a:srgbClr val="FFFF99"/>
                </a:solidFill>
              </a:rPr>
              <a:t>o </a:t>
            </a:r>
            <a:r>
              <a:rPr lang="en-US" sz="2000" dirty="0">
                <a:solidFill>
                  <a:srgbClr val="FFFF99"/>
                </a:solidFill>
              </a:rPr>
              <a:t>.</a:t>
            </a:r>
            <a:endParaRPr lang="en-US" altLang="zh-CN" sz="2000" dirty="0"/>
          </a:p>
          <a:p>
            <a:pPr algn="l">
              <a:spcBef>
                <a:spcPts val="0"/>
              </a:spcBef>
            </a:pPr>
            <a:endParaRPr lang="en-US" sz="2000" dirty="0"/>
          </a:p>
        </p:txBody>
      </p:sp>
      <p:grpSp>
        <p:nvGrpSpPr>
          <p:cNvPr id="4" name="Group 3">
            <a:extLst>
              <a:ext uri="{FF2B5EF4-FFF2-40B4-BE49-F238E27FC236}">
                <a16:creationId xmlns:a16="http://schemas.microsoft.com/office/drawing/2014/main" id="{4481D75B-01D5-867C-FBB6-3C6B598258F6}"/>
              </a:ext>
            </a:extLst>
          </p:cNvPr>
          <p:cNvGrpSpPr/>
          <p:nvPr/>
        </p:nvGrpSpPr>
        <p:grpSpPr>
          <a:xfrm>
            <a:off x="1416751" y="620688"/>
            <a:ext cx="9358498" cy="4762826"/>
            <a:chOff x="1416751" y="620688"/>
            <a:chExt cx="9358498" cy="4762826"/>
          </a:xfrm>
        </p:grpSpPr>
        <p:grpSp>
          <p:nvGrpSpPr>
            <p:cNvPr id="6" name="Group 5">
              <a:extLst>
                <a:ext uri="{FF2B5EF4-FFF2-40B4-BE49-F238E27FC236}">
                  <a16:creationId xmlns:a16="http://schemas.microsoft.com/office/drawing/2014/main" id="{0D773F06-33F2-4306-5E94-451A1D5186AC}"/>
                </a:ext>
              </a:extLst>
            </p:cNvPr>
            <p:cNvGrpSpPr/>
            <p:nvPr/>
          </p:nvGrpSpPr>
          <p:grpSpPr>
            <a:xfrm>
              <a:off x="1416751" y="620688"/>
              <a:ext cx="9358498" cy="4762826"/>
              <a:chOff x="1452763" y="836712"/>
              <a:chExt cx="9358498" cy="4762826"/>
            </a:xfrm>
          </p:grpSpPr>
          <p:pic>
            <p:nvPicPr>
              <p:cNvPr id="14" name="Picture 13">
                <a:extLst>
                  <a:ext uri="{FF2B5EF4-FFF2-40B4-BE49-F238E27FC236}">
                    <a16:creationId xmlns:a16="http://schemas.microsoft.com/office/drawing/2014/main" id="{D6EAF3E0-D036-A218-EE86-6518B9053A82}"/>
                  </a:ext>
                </a:extLst>
              </p:cNvPr>
              <p:cNvPicPr>
                <a:picLocks noChangeAspect="1"/>
              </p:cNvPicPr>
              <p:nvPr/>
            </p:nvPicPr>
            <p:blipFill rotWithShape="1">
              <a:blip r:embed="rId2"/>
              <a:srcRect t="6425" r="5999" b="8526"/>
              <a:stretch/>
            </p:blipFill>
            <p:spPr>
              <a:xfrm>
                <a:off x="1452763" y="836712"/>
                <a:ext cx="9358498" cy="4762826"/>
              </a:xfrm>
              <a:prstGeom prst="rect">
                <a:avLst/>
              </a:prstGeom>
            </p:spPr>
          </p:pic>
          <p:cxnSp>
            <p:nvCxnSpPr>
              <p:cNvPr id="15" name="Straight Arrow Connector 14">
                <a:extLst>
                  <a:ext uri="{FF2B5EF4-FFF2-40B4-BE49-F238E27FC236}">
                    <a16:creationId xmlns:a16="http://schemas.microsoft.com/office/drawing/2014/main" id="{9768AB32-727B-9324-539E-27798998E9BE}"/>
                  </a:ext>
                </a:extLst>
              </p:cNvPr>
              <p:cNvCxnSpPr>
                <a:cxnSpLocks/>
              </p:cNvCxnSpPr>
              <p:nvPr/>
            </p:nvCxnSpPr>
            <p:spPr>
              <a:xfrm flipV="1">
                <a:off x="2531604" y="3068960"/>
                <a:ext cx="324036" cy="111612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6" name="Straight Arrow Connector 15">
                <a:extLst>
                  <a:ext uri="{FF2B5EF4-FFF2-40B4-BE49-F238E27FC236}">
                    <a16:creationId xmlns:a16="http://schemas.microsoft.com/office/drawing/2014/main" id="{327D8797-A82E-F702-0AC9-7950BFA7F471}"/>
                  </a:ext>
                </a:extLst>
              </p:cNvPr>
              <p:cNvCxnSpPr>
                <a:cxnSpLocks/>
              </p:cNvCxnSpPr>
              <p:nvPr/>
            </p:nvCxnSpPr>
            <p:spPr>
              <a:xfrm flipH="1" flipV="1">
                <a:off x="7788188" y="3081909"/>
                <a:ext cx="1188132" cy="164323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7" name="Oval 16">
                <a:extLst>
                  <a:ext uri="{FF2B5EF4-FFF2-40B4-BE49-F238E27FC236}">
                    <a16:creationId xmlns:a16="http://schemas.microsoft.com/office/drawing/2014/main" id="{2760C8EE-E498-6176-78EC-31F4D05873A5}"/>
                  </a:ext>
                </a:extLst>
              </p:cNvPr>
              <p:cNvSpPr/>
              <p:nvPr/>
            </p:nvSpPr>
            <p:spPr>
              <a:xfrm>
                <a:off x="4331804" y="2204864"/>
                <a:ext cx="1260140"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2243DA81-18A1-0D87-A7E5-6C53902CCC78}"/>
                  </a:ext>
                </a:extLst>
              </p:cNvPr>
              <p:cNvSpPr/>
              <p:nvPr/>
            </p:nvSpPr>
            <p:spPr>
              <a:xfrm>
                <a:off x="8976320" y="2204864"/>
                <a:ext cx="1260140"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mc:Choice xmlns:p14="http://schemas.microsoft.com/office/powerpoint/2010/main" Requires="p14">
            <p:contentPart p14:bwMode="auto" r:id="rId3">
              <p14:nvContentPartPr>
                <p14:cNvPr id="9" name="Ink 8">
                  <a:extLst>
                    <a:ext uri="{FF2B5EF4-FFF2-40B4-BE49-F238E27FC236}">
                      <a16:creationId xmlns:a16="http://schemas.microsoft.com/office/drawing/2014/main" id="{860D9DB6-98D9-5326-F88E-C14E37FE5B7D}"/>
                    </a:ext>
                  </a:extLst>
                </p14:cNvPr>
                <p14:cNvContentPartPr/>
                <p14:nvPr/>
              </p14:nvContentPartPr>
              <p14:xfrm>
                <a:off x="8943647" y="4512630"/>
                <a:ext cx="233640" cy="204120"/>
              </p14:xfrm>
            </p:contentPart>
          </mc:Choice>
          <mc:Fallback>
            <p:pic>
              <p:nvPicPr>
                <p:cNvPr id="9" name="Ink 8">
                  <a:extLst>
                    <a:ext uri="{FF2B5EF4-FFF2-40B4-BE49-F238E27FC236}">
                      <a16:creationId xmlns:a16="http://schemas.microsoft.com/office/drawing/2014/main" id="{860D9DB6-98D9-5326-F88E-C14E37FE5B7D}"/>
                    </a:ext>
                  </a:extLst>
                </p:cNvPr>
                <p:cNvPicPr/>
                <p:nvPr/>
              </p:nvPicPr>
              <p:blipFill>
                <a:blip r:embed="rId4"/>
                <a:stretch>
                  <a:fillRect/>
                </a:stretch>
              </p:blipFill>
              <p:spPr>
                <a:xfrm>
                  <a:off x="8935007" y="4503990"/>
                  <a:ext cx="251280" cy="2217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3" name="Ink 12">
                  <a:extLst>
                    <a:ext uri="{FF2B5EF4-FFF2-40B4-BE49-F238E27FC236}">
                      <a16:creationId xmlns:a16="http://schemas.microsoft.com/office/drawing/2014/main" id="{52C0EE9C-4293-75BD-E378-A269557BA3A5}"/>
                    </a:ext>
                  </a:extLst>
                </p14:cNvPr>
                <p14:cNvContentPartPr/>
                <p14:nvPr/>
              </p14:nvContentPartPr>
              <p14:xfrm>
                <a:off x="7320136" y="4512630"/>
                <a:ext cx="233640" cy="204120"/>
              </p14:xfrm>
            </p:contentPart>
          </mc:Choice>
          <mc:Fallback>
            <p:pic>
              <p:nvPicPr>
                <p:cNvPr id="13" name="Ink 12">
                  <a:extLst>
                    <a:ext uri="{FF2B5EF4-FFF2-40B4-BE49-F238E27FC236}">
                      <a16:creationId xmlns:a16="http://schemas.microsoft.com/office/drawing/2014/main" id="{52C0EE9C-4293-75BD-E378-A269557BA3A5}"/>
                    </a:ext>
                  </a:extLst>
                </p:cNvPr>
                <p:cNvPicPr/>
                <p:nvPr/>
              </p:nvPicPr>
              <p:blipFill>
                <a:blip r:embed="rId4"/>
                <a:stretch>
                  <a:fillRect/>
                </a:stretch>
              </p:blipFill>
              <p:spPr>
                <a:xfrm>
                  <a:off x="7311496" y="4503990"/>
                  <a:ext cx="251280" cy="221760"/>
                </a:xfrm>
                <a:prstGeom prst="rect">
                  <a:avLst/>
                </a:prstGeom>
              </p:spPr>
            </p:pic>
          </mc:Fallback>
        </mc:AlternateContent>
      </p:grpSp>
    </p:spTree>
    <p:extLst>
      <p:ext uri="{BB962C8B-B14F-4D97-AF65-F5344CB8AC3E}">
        <p14:creationId xmlns:p14="http://schemas.microsoft.com/office/powerpoint/2010/main" val="261306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2C8B8521-B2E2-A7E2-934E-7A20E72C8947}"/>
              </a:ext>
            </a:extLst>
          </p:cNvPr>
          <p:cNvSpPr txBox="1">
            <a:spLocks/>
          </p:cNvSpPr>
          <p:nvPr/>
        </p:nvSpPr>
        <p:spPr bwMode="auto">
          <a:xfrm>
            <a:off x="515380" y="656692"/>
            <a:ext cx="11557284"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lgn="l">
              <a:spcBef>
                <a:spcPts val="0"/>
              </a:spcBef>
            </a:pPr>
            <a:r>
              <a:rPr lang="en-US" sz="2400" dirty="0">
                <a:solidFill>
                  <a:srgbClr val="FFFFCC"/>
                </a:solidFill>
              </a:rPr>
              <a:t>How then do we measure noise?</a:t>
            </a:r>
          </a:p>
          <a:p>
            <a:pPr algn="l">
              <a:spcBef>
                <a:spcPts val="0"/>
              </a:spcBef>
            </a:pPr>
            <a:endParaRPr lang="en-US" sz="2000" dirty="0"/>
          </a:p>
          <a:p>
            <a:pPr algn="l">
              <a:spcBef>
                <a:spcPts val="0"/>
              </a:spcBef>
            </a:pPr>
            <a:r>
              <a:rPr lang="en-US" sz="2000" dirty="0"/>
              <a:t>Well, if you are using PDIC with the three echoes being 7.5ms, 15ms, and 22.5ms, then </a:t>
            </a:r>
          </a:p>
          <a:p>
            <a:pPr algn="l">
              <a:spcBef>
                <a:spcPts val="0"/>
              </a:spcBef>
            </a:pPr>
            <a:endParaRPr lang="en-US" sz="2000" dirty="0"/>
          </a:p>
          <a:p>
            <a:pPr algn="l">
              <a:spcBef>
                <a:spcPts val="0"/>
              </a:spcBef>
            </a:pPr>
            <a:r>
              <a:rPr lang="en-US" sz="2000" dirty="0"/>
              <a:t>That is, we expect </a:t>
            </a:r>
            <a:r>
              <a:rPr lang="el-GR" sz="2000" dirty="0"/>
              <a:t>Δ</a:t>
            </a:r>
            <a:r>
              <a:rPr lang="en-US" sz="2000" dirty="0"/>
              <a:t>S = S(TE2)-</a:t>
            </a:r>
            <a:r>
              <a:rPr lang="en-US" sz="2000" dirty="0" err="1"/>
              <a:t>avgS</a:t>
            </a:r>
            <a:r>
              <a:rPr lang="en-US" sz="2000" dirty="0"/>
              <a:t>(TE1,TE3)=0. </a:t>
            </a:r>
          </a:p>
          <a:p>
            <a:pPr algn="l">
              <a:spcBef>
                <a:spcPts val="0"/>
              </a:spcBef>
            </a:pPr>
            <a:endParaRPr lang="en-US" sz="2000" dirty="0"/>
          </a:p>
          <a:p>
            <a:pPr algn="l">
              <a:spcBef>
                <a:spcPts val="0"/>
              </a:spcBef>
            </a:pPr>
            <a:r>
              <a:rPr lang="en-US" sz="2000" dirty="0"/>
              <a:t>Therefore, </a:t>
            </a:r>
          </a:p>
          <a:p>
            <a:pPr algn="l">
              <a:spcBef>
                <a:spcPts val="0"/>
              </a:spcBef>
            </a:pPr>
            <a:endParaRPr lang="en-US" sz="2000" dirty="0">
              <a:solidFill>
                <a:srgbClr val="FFFF99"/>
              </a:solidFill>
            </a:endParaRPr>
          </a:p>
          <a:p>
            <a:pPr algn="l">
              <a:spcBef>
                <a:spcPts val="0"/>
              </a:spcBef>
            </a:pPr>
            <a:r>
              <a:rPr lang="el-GR" sz="2000" dirty="0">
                <a:solidFill>
                  <a:srgbClr val="FFFF99"/>
                </a:solidFill>
              </a:rPr>
              <a:t>σ</a:t>
            </a:r>
            <a:r>
              <a:rPr lang="el-GR" sz="2000" baseline="-25000" dirty="0">
                <a:solidFill>
                  <a:srgbClr val="FFFF99"/>
                </a:solidFill>
              </a:rPr>
              <a:t>Δ</a:t>
            </a:r>
            <a:r>
              <a:rPr lang="en-US" sz="2000" baseline="-25000" dirty="0">
                <a:solidFill>
                  <a:srgbClr val="FFFF99"/>
                </a:solidFill>
              </a:rPr>
              <a:t>S</a:t>
            </a:r>
            <a:r>
              <a:rPr lang="en-US" sz="2000" baseline="30000" dirty="0">
                <a:solidFill>
                  <a:srgbClr val="FFFF99"/>
                </a:solidFill>
              </a:rPr>
              <a:t>2 </a:t>
            </a:r>
            <a:r>
              <a:rPr lang="en-US" sz="2000" dirty="0">
                <a:solidFill>
                  <a:srgbClr val="FFFF99"/>
                </a:solidFill>
              </a:rPr>
              <a:t>= 1.5</a:t>
            </a:r>
            <a:r>
              <a:rPr lang="el-GR" sz="2000" dirty="0">
                <a:solidFill>
                  <a:srgbClr val="FFFF99"/>
                </a:solidFill>
              </a:rPr>
              <a:t>σ</a:t>
            </a:r>
            <a:r>
              <a:rPr lang="en-US" sz="2000" baseline="-25000" dirty="0">
                <a:solidFill>
                  <a:srgbClr val="FFFF99"/>
                </a:solidFill>
              </a:rPr>
              <a:t>o</a:t>
            </a:r>
            <a:r>
              <a:rPr lang="en-US" sz="2000" baseline="30000" dirty="0">
                <a:solidFill>
                  <a:srgbClr val="FFFF99"/>
                </a:solidFill>
              </a:rPr>
              <a:t>2 </a:t>
            </a:r>
            <a:r>
              <a:rPr lang="en-US" sz="2000" dirty="0">
                <a:solidFill>
                  <a:srgbClr val="FFFF99"/>
                </a:solidFill>
              </a:rPr>
              <a:t> so finally </a:t>
            </a:r>
            <a:r>
              <a:rPr lang="el-GR" sz="2000" dirty="0">
                <a:solidFill>
                  <a:srgbClr val="FFFF99"/>
                </a:solidFill>
              </a:rPr>
              <a:t>σ</a:t>
            </a:r>
            <a:r>
              <a:rPr lang="el-GR" sz="2000" baseline="-25000" dirty="0">
                <a:solidFill>
                  <a:srgbClr val="FFFF99"/>
                </a:solidFill>
              </a:rPr>
              <a:t>Δ</a:t>
            </a:r>
            <a:r>
              <a:rPr lang="en-US" sz="2000" baseline="-25000" dirty="0">
                <a:solidFill>
                  <a:srgbClr val="FFFF99"/>
                </a:solidFill>
              </a:rPr>
              <a:t>S</a:t>
            </a:r>
            <a:r>
              <a:rPr lang="en-US" sz="2000" baseline="30000" dirty="0">
                <a:solidFill>
                  <a:srgbClr val="FFFF99"/>
                </a:solidFill>
              </a:rPr>
              <a:t> </a:t>
            </a:r>
            <a:r>
              <a:rPr lang="en-US" sz="2000" dirty="0">
                <a:solidFill>
                  <a:srgbClr val="FFFF99"/>
                </a:solidFill>
              </a:rPr>
              <a:t>= sqrt(1.5)</a:t>
            </a:r>
            <a:r>
              <a:rPr lang="el-GR" sz="2000" dirty="0">
                <a:solidFill>
                  <a:srgbClr val="FFFF99"/>
                </a:solidFill>
              </a:rPr>
              <a:t>σ</a:t>
            </a:r>
            <a:r>
              <a:rPr lang="en-US" sz="2000" baseline="-25000" dirty="0">
                <a:solidFill>
                  <a:srgbClr val="FFFF99"/>
                </a:solidFill>
              </a:rPr>
              <a:t>o</a:t>
            </a:r>
            <a:r>
              <a:rPr lang="en-US" sz="2000" baseline="30000" dirty="0">
                <a:solidFill>
                  <a:srgbClr val="FFFF99"/>
                </a:solidFill>
              </a:rPr>
              <a:t> </a:t>
            </a:r>
          </a:p>
          <a:p>
            <a:pPr algn="l">
              <a:spcBef>
                <a:spcPts val="0"/>
              </a:spcBef>
            </a:pPr>
            <a:endParaRPr lang="en-US" sz="2000" baseline="30000" dirty="0">
              <a:solidFill>
                <a:srgbClr val="FFFF99"/>
              </a:solidFill>
            </a:endParaRPr>
          </a:p>
          <a:p>
            <a:pPr algn="l">
              <a:spcBef>
                <a:spcPts val="0"/>
              </a:spcBef>
            </a:pPr>
            <a:r>
              <a:rPr lang="en-US" sz="2000" dirty="0">
                <a:solidFill>
                  <a:srgbClr val="FFFF99"/>
                </a:solidFill>
              </a:rPr>
              <a:t>and therefore </a:t>
            </a:r>
          </a:p>
          <a:p>
            <a:pPr algn="l">
              <a:spcBef>
                <a:spcPts val="0"/>
              </a:spcBef>
            </a:pPr>
            <a:endParaRPr lang="en-US" sz="2000" dirty="0">
              <a:solidFill>
                <a:srgbClr val="FFFF99"/>
              </a:solidFill>
            </a:endParaRPr>
          </a:p>
          <a:p>
            <a:pPr algn="l">
              <a:spcBef>
                <a:spcPts val="0"/>
              </a:spcBef>
            </a:pPr>
            <a:r>
              <a:rPr lang="el-GR" sz="2000" dirty="0">
                <a:solidFill>
                  <a:srgbClr val="FFFF99"/>
                </a:solidFill>
              </a:rPr>
              <a:t>σ</a:t>
            </a:r>
            <a:r>
              <a:rPr lang="en-US" sz="2000" baseline="-25000" dirty="0">
                <a:solidFill>
                  <a:srgbClr val="FFFF99"/>
                </a:solidFill>
              </a:rPr>
              <a:t>o</a:t>
            </a:r>
            <a:r>
              <a:rPr lang="en-US" sz="2000" baseline="30000" dirty="0">
                <a:solidFill>
                  <a:srgbClr val="FFFF99"/>
                </a:solidFill>
              </a:rPr>
              <a:t>  </a:t>
            </a:r>
            <a:r>
              <a:rPr lang="en-US" sz="2000" dirty="0">
                <a:solidFill>
                  <a:srgbClr val="FFFF99"/>
                </a:solidFill>
              </a:rPr>
              <a:t>= </a:t>
            </a:r>
            <a:r>
              <a:rPr lang="el-GR" sz="2000" dirty="0">
                <a:solidFill>
                  <a:srgbClr val="FFFF99"/>
                </a:solidFill>
              </a:rPr>
              <a:t>σ</a:t>
            </a:r>
            <a:r>
              <a:rPr lang="el-GR" sz="2000" baseline="-25000" dirty="0">
                <a:solidFill>
                  <a:srgbClr val="FFFF99"/>
                </a:solidFill>
              </a:rPr>
              <a:t>Δ</a:t>
            </a:r>
            <a:r>
              <a:rPr lang="en-US" sz="2000" baseline="-25000" dirty="0">
                <a:solidFill>
                  <a:srgbClr val="FFFF99"/>
                </a:solidFill>
              </a:rPr>
              <a:t>S</a:t>
            </a:r>
            <a:r>
              <a:rPr lang="en-US" sz="2000" baseline="30000" dirty="0">
                <a:solidFill>
                  <a:srgbClr val="FFFF99"/>
                </a:solidFill>
              </a:rPr>
              <a:t> </a:t>
            </a:r>
            <a:r>
              <a:rPr lang="en-US" sz="2000" dirty="0">
                <a:solidFill>
                  <a:srgbClr val="FFFF99"/>
                </a:solidFill>
              </a:rPr>
              <a:t>/sqrt(1.5)</a:t>
            </a:r>
          </a:p>
          <a:p>
            <a:pPr algn="l">
              <a:spcBef>
                <a:spcPts val="0"/>
              </a:spcBef>
            </a:pPr>
            <a:endParaRPr lang="en-US" sz="2000" dirty="0">
              <a:solidFill>
                <a:srgbClr val="FFFF99"/>
              </a:solidFill>
            </a:endParaRPr>
          </a:p>
          <a:p>
            <a:pPr algn="l">
              <a:spcBef>
                <a:spcPts val="0"/>
              </a:spcBef>
            </a:pPr>
            <a:endParaRPr lang="en-US" sz="2000" baseline="-25000" dirty="0">
              <a:solidFill>
                <a:srgbClr val="FFFF99"/>
              </a:solidFill>
            </a:endParaRPr>
          </a:p>
          <a:p>
            <a:pPr algn="l">
              <a:spcBef>
                <a:spcPts val="0"/>
              </a:spcBef>
            </a:pPr>
            <a:r>
              <a:rPr lang="en-US" sz="2000" dirty="0"/>
              <a:t>Now you can calculate the correct noise </a:t>
            </a:r>
            <a:r>
              <a:rPr lang="el-GR" sz="2000" dirty="0"/>
              <a:t>σ</a:t>
            </a:r>
            <a:r>
              <a:rPr lang="en-US" sz="2000" baseline="-25000" dirty="0"/>
              <a:t>o</a:t>
            </a:r>
            <a:r>
              <a:rPr lang="en-US" sz="2000" dirty="0"/>
              <a:t> and use it for the CNR calculation. However, remember that this is only true if there are no scale variations from scan to scan.</a:t>
            </a:r>
          </a:p>
          <a:p>
            <a:pPr algn="l">
              <a:spcBef>
                <a:spcPts val="0"/>
              </a:spcBef>
            </a:pPr>
            <a:endParaRPr lang="en-US" sz="2000" dirty="0"/>
          </a:p>
          <a:p>
            <a:pPr algn="l">
              <a:spcBef>
                <a:spcPts val="0"/>
              </a:spcBef>
            </a:pPr>
            <a:endParaRPr lang="en-US" sz="2000" dirty="0">
              <a:solidFill>
                <a:srgbClr val="FFFF99"/>
              </a:solidFill>
            </a:endParaRPr>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BEA821AC-8CA2-FFA9-1204-9F1CC26B126A}"/>
                  </a:ext>
                </a:extLst>
              </p14:cNvPr>
              <p14:cNvContentPartPr/>
              <p14:nvPr/>
            </p14:nvContentPartPr>
            <p14:xfrm>
              <a:off x="746756" y="3177093"/>
              <a:ext cx="1201320" cy="147960"/>
            </p14:xfrm>
          </p:contentPart>
        </mc:Choice>
        <mc:Fallback xmlns="">
          <p:pic>
            <p:nvPicPr>
              <p:cNvPr id="4" name="Ink 3">
                <a:extLst>
                  <a:ext uri="{FF2B5EF4-FFF2-40B4-BE49-F238E27FC236}">
                    <a16:creationId xmlns:a16="http://schemas.microsoft.com/office/drawing/2014/main" id="{BEA821AC-8CA2-FFA9-1204-9F1CC26B126A}"/>
                  </a:ext>
                </a:extLst>
              </p:cNvPr>
              <p:cNvPicPr/>
              <p:nvPr/>
            </p:nvPicPr>
            <p:blipFill>
              <a:blip r:embed="rId3"/>
              <a:stretch>
                <a:fillRect/>
              </a:stretch>
            </p:blipFill>
            <p:spPr>
              <a:xfrm>
                <a:off x="693116" y="3069453"/>
                <a:ext cx="1308960" cy="363600"/>
              </a:xfrm>
              <a:prstGeom prst="rect">
                <a:avLst/>
              </a:prstGeom>
            </p:spPr>
          </p:pic>
        </mc:Fallback>
      </mc:AlternateContent>
    </p:spTree>
    <p:extLst>
      <p:ext uri="{BB962C8B-B14F-4D97-AF65-F5344CB8AC3E}">
        <p14:creationId xmlns:p14="http://schemas.microsoft.com/office/powerpoint/2010/main" val="5691248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2C8B8521-B2E2-A7E2-934E-7A20E72C8947}"/>
              </a:ext>
            </a:extLst>
          </p:cNvPr>
          <p:cNvSpPr txBox="1">
            <a:spLocks/>
          </p:cNvSpPr>
          <p:nvPr/>
        </p:nvSpPr>
        <p:spPr bwMode="auto">
          <a:xfrm>
            <a:off x="443372" y="750767"/>
            <a:ext cx="11557284" cy="5148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lgn="l">
              <a:spcBef>
                <a:spcPts val="0"/>
              </a:spcBef>
            </a:pPr>
            <a:r>
              <a:rPr lang="en-US" sz="2400" dirty="0">
                <a:solidFill>
                  <a:srgbClr val="FFFFCC"/>
                </a:solidFill>
              </a:rPr>
              <a:t>Conclusion</a:t>
            </a:r>
          </a:p>
          <a:p>
            <a:pPr algn="l">
              <a:spcBef>
                <a:spcPts val="0"/>
              </a:spcBef>
            </a:pPr>
            <a:endParaRPr lang="en-US" sz="2400" dirty="0">
              <a:solidFill>
                <a:srgbClr val="FFFFCC"/>
              </a:solidFill>
            </a:endParaRPr>
          </a:p>
          <a:p>
            <a:pPr algn="l">
              <a:spcBef>
                <a:spcPts val="0"/>
              </a:spcBef>
            </a:pPr>
            <a:r>
              <a:rPr lang="en-US" sz="2000" dirty="0"/>
              <a:t>Finally, you should always plot your results for both:</a:t>
            </a:r>
          </a:p>
          <a:p>
            <a:pPr algn="l">
              <a:spcBef>
                <a:spcPts val="0"/>
              </a:spcBef>
            </a:pPr>
            <a:endParaRPr lang="en-US" sz="2000" dirty="0"/>
          </a:p>
          <a:p>
            <a:pPr algn="l">
              <a:spcBef>
                <a:spcPts val="0"/>
              </a:spcBef>
            </a:pPr>
            <a:r>
              <a:rPr lang="en-US" sz="2000" dirty="0"/>
              <a:t>contrast </a:t>
            </a:r>
          </a:p>
          <a:p>
            <a:pPr algn="l">
              <a:spcBef>
                <a:spcPts val="0"/>
              </a:spcBef>
            </a:pPr>
            <a:endParaRPr lang="en-US" sz="2000" dirty="0"/>
          </a:p>
          <a:p>
            <a:pPr algn="l">
              <a:spcBef>
                <a:spcPts val="0"/>
              </a:spcBef>
            </a:pPr>
            <a:r>
              <a:rPr lang="en-US" sz="2000" dirty="0"/>
              <a:t>C = (S1-S2)</a:t>
            </a:r>
          </a:p>
          <a:p>
            <a:pPr algn="l">
              <a:spcBef>
                <a:spcPts val="0"/>
              </a:spcBef>
            </a:pPr>
            <a:endParaRPr lang="en-US" sz="2000" dirty="0"/>
          </a:p>
          <a:p>
            <a:pPr algn="l">
              <a:spcBef>
                <a:spcPts val="0"/>
              </a:spcBef>
            </a:pPr>
            <a:r>
              <a:rPr lang="en-US" sz="2000" dirty="0"/>
              <a:t>and relative contrast</a:t>
            </a:r>
          </a:p>
          <a:p>
            <a:pPr algn="l">
              <a:spcBef>
                <a:spcPts val="0"/>
              </a:spcBef>
            </a:pPr>
            <a:endParaRPr lang="en-US" sz="2000" dirty="0"/>
          </a:p>
          <a:p>
            <a:pPr algn="l">
              <a:spcBef>
                <a:spcPts val="0"/>
              </a:spcBef>
            </a:pPr>
            <a:r>
              <a:rPr lang="en-US" sz="2000" dirty="0" err="1"/>
              <a:t>C</a:t>
            </a:r>
            <a:r>
              <a:rPr lang="en-US" sz="2000" baseline="-25000" dirty="0" err="1"/>
              <a:t>rel</a:t>
            </a:r>
            <a:r>
              <a:rPr lang="en-US" sz="2000" dirty="0"/>
              <a:t> = (S1- S2)/S2.</a:t>
            </a:r>
          </a:p>
          <a:p>
            <a:pPr algn="l">
              <a:spcBef>
                <a:spcPts val="0"/>
              </a:spcBef>
            </a:pPr>
            <a:endParaRPr lang="en-US" sz="2000" dirty="0"/>
          </a:p>
          <a:p>
            <a:pPr algn="l">
              <a:spcBef>
                <a:spcPts val="0"/>
              </a:spcBef>
            </a:pPr>
            <a:r>
              <a:rPr lang="en-US" sz="2000" dirty="0">
                <a:solidFill>
                  <a:srgbClr val="FFFFCC"/>
                </a:solidFill>
              </a:rPr>
              <a:t>You can also find the noise as described above and plot </a:t>
            </a:r>
          </a:p>
          <a:p>
            <a:pPr algn="l">
              <a:spcBef>
                <a:spcPts val="0"/>
              </a:spcBef>
            </a:pPr>
            <a:endParaRPr lang="en-US" sz="2000" dirty="0">
              <a:solidFill>
                <a:srgbClr val="FFFFCC"/>
              </a:solidFill>
            </a:endParaRPr>
          </a:p>
          <a:p>
            <a:pPr algn="l">
              <a:spcBef>
                <a:spcPts val="0"/>
              </a:spcBef>
            </a:pPr>
            <a:r>
              <a:rPr lang="en-US" altLang="zh-CN" sz="2000" dirty="0"/>
              <a:t>CNR (S1 – S2)/</a:t>
            </a:r>
            <a:r>
              <a:rPr lang="el-GR" sz="2000" dirty="0">
                <a:solidFill>
                  <a:srgbClr val="FFFF99"/>
                </a:solidFill>
              </a:rPr>
              <a:t>σ</a:t>
            </a:r>
            <a:r>
              <a:rPr lang="en-US" sz="2000" baseline="-25000" dirty="0">
                <a:solidFill>
                  <a:srgbClr val="FFFF99"/>
                </a:solidFill>
              </a:rPr>
              <a:t>o</a:t>
            </a:r>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BEA821AC-8CA2-FFA9-1204-9F1CC26B126A}"/>
                  </a:ext>
                </a:extLst>
              </p14:cNvPr>
              <p14:cNvContentPartPr/>
              <p14:nvPr/>
            </p14:nvContentPartPr>
            <p14:xfrm>
              <a:off x="746756" y="3177093"/>
              <a:ext cx="1201320" cy="147960"/>
            </p14:xfrm>
          </p:contentPart>
        </mc:Choice>
        <mc:Fallback xmlns="">
          <p:pic>
            <p:nvPicPr>
              <p:cNvPr id="4" name="Ink 3">
                <a:extLst>
                  <a:ext uri="{FF2B5EF4-FFF2-40B4-BE49-F238E27FC236}">
                    <a16:creationId xmlns:a16="http://schemas.microsoft.com/office/drawing/2014/main" id="{BEA821AC-8CA2-FFA9-1204-9F1CC26B126A}"/>
                  </a:ext>
                </a:extLst>
              </p:cNvPr>
              <p:cNvPicPr/>
              <p:nvPr/>
            </p:nvPicPr>
            <p:blipFill>
              <a:blip r:embed="rId3"/>
              <a:stretch>
                <a:fillRect/>
              </a:stretch>
            </p:blipFill>
            <p:spPr>
              <a:xfrm>
                <a:off x="693116" y="3069453"/>
                <a:ext cx="1308960" cy="363600"/>
              </a:xfrm>
              <a:prstGeom prst="rect">
                <a:avLst/>
              </a:prstGeom>
            </p:spPr>
          </p:pic>
        </mc:Fallback>
      </mc:AlternateContent>
    </p:spTree>
    <p:extLst>
      <p:ext uri="{BB962C8B-B14F-4D97-AF65-F5344CB8AC3E}">
        <p14:creationId xmlns:p14="http://schemas.microsoft.com/office/powerpoint/2010/main" val="1325959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2C8B8521-B2E2-A7E2-934E-7A20E72C8947}"/>
              </a:ext>
            </a:extLst>
          </p:cNvPr>
          <p:cNvSpPr txBox="1">
            <a:spLocks/>
          </p:cNvSpPr>
          <p:nvPr/>
        </p:nvSpPr>
        <p:spPr bwMode="auto">
          <a:xfrm>
            <a:off x="1150132" y="27467"/>
            <a:ext cx="9891736" cy="436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spcBef>
                <a:spcPts val="0"/>
              </a:spcBef>
            </a:pPr>
            <a:r>
              <a:rPr lang="en-US" sz="2400" dirty="0">
                <a:solidFill>
                  <a:srgbClr val="FFFF99"/>
                </a:solidFill>
              </a:rPr>
              <a:t>Subtracting data from the same scan acquired twice</a:t>
            </a:r>
          </a:p>
        </p:txBody>
      </p:sp>
      <p:sp>
        <p:nvSpPr>
          <p:cNvPr id="2" name="Subtitle 2">
            <a:extLst>
              <a:ext uri="{FF2B5EF4-FFF2-40B4-BE49-F238E27FC236}">
                <a16:creationId xmlns:a16="http://schemas.microsoft.com/office/drawing/2014/main" id="{920CBFB5-195E-162D-A1E8-5F95AEA2032D}"/>
              </a:ext>
            </a:extLst>
          </p:cNvPr>
          <p:cNvSpPr txBox="1">
            <a:spLocks/>
          </p:cNvSpPr>
          <p:nvPr/>
        </p:nvSpPr>
        <p:spPr bwMode="auto">
          <a:xfrm>
            <a:off x="1235460" y="5540479"/>
            <a:ext cx="10043845" cy="766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lgn="l">
              <a:spcBef>
                <a:spcPts val="0"/>
              </a:spcBef>
            </a:pPr>
            <a:r>
              <a:rPr lang="en-US" sz="2000" dirty="0"/>
              <a:t>The true estimate of noise on the left at the edge of the brain is 8.6/sqrt(2) = 6.1 units.</a:t>
            </a:r>
          </a:p>
          <a:p>
            <a:pPr algn="l">
              <a:spcBef>
                <a:spcPts val="0"/>
              </a:spcBef>
            </a:pPr>
            <a:r>
              <a:rPr lang="en-US" sz="2000" dirty="0"/>
              <a:t>The true estimate of the noise for the middle of the brain is 18.8/sqrt(2) = 13.3. </a:t>
            </a:r>
            <a:endParaRPr lang="en-US" altLang="zh-CN" sz="2000" dirty="0"/>
          </a:p>
          <a:p>
            <a:pPr algn="l">
              <a:spcBef>
                <a:spcPts val="0"/>
              </a:spcBef>
            </a:pPr>
            <a:endParaRPr lang="en-US" sz="2000" dirty="0"/>
          </a:p>
        </p:txBody>
      </p:sp>
      <p:grpSp>
        <p:nvGrpSpPr>
          <p:cNvPr id="13" name="Group 12">
            <a:extLst>
              <a:ext uri="{FF2B5EF4-FFF2-40B4-BE49-F238E27FC236}">
                <a16:creationId xmlns:a16="http://schemas.microsoft.com/office/drawing/2014/main" id="{C2BA9805-1282-11CD-C1EA-C7201EA8B664}"/>
              </a:ext>
            </a:extLst>
          </p:cNvPr>
          <p:cNvGrpSpPr/>
          <p:nvPr/>
        </p:nvGrpSpPr>
        <p:grpSpPr>
          <a:xfrm>
            <a:off x="1416751" y="620688"/>
            <a:ext cx="9358498" cy="4762826"/>
            <a:chOff x="1416751" y="620688"/>
            <a:chExt cx="9358498" cy="4762826"/>
          </a:xfrm>
        </p:grpSpPr>
        <p:grpSp>
          <p:nvGrpSpPr>
            <p:cNvPr id="12" name="Group 11">
              <a:extLst>
                <a:ext uri="{FF2B5EF4-FFF2-40B4-BE49-F238E27FC236}">
                  <a16:creationId xmlns:a16="http://schemas.microsoft.com/office/drawing/2014/main" id="{7B3C1ACC-654B-42D7-C0BD-1C3339524BF2}"/>
                </a:ext>
              </a:extLst>
            </p:cNvPr>
            <p:cNvGrpSpPr/>
            <p:nvPr/>
          </p:nvGrpSpPr>
          <p:grpSpPr>
            <a:xfrm>
              <a:off x="1416751" y="620688"/>
              <a:ext cx="9358498" cy="4762826"/>
              <a:chOff x="1452763" y="836712"/>
              <a:chExt cx="9358498" cy="4762826"/>
            </a:xfrm>
          </p:grpSpPr>
          <p:pic>
            <p:nvPicPr>
              <p:cNvPr id="3" name="Picture 2">
                <a:extLst>
                  <a:ext uri="{FF2B5EF4-FFF2-40B4-BE49-F238E27FC236}">
                    <a16:creationId xmlns:a16="http://schemas.microsoft.com/office/drawing/2014/main" id="{7B0B8DA0-6975-E468-A5BA-7F65694589B8}"/>
                  </a:ext>
                </a:extLst>
              </p:cNvPr>
              <p:cNvPicPr>
                <a:picLocks noChangeAspect="1"/>
              </p:cNvPicPr>
              <p:nvPr/>
            </p:nvPicPr>
            <p:blipFill rotWithShape="1">
              <a:blip r:embed="rId2"/>
              <a:srcRect t="6425" r="5999" b="8526"/>
              <a:stretch/>
            </p:blipFill>
            <p:spPr>
              <a:xfrm>
                <a:off x="1452763" y="836712"/>
                <a:ext cx="9358498" cy="4762826"/>
              </a:xfrm>
              <a:prstGeom prst="rect">
                <a:avLst/>
              </a:prstGeom>
            </p:spPr>
          </p:pic>
          <p:cxnSp>
            <p:nvCxnSpPr>
              <p:cNvPr id="5" name="Straight Arrow Connector 4">
                <a:extLst>
                  <a:ext uri="{FF2B5EF4-FFF2-40B4-BE49-F238E27FC236}">
                    <a16:creationId xmlns:a16="http://schemas.microsoft.com/office/drawing/2014/main" id="{A737592B-1989-607B-E743-85FBD619FACC}"/>
                  </a:ext>
                </a:extLst>
              </p:cNvPr>
              <p:cNvCxnSpPr>
                <a:cxnSpLocks/>
              </p:cNvCxnSpPr>
              <p:nvPr/>
            </p:nvCxnSpPr>
            <p:spPr>
              <a:xfrm flipV="1">
                <a:off x="2531604" y="3068960"/>
                <a:ext cx="324036" cy="111612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 name="Straight Arrow Connector 7">
                <a:extLst>
                  <a:ext uri="{FF2B5EF4-FFF2-40B4-BE49-F238E27FC236}">
                    <a16:creationId xmlns:a16="http://schemas.microsoft.com/office/drawing/2014/main" id="{DD5483AB-387B-F02A-1D30-8A7E284AA3A4}"/>
                  </a:ext>
                </a:extLst>
              </p:cNvPr>
              <p:cNvCxnSpPr>
                <a:cxnSpLocks/>
              </p:cNvCxnSpPr>
              <p:nvPr/>
            </p:nvCxnSpPr>
            <p:spPr>
              <a:xfrm flipH="1" flipV="1">
                <a:off x="7788188" y="3081909"/>
                <a:ext cx="1188132" cy="164323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0" name="Oval 9">
                <a:extLst>
                  <a:ext uri="{FF2B5EF4-FFF2-40B4-BE49-F238E27FC236}">
                    <a16:creationId xmlns:a16="http://schemas.microsoft.com/office/drawing/2014/main" id="{671F0117-18FE-A216-B831-1846B91BB31A}"/>
                  </a:ext>
                </a:extLst>
              </p:cNvPr>
              <p:cNvSpPr/>
              <p:nvPr/>
            </p:nvSpPr>
            <p:spPr>
              <a:xfrm>
                <a:off x="4331804" y="2204864"/>
                <a:ext cx="1260140"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4AAA1BC-C2D6-9176-E9A3-2116DC3B47C4}"/>
                  </a:ext>
                </a:extLst>
              </p:cNvPr>
              <p:cNvSpPr/>
              <p:nvPr/>
            </p:nvSpPr>
            <p:spPr>
              <a:xfrm>
                <a:off x="8976320" y="2204864"/>
                <a:ext cx="1260140"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mc:Choice xmlns:p14="http://schemas.microsoft.com/office/powerpoint/2010/main" Requires="p14">
            <p:contentPart p14:bwMode="auto" r:id="rId3">
              <p14:nvContentPartPr>
                <p14:cNvPr id="4" name="Ink 3">
                  <a:extLst>
                    <a:ext uri="{FF2B5EF4-FFF2-40B4-BE49-F238E27FC236}">
                      <a16:creationId xmlns:a16="http://schemas.microsoft.com/office/drawing/2014/main" id="{D7C2539C-5560-B502-41C0-98B34A5E2D07}"/>
                    </a:ext>
                  </a:extLst>
                </p14:cNvPr>
                <p14:cNvContentPartPr/>
                <p14:nvPr/>
              </p14:nvContentPartPr>
              <p14:xfrm>
                <a:off x="8943647" y="4512630"/>
                <a:ext cx="233640" cy="204120"/>
              </p14:xfrm>
            </p:contentPart>
          </mc:Choice>
          <mc:Fallback>
            <p:pic>
              <p:nvPicPr>
                <p:cNvPr id="4" name="Ink 3">
                  <a:extLst>
                    <a:ext uri="{FF2B5EF4-FFF2-40B4-BE49-F238E27FC236}">
                      <a16:creationId xmlns:a16="http://schemas.microsoft.com/office/drawing/2014/main" id="{D7C2539C-5560-B502-41C0-98B34A5E2D07}"/>
                    </a:ext>
                  </a:extLst>
                </p:cNvPr>
                <p:cNvPicPr/>
                <p:nvPr/>
              </p:nvPicPr>
              <p:blipFill>
                <a:blip r:embed="rId4"/>
                <a:stretch>
                  <a:fillRect/>
                </a:stretch>
              </p:blipFill>
              <p:spPr>
                <a:xfrm>
                  <a:off x="8935007" y="4503990"/>
                  <a:ext cx="251280" cy="2217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9" name="Ink 8">
                  <a:extLst>
                    <a:ext uri="{FF2B5EF4-FFF2-40B4-BE49-F238E27FC236}">
                      <a16:creationId xmlns:a16="http://schemas.microsoft.com/office/drawing/2014/main" id="{C0425E20-7BE6-5DF1-7DDD-B4535011B840}"/>
                    </a:ext>
                  </a:extLst>
                </p14:cNvPr>
                <p14:cNvContentPartPr/>
                <p14:nvPr/>
              </p14:nvContentPartPr>
              <p14:xfrm>
                <a:off x="7320136" y="4512630"/>
                <a:ext cx="233640" cy="204120"/>
              </p14:xfrm>
            </p:contentPart>
          </mc:Choice>
          <mc:Fallback>
            <p:pic>
              <p:nvPicPr>
                <p:cNvPr id="9" name="Ink 8">
                  <a:extLst>
                    <a:ext uri="{FF2B5EF4-FFF2-40B4-BE49-F238E27FC236}">
                      <a16:creationId xmlns:a16="http://schemas.microsoft.com/office/drawing/2014/main" id="{C0425E20-7BE6-5DF1-7DDD-B4535011B840}"/>
                    </a:ext>
                  </a:extLst>
                </p:cNvPr>
                <p:cNvPicPr/>
                <p:nvPr/>
              </p:nvPicPr>
              <p:blipFill>
                <a:blip r:embed="rId4"/>
                <a:stretch>
                  <a:fillRect/>
                </a:stretch>
              </p:blipFill>
              <p:spPr>
                <a:xfrm>
                  <a:off x="7311496" y="4503990"/>
                  <a:ext cx="251280" cy="221760"/>
                </a:xfrm>
                <a:prstGeom prst="rect">
                  <a:avLst/>
                </a:prstGeom>
              </p:spPr>
            </p:pic>
          </mc:Fallback>
        </mc:AlternateContent>
      </p:grpSp>
    </p:spTree>
    <p:extLst>
      <p:ext uri="{BB962C8B-B14F-4D97-AF65-F5344CB8AC3E}">
        <p14:creationId xmlns:p14="http://schemas.microsoft.com/office/powerpoint/2010/main" val="3149395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49C9BA-2A01-CD08-DE7D-FD950EBE7162}"/>
              </a:ext>
            </a:extLst>
          </p:cNvPr>
          <p:cNvSpPr>
            <a:spLocks noGrp="1"/>
          </p:cNvSpPr>
          <p:nvPr>
            <p:ph type="title"/>
          </p:nvPr>
        </p:nvSpPr>
        <p:spPr>
          <a:xfrm>
            <a:off x="1919536" y="-63388"/>
            <a:ext cx="6810205" cy="1366027"/>
          </a:xfrm>
        </p:spPr>
        <p:txBody>
          <a:bodyPr>
            <a:normAutofit/>
          </a:bodyPr>
          <a:lstStyle/>
          <a:p>
            <a:r>
              <a:rPr lang="en-US" altLang="zh-CN" sz="2800" b="0" dirty="0">
                <a:solidFill>
                  <a:srgbClr val="FFFFCC"/>
                </a:solidFill>
                <a:effectLst/>
                <a:latin typeface="Calibri" panose="020F0502020204030204" pitchFamily="34" charset="0"/>
                <a:ea typeface="Calibri" panose="020F0502020204030204" pitchFamily="34" charset="0"/>
                <a:cs typeface="Calibri" panose="020F0502020204030204" pitchFamily="34" charset="0"/>
              </a:rPr>
              <a:t>Resolution: 0.67×1×3mm</a:t>
            </a:r>
            <a:r>
              <a:rPr lang="en-US" altLang="zh-CN" sz="2800" b="0" baseline="30000" dirty="0">
                <a:solidFill>
                  <a:srgbClr val="FFFFCC"/>
                </a:solidFill>
                <a:effectLst/>
                <a:latin typeface="Calibri" panose="020F0502020204030204" pitchFamily="34" charset="0"/>
                <a:ea typeface="Calibri" panose="020F0502020204030204" pitchFamily="34" charset="0"/>
                <a:cs typeface="Calibri" panose="020F0502020204030204" pitchFamily="34" charset="0"/>
              </a:rPr>
              <a:t>3</a:t>
            </a:r>
            <a:br>
              <a:rPr lang="en-US" altLang="zh-CN" sz="2800" b="0" baseline="30000" dirty="0">
                <a:solidFill>
                  <a:srgbClr val="FFFFCC"/>
                </a:solidFill>
                <a:effectLst/>
                <a:latin typeface="Calibri" panose="020F0502020204030204" pitchFamily="34" charset="0"/>
                <a:ea typeface="Calibri" panose="020F0502020204030204" pitchFamily="34" charset="0"/>
                <a:cs typeface="Calibri" panose="020F0502020204030204" pitchFamily="34" charset="0"/>
              </a:rPr>
            </a:br>
            <a:r>
              <a:rPr lang="en-US" altLang="zh-CN" sz="2800" b="0" dirty="0">
                <a:solidFill>
                  <a:srgbClr val="FFFFCC"/>
                </a:solidFill>
                <a:effectLst/>
                <a:latin typeface="Calibri" panose="020F0502020204030204" pitchFamily="34" charset="0"/>
                <a:ea typeface="Calibri" panose="020F0502020204030204" pitchFamily="34" charset="0"/>
                <a:cs typeface="Calibri" panose="020F0502020204030204" pitchFamily="34" charset="0"/>
              </a:rPr>
              <a:t>Scan time : 1min 38s</a:t>
            </a:r>
            <a:endParaRPr lang="zh-CN" altLang="en-US" sz="2800" b="0" dirty="0">
              <a:solidFill>
                <a:srgbClr val="FFFFCC"/>
              </a:solidFill>
              <a:effectLst/>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9E5C5A3A-9421-9D96-18F4-1D9D33D2F620}"/>
              </a:ext>
            </a:extLst>
          </p:cNvPr>
          <p:cNvGrpSpPr/>
          <p:nvPr/>
        </p:nvGrpSpPr>
        <p:grpSpPr>
          <a:xfrm>
            <a:off x="2135560" y="1943822"/>
            <a:ext cx="6725902" cy="3648059"/>
            <a:chOff x="2112498" y="2098785"/>
            <a:chExt cx="6725902" cy="3648059"/>
          </a:xfrm>
        </p:grpSpPr>
        <p:grpSp>
          <p:nvGrpSpPr>
            <p:cNvPr id="5" name="Group 4">
              <a:extLst>
                <a:ext uri="{FF2B5EF4-FFF2-40B4-BE49-F238E27FC236}">
                  <a16:creationId xmlns:a16="http://schemas.microsoft.com/office/drawing/2014/main" id="{7A270453-5FD0-9AB0-109C-6B32A676E508}"/>
                </a:ext>
              </a:extLst>
            </p:cNvPr>
            <p:cNvGrpSpPr/>
            <p:nvPr/>
          </p:nvGrpSpPr>
          <p:grpSpPr>
            <a:xfrm>
              <a:off x="2112498" y="2098785"/>
              <a:ext cx="3210451" cy="3648059"/>
              <a:chOff x="1761995" y="1746911"/>
              <a:chExt cx="3246455" cy="3734317"/>
            </a:xfrm>
          </p:grpSpPr>
          <p:pic>
            <p:nvPicPr>
              <p:cNvPr id="4" name="图片 3">
                <a:extLst>
                  <a:ext uri="{FF2B5EF4-FFF2-40B4-BE49-F238E27FC236}">
                    <a16:creationId xmlns:a16="http://schemas.microsoft.com/office/drawing/2014/main" id="{8C8B231C-7004-6063-C39A-97C06FB2A8D5}"/>
                  </a:ext>
                </a:extLst>
              </p:cNvPr>
              <p:cNvPicPr>
                <a:picLocks noChangeAspect="1"/>
              </p:cNvPicPr>
              <p:nvPr/>
            </p:nvPicPr>
            <p:blipFill rotWithShape="1">
              <a:blip r:embed="rId3"/>
              <a:srcRect l="14111" t="15160" r="28852" b="8276"/>
              <a:stretch/>
            </p:blipFill>
            <p:spPr>
              <a:xfrm>
                <a:off x="1761995" y="1746911"/>
                <a:ext cx="3246455" cy="3734317"/>
              </a:xfrm>
              <a:prstGeom prst="rect">
                <a:avLst/>
              </a:prstGeom>
            </p:spPr>
          </p:pic>
          <p:sp>
            <p:nvSpPr>
              <p:cNvPr id="8" name="标题 1">
                <a:extLst>
                  <a:ext uri="{FF2B5EF4-FFF2-40B4-BE49-F238E27FC236}">
                    <a16:creationId xmlns:a16="http://schemas.microsoft.com/office/drawing/2014/main" id="{0AE3D1ED-486B-1901-EBCA-576F770F59EC}"/>
                  </a:ext>
                </a:extLst>
              </p:cNvPr>
              <p:cNvSpPr txBox="1">
                <a:spLocks/>
              </p:cNvSpPr>
              <p:nvPr/>
            </p:nvSpPr>
            <p:spPr>
              <a:xfrm>
                <a:off x="2989672" y="3959564"/>
                <a:ext cx="688973" cy="572204"/>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1600" i="0" u="none" strike="noStrike" kern="1200" cap="none" spc="0" normalizeH="0" baseline="0" noProof="0" dirty="0">
                    <a:ln>
                      <a:noFill/>
                    </a:ln>
                    <a:solidFill>
                      <a:srgbClr val="FFFF00"/>
                    </a:solidFill>
                    <a:effectLst/>
                    <a:uLnTx/>
                    <a:uFillTx/>
                    <a:latin typeface="Arial Black" panose="020B0A04020102020204" pitchFamily="34" charset="0"/>
                    <a:ea typeface="等线 Light" panose="02010600030101010101" pitchFamily="2" charset="-122"/>
                  </a:rPr>
                  <a:t>S1</a:t>
                </a:r>
                <a:endParaRPr kumimoji="0" lang="zh-CN" altLang="en-US" sz="1600" i="0" u="none" strike="noStrike" kern="1200" cap="none" spc="0" normalizeH="0" baseline="0" noProof="0" dirty="0">
                  <a:ln>
                    <a:noFill/>
                  </a:ln>
                  <a:solidFill>
                    <a:srgbClr val="FFFF00"/>
                  </a:solidFill>
                  <a:effectLst/>
                  <a:uLnTx/>
                  <a:uFillTx/>
                  <a:latin typeface="Arial Black" panose="020B0A04020102020204" pitchFamily="34" charset="0"/>
                  <a:ea typeface="等线 Light" panose="02010600030101010101" pitchFamily="2" charset="-122"/>
                </a:endParaRPr>
              </a:p>
            </p:txBody>
          </p:sp>
        </p:grpSp>
        <p:grpSp>
          <p:nvGrpSpPr>
            <p:cNvPr id="6" name="Group 5">
              <a:extLst>
                <a:ext uri="{FF2B5EF4-FFF2-40B4-BE49-F238E27FC236}">
                  <a16:creationId xmlns:a16="http://schemas.microsoft.com/office/drawing/2014/main" id="{0D2478EF-4274-CE15-C017-6844B3709279}"/>
                </a:ext>
              </a:extLst>
            </p:cNvPr>
            <p:cNvGrpSpPr/>
            <p:nvPr/>
          </p:nvGrpSpPr>
          <p:grpSpPr>
            <a:xfrm>
              <a:off x="5591944" y="2098785"/>
              <a:ext cx="3246456" cy="3642112"/>
              <a:chOff x="7638076" y="1700808"/>
              <a:chExt cx="3246456" cy="3642112"/>
            </a:xfrm>
          </p:grpSpPr>
          <p:pic>
            <p:nvPicPr>
              <p:cNvPr id="9" name="图片 8">
                <a:extLst>
                  <a:ext uri="{FF2B5EF4-FFF2-40B4-BE49-F238E27FC236}">
                    <a16:creationId xmlns:a16="http://schemas.microsoft.com/office/drawing/2014/main" id="{8D56E38E-FE79-1F77-A715-F3EA2D1B7A3D}"/>
                  </a:ext>
                </a:extLst>
              </p:cNvPr>
              <p:cNvPicPr>
                <a:picLocks noChangeAspect="1"/>
              </p:cNvPicPr>
              <p:nvPr/>
            </p:nvPicPr>
            <p:blipFill rotWithShape="1">
              <a:blip r:embed="rId4"/>
              <a:srcRect l="14161" t="14215" r="29233" b="11111"/>
              <a:stretch/>
            </p:blipFill>
            <p:spPr>
              <a:xfrm>
                <a:off x="7638076" y="1700808"/>
                <a:ext cx="3246456" cy="3642112"/>
              </a:xfrm>
              <a:prstGeom prst="rect">
                <a:avLst/>
              </a:prstGeom>
            </p:spPr>
          </p:pic>
          <p:sp>
            <p:nvSpPr>
              <p:cNvPr id="11" name="标题 1">
                <a:extLst>
                  <a:ext uri="{FF2B5EF4-FFF2-40B4-BE49-F238E27FC236}">
                    <a16:creationId xmlns:a16="http://schemas.microsoft.com/office/drawing/2014/main" id="{8D71207D-620F-89EE-477E-B068D8D498C4}"/>
                  </a:ext>
                </a:extLst>
              </p:cNvPr>
              <p:cNvSpPr txBox="1">
                <a:spLocks/>
              </p:cNvSpPr>
              <p:nvPr/>
            </p:nvSpPr>
            <p:spPr>
              <a:xfrm>
                <a:off x="8914254" y="3446191"/>
                <a:ext cx="688973" cy="572204"/>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1600" i="0" u="none" strike="noStrike" kern="1200" cap="none" spc="0" normalizeH="0" baseline="0" noProof="0" dirty="0">
                    <a:ln>
                      <a:noFill/>
                    </a:ln>
                    <a:solidFill>
                      <a:srgbClr val="FFFF00"/>
                    </a:solidFill>
                    <a:effectLst/>
                    <a:uLnTx/>
                    <a:uFillTx/>
                    <a:latin typeface="Arial Black" panose="020B0A04020102020204" pitchFamily="34" charset="0"/>
                    <a:ea typeface="等线 Light" panose="02010600030101010101" pitchFamily="2" charset="-122"/>
                  </a:rPr>
                  <a:t>S2</a:t>
                </a:r>
                <a:endParaRPr kumimoji="0" lang="zh-CN" altLang="en-US" sz="1600" i="0" u="none" strike="noStrike" kern="1200" cap="none" spc="0" normalizeH="0" baseline="0" noProof="0" dirty="0">
                  <a:ln>
                    <a:noFill/>
                  </a:ln>
                  <a:solidFill>
                    <a:srgbClr val="FFFF00"/>
                  </a:solidFill>
                  <a:effectLst/>
                  <a:uLnTx/>
                  <a:uFillTx/>
                  <a:latin typeface="Arial Black" panose="020B0A04020102020204" pitchFamily="34" charset="0"/>
                  <a:ea typeface="等线 Light" panose="02010600030101010101" pitchFamily="2" charset="-122"/>
                </a:endParaRPr>
              </a:p>
            </p:txBody>
          </p:sp>
        </p:grpSp>
      </p:grpSp>
      <p:sp>
        <p:nvSpPr>
          <p:cNvPr id="12" name="标题 1">
            <a:extLst>
              <a:ext uri="{FF2B5EF4-FFF2-40B4-BE49-F238E27FC236}">
                <a16:creationId xmlns:a16="http://schemas.microsoft.com/office/drawing/2014/main" id="{542A0E77-71C3-C01B-851C-D3860E6E62B4}"/>
              </a:ext>
            </a:extLst>
          </p:cNvPr>
          <p:cNvSpPr txBox="1">
            <a:spLocks/>
          </p:cNvSpPr>
          <p:nvPr/>
        </p:nvSpPr>
        <p:spPr>
          <a:xfrm>
            <a:off x="4850041" y="1232756"/>
            <a:ext cx="949193" cy="446864"/>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2000" b="1" i="0" u="none" strike="noStrike" kern="1200" cap="none" spc="0" normalizeH="0" baseline="0" noProof="0" dirty="0">
                <a:ln>
                  <a:noFill/>
                </a:ln>
                <a:solidFill>
                  <a:prstClr val="white"/>
                </a:solidFill>
                <a:effectLst/>
                <a:uLnTx/>
                <a:uFillTx/>
                <a:latin typeface="等线 Light" panose="020F0302020204030204"/>
                <a:ea typeface="等线 Light" panose="02010600030101010101" pitchFamily="2" charset="-122"/>
                <a:cs typeface="+mj-cs"/>
              </a:rPr>
              <a:t>PSDW</a:t>
            </a:r>
            <a:endParaRPr kumimoji="0" lang="zh-CN" altLang="en-US" sz="2000" b="1" i="0" u="none" strike="noStrike" kern="1200" cap="none" spc="0" normalizeH="0" baseline="0" noProof="0" dirty="0">
              <a:ln>
                <a:noFill/>
              </a:ln>
              <a:solidFill>
                <a:prstClr val="white"/>
              </a:solidFill>
              <a:effectLst/>
              <a:uLnTx/>
              <a:uFillTx/>
              <a:latin typeface="等线 Light" panose="020F0302020204030204"/>
              <a:ea typeface="等线 Light" panose="02010600030101010101" pitchFamily="2" charset="-122"/>
              <a:cs typeface="+mj-cs"/>
            </a:endParaRPr>
          </a:p>
        </p:txBody>
      </p:sp>
      <p:sp>
        <p:nvSpPr>
          <p:cNvPr id="13" name="标题 1">
            <a:extLst>
              <a:ext uri="{FF2B5EF4-FFF2-40B4-BE49-F238E27FC236}">
                <a16:creationId xmlns:a16="http://schemas.microsoft.com/office/drawing/2014/main" id="{20FF43AC-E95F-FEFF-B88F-96AA6E181D04}"/>
              </a:ext>
            </a:extLst>
          </p:cNvPr>
          <p:cNvSpPr txBox="1">
            <a:spLocks/>
          </p:cNvSpPr>
          <p:nvPr/>
        </p:nvSpPr>
        <p:spPr>
          <a:xfrm>
            <a:off x="208854" y="3440716"/>
            <a:ext cx="1782690" cy="446864"/>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ltLang="zh-CN" sz="1800" dirty="0">
                <a:solidFill>
                  <a:prstClr val="white"/>
                </a:solidFill>
                <a:latin typeface="Calibri" panose="020F0502020204030204" pitchFamily="34" charset="0"/>
                <a:ea typeface="Calibri" panose="020F0502020204030204" pitchFamily="34" charset="0"/>
                <a:cs typeface="Calibri" panose="020F0502020204030204" pitchFamily="34" charset="0"/>
              </a:rPr>
              <a:t>Contrast= S1-S2</a:t>
            </a:r>
            <a:endParaRPr kumimoji="0" lang="zh-CN" altLang="en-US" sz="1800" i="0" u="none" strike="noStrike" kern="1200" cap="none" spc="0" normalizeH="0" baseline="0" noProof="0" dirty="0">
              <a:ln>
                <a:noFill/>
              </a:ln>
              <a:solidFill>
                <a:prstClr val="white"/>
              </a:solidFill>
              <a:effectLst/>
              <a:uLnTx/>
              <a:uFillTx/>
              <a:latin typeface="Calibri" panose="020F0502020204030204" pitchFamily="34" charset="0"/>
              <a:ea typeface="等线 Light" panose="02010600030101010101" pitchFamily="2" charset="-122"/>
              <a:cs typeface="Calibri" panose="020F0502020204030204" pitchFamily="34" charset="0"/>
            </a:endParaRPr>
          </a:p>
        </p:txBody>
      </p:sp>
      <p:sp>
        <p:nvSpPr>
          <p:cNvPr id="14" name="标题 1">
            <a:extLst>
              <a:ext uri="{FF2B5EF4-FFF2-40B4-BE49-F238E27FC236}">
                <a16:creationId xmlns:a16="http://schemas.microsoft.com/office/drawing/2014/main" id="{8A1CB8A5-2E94-9866-73CB-EB967F7CD6BB}"/>
              </a:ext>
            </a:extLst>
          </p:cNvPr>
          <p:cNvSpPr txBox="1">
            <a:spLocks/>
          </p:cNvSpPr>
          <p:nvPr/>
        </p:nvSpPr>
        <p:spPr>
          <a:xfrm>
            <a:off x="8976320" y="3320988"/>
            <a:ext cx="3084605" cy="446864"/>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ltLang="zh-CN" sz="1800" dirty="0">
                <a:solidFill>
                  <a:prstClr val="white"/>
                </a:solidFill>
                <a:latin typeface="Calibri" panose="020F0502020204030204" pitchFamily="34" charset="0"/>
                <a:ea typeface="Calibri" panose="020F0502020204030204" pitchFamily="34" charset="0"/>
                <a:cs typeface="Calibri" panose="020F0502020204030204" pitchFamily="34" charset="0"/>
              </a:rPr>
              <a:t>Relative Contrast= (S1-S2)/S2</a:t>
            </a:r>
            <a:endParaRPr kumimoji="0" lang="zh-CN" altLang="en-US" sz="1800" i="0" u="none" strike="noStrike" kern="1200" cap="none" spc="0" normalizeH="0" baseline="0" noProof="0" dirty="0">
              <a:ln>
                <a:noFill/>
              </a:ln>
              <a:solidFill>
                <a:prstClr val="white"/>
              </a:solidFill>
              <a:effectLst/>
              <a:uLnTx/>
              <a:uFillTx/>
              <a:latin typeface="Calibri" panose="020F0502020204030204" pitchFamily="34" charset="0"/>
              <a:ea typeface="等线 Light" panose="02010600030101010101" pitchFamily="2" charset="-122"/>
              <a:cs typeface="Calibri" panose="020F0502020204030204" pitchFamily="34" charset="0"/>
            </a:endParaRPr>
          </a:p>
        </p:txBody>
      </p:sp>
      <p:sp>
        <p:nvSpPr>
          <p:cNvPr id="10" name="标题 1">
            <a:extLst>
              <a:ext uri="{FF2B5EF4-FFF2-40B4-BE49-F238E27FC236}">
                <a16:creationId xmlns:a16="http://schemas.microsoft.com/office/drawing/2014/main" id="{2C5FDA97-1AD3-FF2C-2077-D2CFADFC4B35}"/>
              </a:ext>
            </a:extLst>
          </p:cNvPr>
          <p:cNvSpPr txBox="1">
            <a:spLocks/>
          </p:cNvSpPr>
          <p:nvPr/>
        </p:nvSpPr>
        <p:spPr>
          <a:xfrm>
            <a:off x="1847528" y="5769260"/>
            <a:ext cx="7596844" cy="703083"/>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sz="2000" dirty="0">
                <a:solidFill>
                  <a:prstClr val="white"/>
                </a:solidFill>
                <a:latin typeface="Calibri" panose="020F0502020204030204" pitchFamily="34" charset="0"/>
                <a:ea typeface="Calibri" panose="020F0502020204030204" pitchFamily="34" charset="0"/>
                <a:cs typeface="Calibri" panose="020F0502020204030204" pitchFamily="34" charset="0"/>
              </a:rPr>
              <a:t>To be able to clearly find a change in contrast algorithmically requires a difference in signal of roughly 4 standard deviations that is CNR &gt; 4:1.</a:t>
            </a:r>
            <a:endParaRPr kumimoji="0" lang="zh-CN" altLang="en-US" sz="2000" i="0" u="none" strike="noStrike" kern="1200" cap="none" spc="0" normalizeH="0" baseline="0" noProof="0" dirty="0">
              <a:ln>
                <a:noFill/>
              </a:ln>
              <a:solidFill>
                <a:prstClr val="white"/>
              </a:solidFill>
              <a:effectLst/>
              <a:uLnTx/>
              <a:uFillTx/>
              <a:latin typeface="Calibri" panose="020F0502020204030204" pitchFamily="34" charset="0"/>
              <a:ea typeface="等线 Light" panose="02010600030101010101" pitchFamily="2" charset="-122"/>
              <a:cs typeface="Calibri" panose="020F0502020204030204" pitchFamily="34" charset="0"/>
            </a:endParaRPr>
          </a:p>
        </p:txBody>
      </p:sp>
    </p:spTree>
    <p:extLst>
      <p:ext uri="{BB962C8B-B14F-4D97-AF65-F5344CB8AC3E}">
        <p14:creationId xmlns:p14="http://schemas.microsoft.com/office/powerpoint/2010/main" val="850765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F979B7D-84D2-2E4D-026E-7B46E635846F}"/>
              </a:ext>
            </a:extLst>
          </p:cNvPr>
          <p:cNvPicPr>
            <a:picLocks noChangeAspect="1"/>
          </p:cNvPicPr>
          <p:nvPr/>
        </p:nvPicPr>
        <p:blipFill rotWithShape="1">
          <a:blip r:embed="rId3"/>
          <a:srcRect t="13510" r="34879" b="29427"/>
          <a:stretch/>
        </p:blipFill>
        <p:spPr>
          <a:xfrm>
            <a:off x="415448" y="1196752"/>
            <a:ext cx="6968618" cy="3816425"/>
          </a:xfrm>
          <a:prstGeom prst="rect">
            <a:avLst/>
          </a:prstGeom>
        </p:spPr>
      </p:pic>
      <p:sp>
        <p:nvSpPr>
          <p:cNvPr id="9" name="TextBox 8">
            <a:extLst>
              <a:ext uri="{FF2B5EF4-FFF2-40B4-BE49-F238E27FC236}">
                <a16:creationId xmlns:a16="http://schemas.microsoft.com/office/drawing/2014/main" id="{85C1EB1B-34EE-E647-C5CE-E2A9CABB6D29}"/>
              </a:ext>
            </a:extLst>
          </p:cNvPr>
          <p:cNvSpPr txBox="1"/>
          <p:nvPr/>
        </p:nvSpPr>
        <p:spPr>
          <a:xfrm>
            <a:off x="3431704" y="87887"/>
            <a:ext cx="4932548" cy="523220"/>
          </a:xfrm>
          <a:prstGeom prst="rect">
            <a:avLst/>
          </a:prstGeom>
          <a:noFill/>
        </p:spPr>
        <p:txBody>
          <a:bodyPr wrap="square">
            <a:spAutoFit/>
          </a:bodyPr>
          <a:lstStyle/>
          <a:p>
            <a:r>
              <a:rPr lang="el-GR" sz="2800" dirty="0">
                <a:solidFill>
                  <a:srgbClr val="FFFFCC"/>
                </a:solidFill>
              </a:rPr>
              <a:t>Δ</a:t>
            </a:r>
            <a:r>
              <a:rPr lang="en-US" sz="2800" dirty="0">
                <a:solidFill>
                  <a:srgbClr val="FFFFCC"/>
                </a:solidFill>
              </a:rPr>
              <a:t>S = S(TE2)-</a:t>
            </a:r>
            <a:r>
              <a:rPr lang="en-US" sz="2800" dirty="0" err="1">
                <a:solidFill>
                  <a:srgbClr val="FFFFCC"/>
                </a:solidFill>
              </a:rPr>
              <a:t>avgS</a:t>
            </a:r>
            <a:r>
              <a:rPr lang="en-US" sz="2800" dirty="0">
                <a:solidFill>
                  <a:srgbClr val="FFFFCC"/>
                </a:solidFill>
              </a:rPr>
              <a:t>(TE1,TE3)</a:t>
            </a:r>
          </a:p>
        </p:txBody>
      </p:sp>
      <p:sp>
        <p:nvSpPr>
          <p:cNvPr id="13" name="Subtitle 2">
            <a:extLst>
              <a:ext uri="{FF2B5EF4-FFF2-40B4-BE49-F238E27FC236}">
                <a16:creationId xmlns:a16="http://schemas.microsoft.com/office/drawing/2014/main" id="{36A510E3-2B21-4F35-DE81-72BAB5388AD7}"/>
              </a:ext>
            </a:extLst>
          </p:cNvPr>
          <p:cNvSpPr txBox="1">
            <a:spLocks/>
          </p:cNvSpPr>
          <p:nvPr/>
        </p:nvSpPr>
        <p:spPr bwMode="auto">
          <a:xfrm>
            <a:off x="307436" y="5157192"/>
            <a:ext cx="6992855"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lgn="l">
              <a:spcBef>
                <a:spcPts val="0"/>
              </a:spcBef>
            </a:pPr>
            <a:r>
              <a:rPr lang="en-US" sz="2000" dirty="0"/>
              <a:t>Remember also that the measurement of noise has noise!</a:t>
            </a:r>
          </a:p>
          <a:p>
            <a:pPr algn="l">
              <a:spcBef>
                <a:spcPts val="0"/>
              </a:spcBef>
            </a:pPr>
            <a:r>
              <a:rPr lang="en-US" sz="2000" dirty="0"/>
              <a:t>So you could measure noise in say 10-30 cases and get the mean of the noise which you would then use for all subjects. </a:t>
            </a:r>
          </a:p>
        </p:txBody>
      </p:sp>
      <p:sp>
        <p:nvSpPr>
          <p:cNvPr id="7" name="TextBox 6">
            <a:extLst>
              <a:ext uri="{FF2B5EF4-FFF2-40B4-BE49-F238E27FC236}">
                <a16:creationId xmlns:a16="http://schemas.microsoft.com/office/drawing/2014/main" id="{646312C1-65B1-52B6-FD0E-6ED59EE936EC}"/>
              </a:ext>
            </a:extLst>
          </p:cNvPr>
          <p:cNvSpPr txBox="1"/>
          <p:nvPr/>
        </p:nvSpPr>
        <p:spPr>
          <a:xfrm>
            <a:off x="7500156" y="1412776"/>
            <a:ext cx="4428492" cy="1015663"/>
          </a:xfrm>
          <a:prstGeom prst="rect">
            <a:avLst/>
          </a:prstGeom>
          <a:noFill/>
        </p:spPr>
        <p:txBody>
          <a:bodyPr wrap="square">
            <a:spAutoFit/>
          </a:bodyPr>
          <a:lstStyle/>
          <a:p>
            <a:pPr algn="l">
              <a:spcBef>
                <a:spcPts val="0"/>
              </a:spcBef>
            </a:pPr>
            <a:r>
              <a:rPr lang="en-US" sz="2000" dirty="0"/>
              <a:t>Note the boundaries between tissues are all gone in the subtracted image showing that the noise is the same for all tissues.</a:t>
            </a:r>
          </a:p>
        </p:txBody>
      </p:sp>
      <p:grpSp>
        <p:nvGrpSpPr>
          <p:cNvPr id="23" name="Group 22">
            <a:extLst>
              <a:ext uri="{FF2B5EF4-FFF2-40B4-BE49-F238E27FC236}">
                <a16:creationId xmlns:a16="http://schemas.microsoft.com/office/drawing/2014/main" id="{DF7CACBF-1616-97A1-3A14-F6FA5C91B687}"/>
              </a:ext>
            </a:extLst>
          </p:cNvPr>
          <p:cNvGrpSpPr/>
          <p:nvPr/>
        </p:nvGrpSpPr>
        <p:grpSpPr>
          <a:xfrm>
            <a:off x="8292244" y="2687175"/>
            <a:ext cx="2844316" cy="2319925"/>
            <a:chOff x="8292244" y="2687175"/>
            <a:chExt cx="2844316" cy="2319925"/>
          </a:xfrm>
        </p:grpSpPr>
        <p:pic>
          <p:nvPicPr>
            <p:cNvPr id="1026" name="Picture 2" descr="A different way to view probability densities « Probability and ...">
              <a:extLst>
                <a:ext uri="{FF2B5EF4-FFF2-40B4-BE49-F238E27FC236}">
                  <a16:creationId xmlns:a16="http://schemas.microsoft.com/office/drawing/2014/main" id="{0CB61BB9-BBFF-4BE5-872B-82498BFF625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707" t="6137" b="4202"/>
            <a:stretch/>
          </p:blipFill>
          <p:spPr bwMode="auto">
            <a:xfrm>
              <a:off x="8292244" y="2687175"/>
              <a:ext cx="2844316" cy="231992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a:extLst>
                <a:ext uri="{FF2B5EF4-FFF2-40B4-BE49-F238E27FC236}">
                  <a16:creationId xmlns:a16="http://schemas.microsoft.com/office/drawing/2014/main" id="{51A3DA05-A304-34B8-9C08-071AC23C2C02}"/>
                </a:ext>
              </a:extLst>
            </p:cNvPr>
            <p:cNvCxnSpPr>
              <a:cxnSpLocks/>
            </p:cNvCxnSpPr>
            <p:nvPr/>
          </p:nvCxnSpPr>
          <p:spPr>
            <a:xfrm>
              <a:off x="8616280" y="3176972"/>
              <a:ext cx="0" cy="158417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C6EEC04-646D-49BD-C3AC-6E118F7032DE}"/>
                </a:ext>
              </a:extLst>
            </p:cNvPr>
            <p:cNvCxnSpPr>
              <a:cxnSpLocks/>
            </p:cNvCxnSpPr>
            <p:nvPr/>
          </p:nvCxnSpPr>
          <p:spPr>
            <a:xfrm>
              <a:off x="8724292" y="3673878"/>
              <a:ext cx="0" cy="108727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8120468-3D46-389C-BF4D-85AED70E8FF8}"/>
                </a:ext>
              </a:extLst>
            </p:cNvPr>
            <p:cNvCxnSpPr>
              <a:cxnSpLocks/>
            </p:cNvCxnSpPr>
            <p:nvPr/>
          </p:nvCxnSpPr>
          <p:spPr>
            <a:xfrm>
              <a:off x="8832304" y="4041068"/>
              <a:ext cx="0" cy="72008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80F37288-BD1D-4DF9-FC1C-207AC7EA17D5}"/>
                </a:ext>
              </a:extLst>
            </p:cNvPr>
            <p:cNvSpPr txBox="1"/>
            <p:nvPr/>
          </p:nvSpPr>
          <p:spPr>
            <a:xfrm>
              <a:off x="8544272" y="2991866"/>
              <a:ext cx="720080" cy="276999"/>
            </a:xfrm>
            <a:prstGeom prst="rect">
              <a:avLst/>
            </a:prstGeom>
            <a:noFill/>
          </p:spPr>
          <p:txBody>
            <a:bodyPr wrap="square">
              <a:spAutoFit/>
            </a:bodyPr>
            <a:lstStyle/>
            <a:p>
              <a:r>
                <a:rPr lang="en-US" sz="1200" b="1" dirty="0">
                  <a:solidFill>
                    <a:schemeClr val="bg1"/>
                  </a:solidFill>
                </a:rPr>
                <a:t> S(TE1)</a:t>
              </a:r>
              <a:r>
                <a:rPr lang="en-US" sz="1200" b="1" dirty="0"/>
                <a:t> </a:t>
              </a:r>
            </a:p>
          </p:txBody>
        </p:sp>
        <p:sp>
          <p:nvSpPr>
            <p:cNvPr id="21" name="TextBox 20">
              <a:extLst>
                <a:ext uri="{FF2B5EF4-FFF2-40B4-BE49-F238E27FC236}">
                  <a16:creationId xmlns:a16="http://schemas.microsoft.com/office/drawing/2014/main" id="{90694459-5131-5712-6F42-DE752E296AE7}"/>
                </a:ext>
              </a:extLst>
            </p:cNvPr>
            <p:cNvSpPr txBox="1"/>
            <p:nvPr/>
          </p:nvSpPr>
          <p:spPr>
            <a:xfrm>
              <a:off x="8652283" y="3496202"/>
              <a:ext cx="2340259" cy="276999"/>
            </a:xfrm>
            <a:prstGeom prst="rect">
              <a:avLst/>
            </a:prstGeom>
            <a:noFill/>
          </p:spPr>
          <p:txBody>
            <a:bodyPr wrap="square">
              <a:spAutoFit/>
            </a:bodyPr>
            <a:lstStyle/>
            <a:p>
              <a:r>
                <a:rPr lang="en-US" sz="1200" b="1" dirty="0">
                  <a:solidFill>
                    <a:schemeClr val="bg1"/>
                  </a:solidFill>
                </a:rPr>
                <a:t> S(TE2) = 0.5(S(TE1+S(TE3))</a:t>
              </a:r>
              <a:r>
                <a:rPr lang="en-US" sz="1200" b="1" dirty="0"/>
                <a:t> </a:t>
              </a:r>
            </a:p>
          </p:txBody>
        </p:sp>
        <p:sp>
          <p:nvSpPr>
            <p:cNvPr id="22" name="TextBox 21">
              <a:extLst>
                <a:ext uri="{FF2B5EF4-FFF2-40B4-BE49-F238E27FC236}">
                  <a16:creationId xmlns:a16="http://schemas.microsoft.com/office/drawing/2014/main" id="{C686FB84-8E82-4827-63F4-9A63C33D4970}"/>
                </a:ext>
              </a:extLst>
            </p:cNvPr>
            <p:cNvSpPr txBox="1"/>
            <p:nvPr/>
          </p:nvSpPr>
          <p:spPr>
            <a:xfrm>
              <a:off x="8796300" y="3902568"/>
              <a:ext cx="720080" cy="276999"/>
            </a:xfrm>
            <a:prstGeom prst="rect">
              <a:avLst/>
            </a:prstGeom>
            <a:noFill/>
          </p:spPr>
          <p:txBody>
            <a:bodyPr wrap="square">
              <a:spAutoFit/>
            </a:bodyPr>
            <a:lstStyle/>
            <a:p>
              <a:r>
                <a:rPr lang="en-US" sz="1200" b="1" dirty="0">
                  <a:solidFill>
                    <a:schemeClr val="bg1"/>
                  </a:solidFill>
                </a:rPr>
                <a:t> S(TE3)</a:t>
              </a:r>
              <a:r>
                <a:rPr lang="en-US" sz="1200" b="1" dirty="0"/>
                <a:t> </a:t>
              </a:r>
            </a:p>
          </p:txBody>
        </p:sp>
      </p:grpSp>
    </p:spTree>
    <p:extLst>
      <p:ext uri="{BB962C8B-B14F-4D97-AF65-F5344CB8AC3E}">
        <p14:creationId xmlns:p14="http://schemas.microsoft.com/office/powerpoint/2010/main" val="4194485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C866FBA3-0B97-C859-32B9-EFEC9995DC68}"/>
              </a:ext>
            </a:extLst>
          </p:cNvPr>
          <p:cNvPicPr>
            <a:picLocks noChangeAspect="1"/>
          </p:cNvPicPr>
          <p:nvPr/>
        </p:nvPicPr>
        <p:blipFill rotWithShape="1">
          <a:blip r:embed="rId3"/>
          <a:srcRect t="16056" r="10519" b="17042"/>
          <a:stretch/>
        </p:blipFill>
        <p:spPr>
          <a:xfrm>
            <a:off x="299356" y="241147"/>
            <a:ext cx="6822002" cy="3187853"/>
          </a:xfrm>
          <a:prstGeom prst="rect">
            <a:avLst/>
          </a:prstGeom>
        </p:spPr>
      </p:pic>
      <p:pic>
        <p:nvPicPr>
          <p:cNvPr id="8" name="图片 7">
            <a:extLst>
              <a:ext uri="{FF2B5EF4-FFF2-40B4-BE49-F238E27FC236}">
                <a16:creationId xmlns:a16="http://schemas.microsoft.com/office/drawing/2014/main" id="{708D2851-6E56-3BE0-E10F-4A353BA75199}"/>
              </a:ext>
            </a:extLst>
          </p:cNvPr>
          <p:cNvPicPr>
            <a:picLocks noChangeAspect="1"/>
          </p:cNvPicPr>
          <p:nvPr/>
        </p:nvPicPr>
        <p:blipFill rotWithShape="1">
          <a:blip r:embed="rId4"/>
          <a:srcRect t="17118" r="10397" b="19748"/>
          <a:stretch/>
        </p:blipFill>
        <p:spPr>
          <a:xfrm>
            <a:off x="299356" y="3501009"/>
            <a:ext cx="6822002" cy="3004188"/>
          </a:xfrm>
          <a:prstGeom prst="rect">
            <a:avLst/>
          </a:prstGeom>
        </p:spPr>
      </p:pic>
      <p:sp>
        <p:nvSpPr>
          <p:cNvPr id="9" name="TextBox 8">
            <a:extLst>
              <a:ext uri="{FF2B5EF4-FFF2-40B4-BE49-F238E27FC236}">
                <a16:creationId xmlns:a16="http://schemas.microsoft.com/office/drawing/2014/main" id="{85C1EB1B-34EE-E647-C5CE-E2A9CABB6D29}"/>
              </a:ext>
            </a:extLst>
          </p:cNvPr>
          <p:cNvSpPr txBox="1"/>
          <p:nvPr/>
        </p:nvSpPr>
        <p:spPr>
          <a:xfrm>
            <a:off x="7464152" y="1520788"/>
            <a:ext cx="4104456" cy="461665"/>
          </a:xfrm>
          <a:prstGeom prst="rect">
            <a:avLst/>
          </a:prstGeom>
          <a:noFill/>
        </p:spPr>
        <p:txBody>
          <a:bodyPr wrap="square">
            <a:spAutoFit/>
          </a:bodyPr>
          <a:lstStyle/>
          <a:p>
            <a:r>
              <a:rPr lang="en-US" sz="2400" dirty="0"/>
              <a:t>Note the error here is 478 units.</a:t>
            </a:r>
          </a:p>
        </p:txBody>
      </p:sp>
      <p:sp>
        <p:nvSpPr>
          <p:cNvPr id="2" name="TextBox 1">
            <a:extLst>
              <a:ext uri="{FF2B5EF4-FFF2-40B4-BE49-F238E27FC236}">
                <a16:creationId xmlns:a16="http://schemas.microsoft.com/office/drawing/2014/main" id="{7BC93CD4-6E4B-5441-2202-9E13239E592C}"/>
              </a:ext>
            </a:extLst>
          </p:cNvPr>
          <p:cNvSpPr txBox="1"/>
          <p:nvPr/>
        </p:nvSpPr>
        <p:spPr>
          <a:xfrm>
            <a:off x="7464152" y="3721386"/>
            <a:ext cx="4104456" cy="2308324"/>
          </a:xfrm>
          <a:prstGeom prst="rect">
            <a:avLst/>
          </a:prstGeom>
          <a:noFill/>
        </p:spPr>
        <p:txBody>
          <a:bodyPr wrap="square">
            <a:spAutoFit/>
          </a:bodyPr>
          <a:lstStyle/>
          <a:p>
            <a:r>
              <a:rPr lang="en-US" sz="2400" dirty="0"/>
              <a:t>Note the error here is 383 units which is sqrt(1.5)</a:t>
            </a:r>
            <a:r>
              <a:rPr lang="el-GR" sz="2400" dirty="0">
                <a:solidFill>
                  <a:srgbClr val="FFFF99"/>
                </a:solidFill>
              </a:rPr>
              <a:t> σ</a:t>
            </a:r>
            <a:r>
              <a:rPr lang="en-US" sz="2400" baseline="-25000" dirty="0">
                <a:solidFill>
                  <a:srgbClr val="FFFF99"/>
                </a:solidFill>
              </a:rPr>
              <a:t>o </a:t>
            </a:r>
            <a:r>
              <a:rPr lang="en-US" sz="2400" dirty="0">
                <a:solidFill>
                  <a:srgbClr val="FFFF99"/>
                </a:solidFill>
              </a:rPr>
              <a:t>.</a:t>
            </a:r>
            <a:endParaRPr lang="en-US" altLang="zh-CN" sz="2400" dirty="0"/>
          </a:p>
          <a:p>
            <a:endParaRPr lang="en-US" sz="2400" dirty="0"/>
          </a:p>
          <a:p>
            <a:r>
              <a:rPr lang="en-US" sz="2400" dirty="0"/>
              <a:t>So the correct noise to quote is 383/sqrt(1.5) = </a:t>
            </a:r>
            <a:r>
              <a:rPr lang="en-US" sz="2400" dirty="0">
                <a:solidFill>
                  <a:srgbClr val="FFFFCC"/>
                </a:solidFill>
              </a:rPr>
              <a:t>312</a:t>
            </a:r>
            <a:r>
              <a:rPr lang="en-US" sz="2400" dirty="0"/>
              <a:t> which is clearly much smaller than 478.</a:t>
            </a:r>
          </a:p>
        </p:txBody>
      </p:sp>
    </p:spTree>
    <p:extLst>
      <p:ext uri="{BB962C8B-B14F-4D97-AF65-F5344CB8AC3E}">
        <p14:creationId xmlns:p14="http://schemas.microsoft.com/office/powerpoint/2010/main" val="1078298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060FB0E-1658-1DB1-CF8B-DA99E4327B1F}"/>
              </a:ext>
            </a:extLst>
          </p:cNvPr>
          <p:cNvPicPr>
            <a:picLocks noChangeAspect="1"/>
          </p:cNvPicPr>
          <p:nvPr/>
        </p:nvPicPr>
        <p:blipFill rotWithShape="1">
          <a:blip r:embed="rId3"/>
          <a:srcRect l="3440" t="10329" r="32823" b="35494"/>
          <a:stretch/>
        </p:blipFill>
        <p:spPr>
          <a:xfrm>
            <a:off x="983432" y="404664"/>
            <a:ext cx="3456384" cy="1836204"/>
          </a:xfrm>
          <a:prstGeom prst="rect">
            <a:avLst/>
          </a:prstGeom>
        </p:spPr>
      </p:pic>
      <p:pic>
        <p:nvPicPr>
          <p:cNvPr id="6" name="图片 5">
            <a:extLst>
              <a:ext uri="{FF2B5EF4-FFF2-40B4-BE49-F238E27FC236}">
                <a16:creationId xmlns:a16="http://schemas.microsoft.com/office/drawing/2014/main" id="{4B753854-6A74-E429-15E6-DC39E48DCD6B}"/>
              </a:ext>
            </a:extLst>
          </p:cNvPr>
          <p:cNvPicPr>
            <a:picLocks noChangeAspect="1"/>
          </p:cNvPicPr>
          <p:nvPr/>
        </p:nvPicPr>
        <p:blipFill rotWithShape="1">
          <a:blip r:embed="rId4"/>
          <a:srcRect l="2997" t="15309" r="8529" b="20802"/>
          <a:stretch/>
        </p:blipFill>
        <p:spPr>
          <a:xfrm>
            <a:off x="1055440" y="2384884"/>
            <a:ext cx="4068452" cy="1836204"/>
          </a:xfrm>
          <a:prstGeom prst="rect">
            <a:avLst/>
          </a:prstGeom>
        </p:spPr>
      </p:pic>
      <p:pic>
        <p:nvPicPr>
          <p:cNvPr id="8" name="图片 7">
            <a:extLst>
              <a:ext uri="{FF2B5EF4-FFF2-40B4-BE49-F238E27FC236}">
                <a16:creationId xmlns:a16="http://schemas.microsoft.com/office/drawing/2014/main" id="{D7BD0825-2AF8-B89E-472B-A8709642E3B8}"/>
              </a:ext>
            </a:extLst>
          </p:cNvPr>
          <p:cNvPicPr>
            <a:picLocks noChangeAspect="1"/>
          </p:cNvPicPr>
          <p:nvPr/>
        </p:nvPicPr>
        <p:blipFill rotWithShape="1">
          <a:blip r:embed="rId5"/>
          <a:srcRect l="3095" t="20542" r="9048" b="18671"/>
          <a:stretch/>
        </p:blipFill>
        <p:spPr>
          <a:xfrm>
            <a:off x="1055439" y="4365104"/>
            <a:ext cx="4079703" cy="1764196"/>
          </a:xfrm>
          <a:prstGeom prst="rect">
            <a:avLst/>
          </a:prstGeom>
        </p:spPr>
      </p:pic>
      <p:sp>
        <p:nvSpPr>
          <p:cNvPr id="2" name="TextBox 1">
            <a:extLst>
              <a:ext uri="{FF2B5EF4-FFF2-40B4-BE49-F238E27FC236}">
                <a16:creationId xmlns:a16="http://schemas.microsoft.com/office/drawing/2014/main" id="{AA9BC06A-260C-AA2C-069D-804A538DB961}"/>
              </a:ext>
            </a:extLst>
          </p:cNvPr>
          <p:cNvSpPr txBox="1"/>
          <p:nvPr/>
        </p:nvSpPr>
        <p:spPr>
          <a:xfrm>
            <a:off x="6132004" y="2959443"/>
            <a:ext cx="4104456" cy="461665"/>
          </a:xfrm>
          <a:prstGeom prst="rect">
            <a:avLst/>
          </a:prstGeom>
          <a:noFill/>
        </p:spPr>
        <p:txBody>
          <a:bodyPr wrap="square">
            <a:spAutoFit/>
          </a:bodyPr>
          <a:lstStyle/>
          <a:p>
            <a:r>
              <a:rPr lang="en-US" sz="2400" dirty="0"/>
              <a:t>Note the error here is 370 units.</a:t>
            </a:r>
          </a:p>
        </p:txBody>
      </p:sp>
      <p:sp>
        <p:nvSpPr>
          <p:cNvPr id="5" name="TextBox 4">
            <a:extLst>
              <a:ext uri="{FF2B5EF4-FFF2-40B4-BE49-F238E27FC236}">
                <a16:creationId xmlns:a16="http://schemas.microsoft.com/office/drawing/2014/main" id="{50A5C204-1EC9-63E7-B1FE-D96AA8BB24D4}"/>
              </a:ext>
            </a:extLst>
          </p:cNvPr>
          <p:cNvSpPr txBox="1"/>
          <p:nvPr/>
        </p:nvSpPr>
        <p:spPr>
          <a:xfrm>
            <a:off x="6132004" y="4617132"/>
            <a:ext cx="5436604" cy="830997"/>
          </a:xfrm>
          <a:prstGeom prst="rect">
            <a:avLst/>
          </a:prstGeom>
          <a:noFill/>
        </p:spPr>
        <p:txBody>
          <a:bodyPr wrap="square">
            <a:spAutoFit/>
          </a:bodyPr>
          <a:lstStyle/>
          <a:p>
            <a:r>
              <a:rPr lang="en-US" sz="2400" dirty="0"/>
              <a:t>Note the error here is 343 so the correct noise to quote is 343/sqrt(1.5) = 254. </a:t>
            </a:r>
          </a:p>
        </p:txBody>
      </p:sp>
      <p:sp>
        <p:nvSpPr>
          <p:cNvPr id="10" name="TextBox 9">
            <a:extLst>
              <a:ext uri="{FF2B5EF4-FFF2-40B4-BE49-F238E27FC236}">
                <a16:creationId xmlns:a16="http://schemas.microsoft.com/office/drawing/2014/main" id="{42F8E307-D6EB-7614-E89E-1211F897CC65}"/>
              </a:ext>
            </a:extLst>
          </p:cNvPr>
          <p:cNvSpPr txBox="1"/>
          <p:nvPr/>
        </p:nvSpPr>
        <p:spPr>
          <a:xfrm>
            <a:off x="6096000" y="668950"/>
            <a:ext cx="4104456" cy="1200329"/>
          </a:xfrm>
          <a:prstGeom prst="rect">
            <a:avLst/>
          </a:prstGeom>
          <a:noFill/>
        </p:spPr>
        <p:txBody>
          <a:bodyPr wrap="square">
            <a:spAutoFit/>
          </a:bodyPr>
          <a:lstStyle/>
          <a:p>
            <a:r>
              <a:rPr lang="en-US" sz="2400" dirty="0"/>
              <a:t>Note the boundaries are gone in the subtracted image.</a:t>
            </a:r>
          </a:p>
          <a:p>
            <a:endParaRPr lang="en-US" sz="2400" dirty="0"/>
          </a:p>
        </p:txBody>
      </p:sp>
    </p:spTree>
    <p:extLst>
      <p:ext uri="{BB962C8B-B14F-4D97-AF65-F5344CB8AC3E}">
        <p14:creationId xmlns:p14="http://schemas.microsoft.com/office/powerpoint/2010/main" val="1779849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9BC06A-260C-AA2C-069D-804A538DB961}"/>
              </a:ext>
            </a:extLst>
          </p:cNvPr>
          <p:cNvSpPr txBox="1"/>
          <p:nvPr/>
        </p:nvSpPr>
        <p:spPr>
          <a:xfrm>
            <a:off x="6096000" y="2960948"/>
            <a:ext cx="4104456" cy="830997"/>
          </a:xfrm>
          <a:prstGeom prst="rect">
            <a:avLst/>
          </a:prstGeom>
          <a:noFill/>
        </p:spPr>
        <p:txBody>
          <a:bodyPr wrap="square">
            <a:spAutoFit/>
          </a:bodyPr>
          <a:lstStyle/>
          <a:p>
            <a:r>
              <a:rPr lang="en-US" sz="2400" dirty="0"/>
              <a:t>Note the error here is 370 units.</a:t>
            </a:r>
          </a:p>
          <a:p>
            <a:r>
              <a:rPr lang="en-US" sz="2400" dirty="0"/>
              <a:t>So you think the CNR = 10:1</a:t>
            </a:r>
          </a:p>
        </p:txBody>
      </p:sp>
      <p:sp>
        <p:nvSpPr>
          <p:cNvPr id="5" name="TextBox 4">
            <a:extLst>
              <a:ext uri="{FF2B5EF4-FFF2-40B4-BE49-F238E27FC236}">
                <a16:creationId xmlns:a16="http://schemas.microsoft.com/office/drawing/2014/main" id="{50A5C204-1EC9-63E7-B1FE-D96AA8BB24D4}"/>
              </a:ext>
            </a:extLst>
          </p:cNvPr>
          <p:cNvSpPr txBox="1"/>
          <p:nvPr/>
        </p:nvSpPr>
        <p:spPr>
          <a:xfrm>
            <a:off x="6096000" y="4988722"/>
            <a:ext cx="5220580" cy="830997"/>
          </a:xfrm>
          <a:prstGeom prst="rect">
            <a:avLst/>
          </a:prstGeom>
          <a:noFill/>
        </p:spPr>
        <p:txBody>
          <a:bodyPr wrap="square">
            <a:spAutoFit/>
          </a:bodyPr>
          <a:lstStyle/>
          <a:p>
            <a:r>
              <a:rPr lang="en-US" sz="2400" dirty="0"/>
              <a:t>Note the actual error here is actually 254.</a:t>
            </a:r>
          </a:p>
          <a:p>
            <a:r>
              <a:rPr lang="en-US" sz="2400" dirty="0"/>
              <a:t>So the correct CNR = 14.6</a:t>
            </a:r>
          </a:p>
        </p:txBody>
      </p:sp>
      <p:sp>
        <p:nvSpPr>
          <p:cNvPr id="10" name="TextBox 9">
            <a:extLst>
              <a:ext uri="{FF2B5EF4-FFF2-40B4-BE49-F238E27FC236}">
                <a16:creationId xmlns:a16="http://schemas.microsoft.com/office/drawing/2014/main" id="{42F8E307-D6EB-7614-E89E-1211F897CC65}"/>
              </a:ext>
            </a:extLst>
          </p:cNvPr>
          <p:cNvSpPr txBox="1"/>
          <p:nvPr/>
        </p:nvSpPr>
        <p:spPr>
          <a:xfrm>
            <a:off x="6096000" y="668950"/>
            <a:ext cx="4104456" cy="1200329"/>
          </a:xfrm>
          <a:prstGeom prst="rect">
            <a:avLst/>
          </a:prstGeom>
          <a:noFill/>
        </p:spPr>
        <p:txBody>
          <a:bodyPr wrap="square">
            <a:spAutoFit/>
          </a:bodyPr>
          <a:lstStyle/>
          <a:p>
            <a:r>
              <a:rPr lang="en-US" sz="2400" dirty="0"/>
              <a:t>From this Philips data we get 21,300 and 17,600 so that the Contrast = 3700</a:t>
            </a:r>
          </a:p>
        </p:txBody>
      </p:sp>
      <p:grpSp>
        <p:nvGrpSpPr>
          <p:cNvPr id="6" name="Group 5">
            <a:extLst>
              <a:ext uri="{FF2B5EF4-FFF2-40B4-BE49-F238E27FC236}">
                <a16:creationId xmlns:a16="http://schemas.microsoft.com/office/drawing/2014/main" id="{0F87D45F-22E1-3935-71C6-6EA2169149E2}"/>
              </a:ext>
            </a:extLst>
          </p:cNvPr>
          <p:cNvGrpSpPr/>
          <p:nvPr/>
        </p:nvGrpSpPr>
        <p:grpSpPr>
          <a:xfrm>
            <a:off x="1064672" y="368660"/>
            <a:ext cx="4104456" cy="2313270"/>
            <a:chOff x="2112498" y="2098785"/>
            <a:chExt cx="6725902" cy="3648059"/>
          </a:xfrm>
        </p:grpSpPr>
        <p:grpSp>
          <p:nvGrpSpPr>
            <p:cNvPr id="8" name="Group 7">
              <a:extLst>
                <a:ext uri="{FF2B5EF4-FFF2-40B4-BE49-F238E27FC236}">
                  <a16:creationId xmlns:a16="http://schemas.microsoft.com/office/drawing/2014/main" id="{9E4B8D46-3BEF-F62C-079F-1446DA172C45}"/>
                </a:ext>
              </a:extLst>
            </p:cNvPr>
            <p:cNvGrpSpPr/>
            <p:nvPr/>
          </p:nvGrpSpPr>
          <p:grpSpPr>
            <a:xfrm>
              <a:off x="2112498" y="2098785"/>
              <a:ext cx="3210451" cy="3648059"/>
              <a:chOff x="1761995" y="1746911"/>
              <a:chExt cx="3246455" cy="3734317"/>
            </a:xfrm>
          </p:grpSpPr>
          <p:pic>
            <p:nvPicPr>
              <p:cNvPr id="14" name="图片 3">
                <a:extLst>
                  <a:ext uri="{FF2B5EF4-FFF2-40B4-BE49-F238E27FC236}">
                    <a16:creationId xmlns:a16="http://schemas.microsoft.com/office/drawing/2014/main" id="{7A72AA8E-3D98-1D26-414F-2BF3E684734E}"/>
                  </a:ext>
                </a:extLst>
              </p:cNvPr>
              <p:cNvPicPr>
                <a:picLocks noChangeAspect="1"/>
              </p:cNvPicPr>
              <p:nvPr/>
            </p:nvPicPr>
            <p:blipFill rotWithShape="1">
              <a:blip r:embed="rId3"/>
              <a:srcRect l="14111" t="15160" r="28852" b="8276"/>
              <a:stretch/>
            </p:blipFill>
            <p:spPr>
              <a:xfrm>
                <a:off x="1761995" y="1746911"/>
                <a:ext cx="3246455" cy="3734317"/>
              </a:xfrm>
              <a:prstGeom prst="rect">
                <a:avLst/>
              </a:prstGeom>
            </p:spPr>
          </p:pic>
          <p:sp>
            <p:nvSpPr>
              <p:cNvPr id="15" name="标题 1">
                <a:extLst>
                  <a:ext uri="{FF2B5EF4-FFF2-40B4-BE49-F238E27FC236}">
                    <a16:creationId xmlns:a16="http://schemas.microsoft.com/office/drawing/2014/main" id="{8D80C210-1EA9-91C1-C399-3165B22D008B}"/>
                  </a:ext>
                </a:extLst>
              </p:cNvPr>
              <p:cNvSpPr txBox="1">
                <a:spLocks/>
              </p:cNvSpPr>
              <p:nvPr/>
            </p:nvSpPr>
            <p:spPr>
              <a:xfrm>
                <a:off x="2989671" y="3959564"/>
                <a:ext cx="995118" cy="572204"/>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1600" i="0" u="none" strike="noStrike" kern="1200" cap="none" spc="0" normalizeH="0" baseline="0" noProof="0" dirty="0">
                    <a:ln>
                      <a:noFill/>
                    </a:ln>
                    <a:solidFill>
                      <a:srgbClr val="FFFF00"/>
                    </a:solidFill>
                    <a:effectLst/>
                    <a:uLnTx/>
                    <a:uFillTx/>
                    <a:latin typeface="Arial Black" panose="020B0A04020102020204" pitchFamily="34" charset="0"/>
                    <a:ea typeface="等线 Light" panose="02010600030101010101" pitchFamily="2" charset="-122"/>
                  </a:rPr>
                  <a:t>S1</a:t>
                </a:r>
                <a:endParaRPr kumimoji="0" lang="zh-CN" altLang="en-US" sz="1600" i="0" u="none" strike="noStrike" kern="1200" cap="none" spc="0" normalizeH="0" baseline="0" noProof="0" dirty="0">
                  <a:ln>
                    <a:noFill/>
                  </a:ln>
                  <a:solidFill>
                    <a:srgbClr val="FFFF00"/>
                  </a:solidFill>
                  <a:effectLst/>
                  <a:uLnTx/>
                  <a:uFillTx/>
                  <a:latin typeface="Arial Black" panose="020B0A04020102020204" pitchFamily="34" charset="0"/>
                  <a:ea typeface="等线 Light" panose="02010600030101010101" pitchFamily="2" charset="-122"/>
                </a:endParaRPr>
              </a:p>
            </p:txBody>
          </p:sp>
        </p:grpSp>
        <p:grpSp>
          <p:nvGrpSpPr>
            <p:cNvPr id="11" name="Group 10">
              <a:extLst>
                <a:ext uri="{FF2B5EF4-FFF2-40B4-BE49-F238E27FC236}">
                  <a16:creationId xmlns:a16="http://schemas.microsoft.com/office/drawing/2014/main" id="{3AA979B0-B023-0D81-A191-3E91D41BF380}"/>
                </a:ext>
              </a:extLst>
            </p:cNvPr>
            <p:cNvGrpSpPr/>
            <p:nvPr/>
          </p:nvGrpSpPr>
          <p:grpSpPr>
            <a:xfrm>
              <a:off x="5591944" y="2098785"/>
              <a:ext cx="3246456" cy="3642112"/>
              <a:chOff x="7638076" y="1700808"/>
              <a:chExt cx="3246456" cy="3642112"/>
            </a:xfrm>
          </p:grpSpPr>
          <p:pic>
            <p:nvPicPr>
              <p:cNvPr id="12" name="图片 8">
                <a:extLst>
                  <a:ext uri="{FF2B5EF4-FFF2-40B4-BE49-F238E27FC236}">
                    <a16:creationId xmlns:a16="http://schemas.microsoft.com/office/drawing/2014/main" id="{AC76B2DA-EDE5-42C6-898D-7CB4F2C3B193}"/>
                  </a:ext>
                </a:extLst>
              </p:cNvPr>
              <p:cNvPicPr>
                <a:picLocks noChangeAspect="1"/>
              </p:cNvPicPr>
              <p:nvPr/>
            </p:nvPicPr>
            <p:blipFill rotWithShape="1">
              <a:blip r:embed="rId4"/>
              <a:srcRect l="14161" t="14215" r="29233" b="11111"/>
              <a:stretch/>
            </p:blipFill>
            <p:spPr>
              <a:xfrm>
                <a:off x="7638076" y="1700808"/>
                <a:ext cx="3246456" cy="3642112"/>
              </a:xfrm>
              <a:prstGeom prst="rect">
                <a:avLst/>
              </a:prstGeom>
            </p:spPr>
          </p:pic>
          <p:sp>
            <p:nvSpPr>
              <p:cNvPr id="13" name="标题 1">
                <a:extLst>
                  <a:ext uri="{FF2B5EF4-FFF2-40B4-BE49-F238E27FC236}">
                    <a16:creationId xmlns:a16="http://schemas.microsoft.com/office/drawing/2014/main" id="{82D32C49-2097-747F-A2B9-AB19C6A2ECC2}"/>
                  </a:ext>
                </a:extLst>
              </p:cNvPr>
              <p:cNvSpPr txBox="1">
                <a:spLocks/>
              </p:cNvSpPr>
              <p:nvPr/>
            </p:nvSpPr>
            <p:spPr>
              <a:xfrm>
                <a:off x="8914255" y="3446192"/>
                <a:ext cx="893164" cy="572204"/>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1600" i="0" u="none" strike="noStrike" kern="1200" cap="none" spc="0" normalizeH="0" baseline="0" noProof="0" dirty="0">
                    <a:ln>
                      <a:noFill/>
                    </a:ln>
                    <a:solidFill>
                      <a:srgbClr val="FFFF00"/>
                    </a:solidFill>
                    <a:effectLst/>
                    <a:uLnTx/>
                    <a:uFillTx/>
                    <a:latin typeface="Arial Black" panose="020B0A04020102020204" pitchFamily="34" charset="0"/>
                    <a:ea typeface="等线 Light" panose="02010600030101010101" pitchFamily="2" charset="-122"/>
                  </a:rPr>
                  <a:t>S2</a:t>
                </a:r>
                <a:endParaRPr kumimoji="0" lang="zh-CN" altLang="en-US" sz="1600" i="0" u="none" strike="noStrike" kern="1200" cap="none" spc="0" normalizeH="0" baseline="0" noProof="0" dirty="0">
                  <a:ln>
                    <a:noFill/>
                  </a:ln>
                  <a:solidFill>
                    <a:srgbClr val="FFFF00"/>
                  </a:solidFill>
                  <a:effectLst/>
                  <a:uLnTx/>
                  <a:uFillTx/>
                  <a:latin typeface="Arial Black" panose="020B0A04020102020204" pitchFamily="34" charset="0"/>
                  <a:ea typeface="等线 Light" panose="02010600030101010101" pitchFamily="2" charset="-122"/>
                </a:endParaRPr>
              </a:p>
            </p:txBody>
          </p:sp>
        </p:grpSp>
      </p:grpSp>
      <p:pic>
        <p:nvPicPr>
          <p:cNvPr id="16" name="图片 5">
            <a:extLst>
              <a:ext uri="{FF2B5EF4-FFF2-40B4-BE49-F238E27FC236}">
                <a16:creationId xmlns:a16="http://schemas.microsoft.com/office/drawing/2014/main" id="{A76FF88B-AFC0-B1FE-666E-FC4F55332FA2}"/>
              </a:ext>
            </a:extLst>
          </p:cNvPr>
          <p:cNvPicPr>
            <a:picLocks noChangeAspect="1"/>
          </p:cNvPicPr>
          <p:nvPr/>
        </p:nvPicPr>
        <p:blipFill rotWithShape="1">
          <a:blip r:embed="rId5"/>
          <a:srcRect l="2997" t="15309" r="8529" b="20802"/>
          <a:stretch/>
        </p:blipFill>
        <p:spPr>
          <a:xfrm>
            <a:off x="1100676" y="2744924"/>
            <a:ext cx="4068452" cy="1836204"/>
          </a:xfrm>
          <a:prstGeom prst="rect">
            <a:avLst/>
          </a:prstGeom>
        </p:spPr>
      </p:pic>
      <p:pic>
        <p:nvPicPr>
          <p:cNvPr id="17" name="图片 7">
            <a:extLst>
              <a:ext uri="{FF2B5EF4-FFF2-40B4-BE49-F238E27FC236}">
                <a16:creationId xmlns:a16="http://schemas.microsoft.com/office/drawing/2014/main" id="{0195C045-E4A1-F140-3A3A-F9AE8B0CA7F7}"/>
              </a:ext>
            </a:extLst>
          </p:cNvPr>
          <p:cNvPicPr>
            <a:picLocks noChangeAspect="1"/>
          </p:cNvPicPr>
          <p:nvPr/>
        </p:nvPicPr>
        <p:blipFill rotWithShape="1">
          <a:blip r:embed="rId6"/>
          <a:srcRect l="3095" t="20542" r="9048" b="18671"/>
          <a:stretch/>
        </p:blipFill>
        <p:spPr>
          <a:xfrm>
            <a:off x="1100675" y="4725144"/>
            <a:ext cx="4079703" cy="1764196"/>
          </a:xfrm>
          <a:prstGeom prst="rect">
            <a:avLst/>
          </a:prstGeom>
        </p:spPr>
      </p:pic>
    </p:spTree>
    <p:extLst>
      <p:ext uri="{BB962C8B-B14F-4D97-AF65-F5344CB8AC3E}">
        <p14:creationId xmlns:p14="http://schemas.microsoft.com/office/powerpoint/2010/main" val="22502770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13591</TotalTime>
  <Words>2412</Words>
  <Application>Microsoft Office PowerPoint</Application>
  <PresentationFormat>Widescreen</PresentationFormat>
  <Paragraphs>301</Paragraphs>
  <Slides>31</Slides>
  <Notes>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31</vt:i4>
      </vt:variant>
    </vt:vector>
  </HeadingPairs>
  <TitlesOfParts>
    <vt:vector size="43" baseType="lpstr">
      <vt:lpstr>等线 Light</vt:lpstr>
      <vt:lpstr>Arial</vt:lpstr>
      <vt:lpstr>Arial Black</vt:lpstr>
      <vt:lpstr>Book Antiqua</vt:lpstr>
      <vt:lpstr>Calibri</vt:lpstr>
      <vt:lpstr>Garamond</vt:lpstr>
      <vt:lpstr>Lucida Sans</vt:lpstr>
      <vt:lpstr>Times New Roman</vt:lpstr>
      <vt:lpstr>Wingdings</vt:lpstr>
      <vt:lpstr>Wingdings 2</vt:lpstr>
      <vt:lpstr>Wingdings 3</vt:lpstr>
      <vt:lpstr>Apex</vt:lpstr>
      <vt:lpstr>PowerPoint Presentation</vt:lpstr>
      <vt:lpstr>PowerPoint Presentation</vt:lpstr>
      <vt:lpstr>PowerPoint Presentation</vt:lpstr>
      <vt:lpstr>PowerPoint Presentation</vt:lpstr>
      <vt:lpstr>Resolution: 0.67×1×3mm3 Scan time : 1min 38s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Calculating Population and Sample Mean</vt:lpstr>
      <vt:lpstr>Calculating Population and Sample Mean</vt:lpstr>
      <vt:lpstr>Calculating Population and Sample Mean</vt:lpstr>
      <vt:lpstr>Calculating Population Variance</vt:lpstr>
      <vt:lpstr>Calculating Sample Variance</vt:lpstr>
      <vt:lpstr>Calculating Population and Sample Mean</vt:lpstr>
      <vt:lpstr>Calculating Population and Sample Mean</vt:lpstr>
      <vt:lpstr>Calculating Population Variance</vt:lpstr>
      <vt:lpstr>Variance sum law</vt:lpstr>
      <vt:lpstr>Variance sum law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Case Western Reserve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Removal of air/tissue interface field effects in Susceptibility Weighted Imaging</dc:title>
  <dc:creator>Jaladhar</dc:creator>
  <cp:lastModifiedBy>Ewart Haacke</cp:lastModifiedBy>
  <cp:revision>1210</cp:revision>
  <dcterms:created xsi:type="dcterms:W3CDTF">2008-04-16T02:37:20Z</dcterms:created>
  <dcterms:modified xsi:type="dcterms:W3CDTF">2023-07-24T21:53:06Z</dcterms:modified>
</cp:coreProperties>
</file>