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2.xml" ContentType="application/vnd.openxmlformats-officedocument.presentationml.notesSlide+xml"/>
  <Override PartName="/ppt/tags/tag89.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21"/>
  </p:notesMasterIdLst>
  <p:sldIdLst>
    <p:sldId id="3110" r:id="rId3"/>
    <p:sldId id="3119" r:id="rId4"/>
    <p:sldId id="3103" r:id="rId5"/>
    <p:sldId id="3165" r:id="rId6"/>
    <p:sldId id="3179" r:id="rId7"/>
    <p:sldId id="3114" r:id="rId8"/>
    <p:sldId id="3118" r:id="rId9"/>
    <p:sldId id="3149" r:id="rId10"/>
    <p:sldId id="3178" r:id="rId11"/>
    <p:sldId id="3177" r:id="rId12"/>
    <p:sldId id="3123" r:id="rId13"/>
    <p:sldId id="3147" r:id="rId14"/>
    <p:sldId id="266" r:id="rId15"/>
    <p:sldId id="764" r:id="rId16"/>
    <p:sldId id="3129" r:id="rId17"/>
    <p:sldId id="3128" r:id="rId18"/>
    <p:sldId id="332" r:id="rId19"/>
    <p:sldId id="3126"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2"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FFCC"/>
    <a:srgbClr val="454545"/>
    <a:srgbClr val="E2BB20"/>
    <a:srgbClr val="ECEA40"/>
    <a:srgbClr val="E3E140"/>
    <a:srgbClr val="DDD9C1"/>
    <a:srgbClr val="D1B761"/>
    <a:srgbClr val="F0B928"/>
    <a:srgbClr val="E0C1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88" d="100"/>
          <a:sy n="88" d="100"/>
        </p:scale>
        <p:origin x="306" y="57"/>
      </p:cViewPr>
      <p:guideLst>
        <p:guide orient="horz" pos="2162"/>
        <p:guide pos="3840"/>
      </p:guideLst>
    </p:cSldViewPr>
  </p:slideViewPr>
  <p:notesTextViewPr>
    <p:cViewPr>
      <p:scale>
        <a:sx n="3" d="2"/>
        <a:sy n="3" d="2"/>
      </p:scale>
      <p:origin x="0" y="0"/>
    </p:cViewPr>
  </p:notesTextViewPr>
  <p:sorterViewPr>
    <p:cViewPr varScale="1">
      <p:scale>
        <a:sx n="1" d="1"/>
        <a:sy n="1" d="1"/>
      </p:scale>
      <p:origin x="0" y="0"/>
    </p:cViewPr>
  </p:sorter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056D13-45E7-436B-A8ED-3D7B8E6D4FF8}" type="datetimeFigureOut">
              <a:rPr lang="en-US" smtClean="0"/>
              <a:t>11/1/2026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110B02-BFB5-471E-894D-B25CB527217C}" type="slidenum">
              <a:rPr lang="en-US" smtClean="0"/>
              <a:t>‹#›</a:t>
            </a:fld>
            <a:endParaRPr lang="en-US"/>
          </a:p>
        </p:txBody>
      </p:sp>
    </p:spTree>
    <p:extLst>
      <p:ext uri="{BB962C8B-B14F-4D97-AF65-F5344CB8AC3E}">
        <p14:creationId xmlns:p14="http://schemas.microsoft.com/office/powerpoint/2010/main" val="3605323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a:t>First, let’s look at the sequence structure. Two readouts are acquired after each RF excitation. Echo 1 uses flow compensation and a short TE to maintain high vascular signal. Echo 2 applies adjustable bipolar gradients before the readout to dephase flowing blood and generate black-blood contrast. Its longer TE also provides susceptibility contrast. The TE and bandwidth of each echo can be set independently, and the strength of the FD gradients can also be adjusted.</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5D2A4-0AA1-026F-1C46-E65DC1C6A9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72571A-F92C-B0EA-CF82-E5473E793D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89B9D0-579A-5BA1-8DE9-D1B05898CA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8F6FAC-6E9B-2DCA-0C50-A4D5EF3BE4A0}"/>
              </a:ext>
            </a:extLst>
          </p:cNvPr>
          <p:cNvSpPr>
            <a:spLocks noGrp="1"/>
          </p:cNvSpPr>
          <p:nvPr>
            <p:ph type="sldNum" sz="quarter" idx="5"/>
          </p:nvPr>
        </p:nvSpPr>
        <p:spPr/>
        <p:txBody>
          <a:bodyPr/>
          <a:lstStyle/>
          <a:p>
            <a:fld id="{7EA40366-ED4D-4053-A3A4-B6E633F34C37}" type="slidenum">
              <a:rPr lang="en-US" smtClean="0"/>
              <a:t>11</a:t>
            </a:fld>
            <a:endParaRPr lang="en-US"/>
          </a:p>
        </p:txBody>
      </p:sp>
    </p:spTree>
    <p:extLst>
      <p:ext uri="{BB962C8B-B14F-4D97-AF65-F5344CB8AC3E}">
        <p14:creationId xmlns:p14="http://schemas.microsoft.com/office/powerpoint/2010/main" val="3707762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EA40366-ED4D-4053-A3A4-B6E633F34C37}" type="slidenum">
              <a:rPr lang="en-US" smtClean="0"/>
              <a:t>17</a:t>
            </a:fld>
            <a:endParaRPr lang="en-US"/>
          </a:p>
        </p:txBody>
      </p:sp>
    </p:spTree>
    <p:extLst>
      <p:ext uri="{BB962C8B-B14F-4D97-AF65-F5344CB8AC3E}">
        <p14:creationId xmlns:p14="http://schemas.microsoft.com/office/powerpoint/2010/main" val="1049990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AE0E7-6612-6F9A-E34C-EF0B87563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2E7BA5-23EC-70D8-37BD-E7C77C54D2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D4995B-45D2-6B53-C79F-2BE5EA9883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68D113-092A-2EE4-A8D4-BF1D65ADE89F}"/>
              </a:ext>
            </a:extLst>
          </p:cNvPr>
          <p:cNvSpPr>
            <a:spLocks noGrp="1"/>
          </p:cNvSpPr>
          <p:nvPr>
            <p:ph type="sldNum" sz="quarter" idx="5"/>
          </p:nvPr>
        </p:nvSpPr>
        <p:spPr/>
        <p:txBody>
          <a:bodyPr/>
          <a:lstStyle/>
          <a:p>
            <a:fld id="{7EA40366-ED4D-4053-A3A4-B6E633F34C37}" type="slidenum">
              <a:rPr lang="en-US" smtClean="0"/>
              <a:t>18</a:t>
            </a:fld>
            <a:endParaRPr lang="en-US"/>
          </a:p>
        </p:txBody>
      </p:sp>
    </p:spTree>
    <p:extLst>
      <p:ext uri="{BB962C8B-B14F-4D97-AF65-F5344CB8AC3E}">
        <p14:creationId xmlns:p14="http://schemas.microsoft.com/office/powerpoint/2010/main" val="38455713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slideMaster" Target="../slideMasters/slideMaster1.xml"/><Relationship Id="rId5" Type="http://schemas.openxmlformats.org/officeDocument/2006/relationships/tags" Target="../tags/tag62.xml"/><Relationship Id="rId4" Type="http://schemas.openxmlformats.org/officeDocument/2006/relationships/tags" Target="../tags/tag6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p>
        </p:txBody>
      </p:sp>
      <p:sp>
        <p:nvSpPr>
          <p:cNvPr id="3" name="副标题 2"/>
          <p:cNvSpPr>
            <a:spLocks noGrp="1"/>
          </p:cNvSpPr>
          <p:nvPr>
            <p:ph type="subTitle" idx="1"/>
            <p:custDataLst>
              <p:tags r:id="rId2"/>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2026/11/1</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2026/11/1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2026/11/1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2026/11/1</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2026/11/1</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2026/11/1</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2026/11/1</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2026/11/1</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2026/11/1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2026/11/1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2026/11/1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5F668-F192-4F24-8A24-17D6601A234C}" type="datetimeFigureOut">
              <a:rPr lang="en-US" smtClean="0"/>
              <a:t>11/1/2026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C1CCF4-24D8-4B7B-95BA-7C94A687B4BF}" type="slidenum">
              <a:rPr lang="en-US" smtClean="0"/>
              <a:t>‹#›</a:t>
            </a:fld>
            <a:endParaRPr lang="en-US"/>
          </a:p>
        </p:txBody>
      </p:sp>
    </p:spTree>
    <p:extLst>
      <p:ext uri="{BB962C8B-B14F-4D97-AF65-F5344CB8AC3E}">
        <p14:creationId xmlns:p14="http://schemas.microsoft.com/office/powerpoint/2010/main" val="3339711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t>2026/11/1</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t>‹#›</a:t>
            </a:fld>
            <a:endParaRPr lang="zh-CN" altLang="en-US" dirty="0"/>
          </a:p>
        </p:txBody>
      </p:sp>
    </p:spTree>
    <p:custDataLst>
      <p:tags r:id="rId1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9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9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9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9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5F668-F192-4F24-8A24-17D6601A234C}" type="datetimeFigureOut">
              <a:rPr lang="en-US" smtClean="0"/>
              <a:t>11/1/2026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C1CCF4-24D8-4B7B-95BA-7C94A687B4BF}" type="slidenum">
              <a:rPr lang="en-US" smtClean="0"/>
              <a:t>‹#›</a:t>
            </a:fld>
            <a:endParaRPr lang="en-US"/>
          </a:p>
        </p:txBody>
      </p:sp>
    </p:spTree>
    <p:extLst>
      <p:ext uri="{BB962C8B-B14F-4D97-AF65-F5344CB8AC3E}">
        <p14:creationId xmlns:p14="http://schemas.microsoft.com/office/powerpoint/2010/main" val="4091093710"/>
      </p:ext>
    </p:extLst>
  </p:cSld>
  <p:clrMap bg1="dk1" tx1="lt1" bg2="dk2" tx2="lt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5.png"/><Relationship Id="rId5" Type="http://schemas.microsoft.com/office/2007/relationships/hdphoto" Target="../media/hdphoto1.wdp"/><Relationship Id="rId10" Type="http://schemas.microsoft.com/office/2007/relationships/hdphoto" Target="../media/hdphoto2.wdp"/><Relationship Id="rId4" Type="http://schemas.openxmlformats.org/officeDocument/2006/relationships/image" Target="../media/image4.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tags" Target="../tags/tag70.xml"/><Relationship Id="rId13" Type="http://schemas.openxmlformats.org/officeDocument/2006/relationships/tags" Target="../tags/tag75.xml"/><Relationship Id="rId18" Type="http://schemas.openxmlformats.org/officeDocument/2006/relationships/tags" Target="../tags/tag80.xml"/><Relationship Id="rId26" Type="http://schemas.microsoft.com/office/2007/relationships/hdphoto" Target="../media/hdphoto4.wdp"/><Relationship Id="rId3" Type="http://schemas.openxmlformats.org/officeDocument/2006/relationships/tags" Target="../tags/tag65.xml"/><Relationship Id="rId21" Type="http://schemas.openxmlformats.org/officeDocument/2006/relationships/tags" Target="../tags/tag83.xml"/><Relationship Id="rId7" Type="http://schemas.openxmlformats.org/officeDocument/2006/relationships/tags" Target="../tags/tag69.xml"/><Relationship Id="rId12" Type="http://schemas.openxmlformats.org/officeDocument/2006/relationships/tags" Target="../tags/tag74.xml"/><Relationship Id="rId17" Type="http://schemas.openxmlformats.org/officeDocument/2006/relationships/tags" Target="../tags/tag79.xml"/><Relationship Id="rId25" Type="http://schemas.openxmlformats.org/officeDocument/2006/relationships/image" Target="../media/image14.png"/><Relationship Id="rId2" Type="http://schemas.openxmlformats.org/officeDocument/2006/relationships/tags" Target="../tags/tag64.xml"/><Relationship Id="rId16" Type="http://schemas.openxmlformats.org/officeDocument/2006/relationships/tags" Target="../tags/tag78.xml"/><Relationship Id="rId20" Type="http://schemas.openxmlformats.org/officeDocument/2006/relationships/tags" Target="../tags/tag82.xml"/><Relationship Id="rId29" Type="http://schemas.openxmlformats.org/officeDocument/2006/relationships/image" Target="../media/image16.png"/><Relationship Id="rId1" Type="http://schemas.openxmlformats.org/officeDocument/2006/relationships/tags" Target="../tags/tag63.xml"/><Relationship Id="rId6" Type="http://schemas.openxmlformats.org/officeDocument/2006/relationships/tags" Target="../tags/tag68.xml"/><Relationship Id="rId11" Type="http://schemas.openxmlformats.org/officeDocument/2006/relationships/tags" Target="../tags/tag73.xml"/><Relationship Id="rId24" Type="http://schemas.microsoft.com/office/2007/relationships/hdphoto" Target="../media/hdphoto3.wdp"/><Relationship Id="rId5" Type="http://schemas.openxmlformats.org/officeDocument/2006/relationships/tags" Target="../tags/tag67.xml"/><Relationship Id="rId15" Type="http://schemas.openxmlformats.org/officeDocument/2006/relationships/tags" Target="../tags/tag77.xml"/><Relationship Id="rId23" Type="http://schemas.openxmlformats.org/officeDocument/2006/relationships/image" Target="../media/image13.png"/><Relationship Id="rId28" Type="http://schemas.microsoft.com/office/2007/relationships/hdphoto" Target="../media/hdphoto5.wdp"/><Relationship Id="rId10" Type="http://schemas.openxmlformats.org/officeDocument/2006/relationships/tags" Target="../tags/tag72.xml"/><Relationship Id="rId19" Type="http://schemas.openxmlformats.org/officeDocument/2006/relationships/tags" Target="../tags/tag81.xml"/><Relationship Id="rId31" Type="http://schemas.openxmlformats.org/officeDocument/2006/relationships/image" Target="../media/image17.png"/><Relationship Id="rId4" Type="http://schemas.openxmlformats.org/officeDocument/2006/relationships/tags" Target="../tags/tag66.xml"/><Relationship Id="rId9" Type="http://schemas.openxmlformats.org/officeDocument/2006/relationships/tags" Target="../tags/tag71.xml"/><Relationship Id="rId14" Type="http://schemas.openxmlformats.org/officeDocument/2006/relationships/tags" Target="../tags/tag76.xml"/><Relationship Id="rId22" Type="http://schemas.openxmlformats.org/officeDocument/2006/relationships/slideLayout" Target="../slideLayouts/slideLayout7.xml"/><Relationship Id="rId27" Type="http://schemas.openxmlformats.org/officeDocument/2006/relationships/image" Target="../media/image15.png"/><Relationship Id="rId30" Type="http://schemas.microsoft.com/office/2007/relationships/hdphoto" Target="../media/hdphoto6.wdp"/></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22.png"/><Relationship Id="rId4" Type="http://schemas.microsoft.com/office/2007/relationships/hdphoto" Target="../media/hdphoto7.wdp"/></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13" Type="http://schemas.microsoft.com/office/2007/relationships/hdphoto" Target="../media/hdphoto11.wdp"/><Relationship Id="rId3" Type="http://schemas.openxmlformats.org/officeDocument/2006/relationships/tags" Target="../tags/tag86.xml"/><Relationship Id="rId7" Type="http://schemas.openxmlformats.org/officeDocument/2006/relationships/notesSlide" Target="../notesSlides/notesSlide2.xml"/><Relationship Id="rId12" Type="http://schemas.openxmlformats.org/officeDocument/2006/relationships/image" Target="../media/image25.png"/><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slideLayout" Target="../slideLayouts/slideLayout7.xml"/><Relationship Id="rId11" Type="http://schemas.microsoft.com/office/2007/relationships/hdphoto" Target="../media/hdphoto10.wdp"/><Relationship Id="rId5" Type="http://schemas.openxmlformats.org/officeDocument/2006/relationships/tags" Target="../tags/tag88.xml"/><Relationship Id="rId10" Type="http://schemas.openxmlformats.org/officeDocument/2006/relationships/image" Target="../media/image24.png"/><Relationship Id="rId4" Type="http://schemas.openxmlformats.org/officeDocument/2006/relationships/tags" Target="../tags/tag87.xml"/><Relationship Id="rId9" Type="http://schemas.microsoft.com/office/2007/relationships/hdphoto" Target="../media/hdphoto9.wdp"/></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89.xml"/><Relationship Id="rId6" Type="http://schemas.microsoft.com/office/2007/relationships/hdphoto" Target="../media/hdphoto13.wdp"/><Relationship Id="rId5" Type="http://schemas.openxmlformats.org/officeDocument/2006/relationships/image" Target="../media/image28.png"/><Relationship Id="rId4" Type="http://schemas.microsoft.com/office/2007/relationships/hdphoto" Target="../media/hdphoto12.wdp"/></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3.xml"/><Relationship Id="rId3" Type="http://schemas.microsoft.com/office/2007/relationships/media" Target="../media/media2.mp4"/><Relationship Id="rId7"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video" Target="../media/media3.mp4"/><Relationship Id="rId11" Type="http://schemas.openxmlformats.org/officeDocument/2006/relationships/image" Target="../media/image42.png"/><Relationship Id="rId5" Type="http://schemas.microsoft.com/office/2007/relationships/media" Target="../media/media3.mp4"/><Relationship Id="rId10" Type="http://schemas.openxmlformats.org/officeDocument/2006/relationships/image" Target="../media/image41.png"/><Relationship Id="rId4" Type="http://schemas.openxmlformats.org/officeDocument/2006/relationships/video" Target="../media/media2.mp4"/><Relationship Id="rId9"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microsoft.com/office/2007/relationships/hdphoto" Target="../media/hdphoto15.wdp"/><Relationship Id="rId5" Type="http://schemas.openxmlformats.org/officeDocument/2006/relationships/image" Target="../media/image44.png"/><Relationship Id="rId4" Type="http://schemas.microsoft.com/office/2007/relationships/hdphoto" Target="../media/hdphoto14.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835776-053C-E4A2-7AF3-7F713B7E058A}"/>
              </a:ext>
            </a:extLst>
          </p:cNvPr>
          <p:cNvPicPr>
            <a:picLocks noChangeAspect="1"/>
          </p:cNvPicPr>
          <p:nvPr/>
        </p:nvPicPr>
        <p:blipFill>
          <a:blip r:embed="rId2"/>
          <a:stretch>
            <a:fillRect/>
          </a:stretch>
        </p:blipFill>
        <p:spPr>
          <a:xfrm>
            <a:off x="0" y="4095750"/>
            <a:ext cx="2706189" cy="2762250"/>
          </a:xfrm>
          <a:prstGeom prst="rect">
            <a:avLst/>
          </a:prstGeom>
        </p:spPr>
      </p:pic>
      <p:sp>
        <p:nvSpPr>
          <p:cNvPr id="8" name="TextBox 7">
            <a:extLst>
              <a:ext uri="{FF2B5EF4-FFF2-40B4-BE49-F238E27FC236}">
                <a16:creationId xmlns:a16="http://schemas.microsoft.com/office/drawing/2014/main" id="{8079F6CE-AE89-7FD3-D87E-EE9DDEAC9F37}"/>
              </a:ext>
            </a:extLst>
          </p:cNvPr>
          <p:cNvSpPr txBox="1"/>
          <p:nvPr/>
        </p:nvSpPr>
        <p:spPr>
          <a:xfrm>
            <a:off x="3193274" y="1955284"/>
            <a:ext cx="6096000" cy="1631216"/>
          </a:xfrm>
          <a:prstGeom prst="rect">
            <a:avLst/>
          </a:prstGeom>
          <a:noFill/>
        </p:spPr>
        <p:txBody>
          <a:bodyPr wrap="square">
            <a:spAutoFit/>
          </a:bodyPr>
          <a:lstStyle/>
          <a:p>
            <a:pPr algn="ctr"/>
            <a:r>
              <a:rPr lang="en-US" sz="2000" b="0" dirty="0">
                <a:solidFill>
                  <a:schemeClr val="bg1"/>
                </a:solidFill>
              </a:rPr>
              <a:t>E. Mark Haacke, PhD</a:t>
            </a:r>
          </a:p>
          <a:p>
            <a:pPr algn="ctr"/>
            <a:endParaRPr lang="en-US" sz="2000" dirty="0">
              <a:solidFill>
                <a:schemeClr val="bg1"/>
              </a:solidFill>
            </a:endParaRPr>
          </a:p>
          <a:p>
            <a:pPr algn="ctr"/>
            <a:r>
              <a:rPr lang="en-US" sz="2000" b="0" dirty="0">
                <a:solidFill>
                  <a:schemeClr val="bg1"/>
                </a:solidFill>
              </a:rPr>
              <a:t>Ruijin Hospital, School of Medicine</a:t>
            </a:r>
          </a:p>
          <a:p>
            <a:pPr algn="ctr"/>
            <a:r>
              <a:rPr lang="en-US" sz="2000" dirty="0">
                <a:solidFill>
                  <a:schemeClr val="bg1"/>
                </a:solidFill>
              </a:rPr>
              <a:t>Shanghai Jiao Tong University</a:t>
            </a:r>
          </a:p>
          <a:p>
            <a:pPr algn="ctr"/>
            <a:r>
              <a:rPr lang="en-US" sz="2000" dirty="0">
                <a:solidFill>
                  <a:schemeClr val="bg1"/>
                </a:solidFill>
              </a:rPr>
              <a:t>Wayne State University</a:t>
            </a:r>
          </a:p>
        </p:txBody>
      </p:sp>
      <p:pic>
        <p:nvPicPr>
          <p:cNvPr id="9" name="Image">
            <a:extLst>
              <a:ext uri="{FF2B5EF4-FFF2-40B4-BE49-F238E27FC236}">
                <a16:creationId xmlns:a16="http://schemas.microsoft.com/office/drawing/2014/main" id="{5DF9590E-8CC9-783E-7E40-E0F1B58315CE}"/>
              </a:ext>
            </a:extLst>
          </p:cNvPr>
          <p:cNvPicPr/>
          <p:nvPr/>
        </p:nvPicPr>
        <p:blipFill>
          <a:blip r:embed="rId3" cstate="print"/>
          <a:srcRect/>
          <a:stretch>
            <a:fillRect/>
          </a:stretch>
        </p:blipFill>
        <p:spPr>
          <a:xfrm>
            <a:off x="9975850" y="4330700"/>
            <a:ext cx="2082800" cy="2527300"/>
          </a:xfrm>
          <a:prstGeom prst="rect">
            <a:avLst/>
          </a:prstGeom>
        </p:spPr>
      </p:pic>
      <p:sp>
        <p:nvSpPr>
          <p:cNvPr id="11" name="文本框 57">
            <a:extLst>
              <a:ext uri="{FF2B5EF4-FFF2-40B4-BE49-F238E27FC236}">
                <a16:creationId xmlns:a16="http://schemas.microsoft.com/office/drawing/2014/main" id="{78EF26E8-1C4C-25E4-6B33-F936A1D2E767}"/>
              </a:ext>
            </a:extLst>
          </p:cNvPr>
          <p:cNvSpPr txBox="1">
            <a:spLocks noChangeArrowheads="1"/>
          </p:cNvSpPr>
          <p:nvPr/>
        </p:nvSpPr>
        <p:spPr bwMode="auto">
          <a:xfrm>
            <a:off x="1858245" y="253122"/>
            <a:ext cx="8766059" cy="830997"/>
          </a:xfrm>
          <a:prstGeom prst="rect">
            <a:avLst/>
          </a:prstGeom>
        </p:spPr>
        <p:txBody>
          <a:bodyPr wrap="square" anchor="ctr">
            <a:spAutoFit/>
          </a:bodyPr>
          <a:lstStyle>
            <a:defPPr>
              <a:defRPr lang="zh-CN"/>
            </a:defPPr>
            <a:lvl1pPr>
              <a:defRPr sz="3000" b="1">
                <a:solidFill>
                  <a:srgbClr val="FFFFCC"/>
                </a:solidFill>
                <a:latin typeface="微软雅黑" panose="020B0503020204020204" charset="-122"/>
                <a:ea typeface="微软雅黑" panose="020B0503020204020204" charset="-122"/>
                <a:cs typeface="Arial" panose="020B0604020202020204" pitchFamily="34" charset="0"/>
              </a:defRPr>
            </a:lvl1pPr>
          </a:lstStyle>
          <a:p>
            <a:pPr algn="ctr"/>
            <a:r>
              <a:rPr lang="en-US" altLang="zh-CN" sz="2400" b="0" dirty="0"/>
              <a:t>AVAST: Artery, Vein And Susceptibility Technology</a:t>
            </a:r>
          </a:p>
          <a:p>
            <a:pPr algn="ctr"/>
            <a:r>
              <a:rPr lang="en-US" altLang="zh-CN" sz="2400" b="0" dirty="0"/>
              <a:t>A one stop method for imaging cerebrovascular disease</a:t>
            </a:r>
            <a:endParaRPr lang="en-US" altLang="zh-CN" sz="2400" b="0" dirty="0">
              <a:highlight>
                <a:srgbClr val="FFFF00"/>
              </a:highlight>
            </a:endParaRPr>
          </a:p>
        </p:txBody>
      </p:sp>
    </p:spTree>
    <p:extLst>
      <p:ext uri="{BB962C8B-B14F-4D97-AF65-F5344CB8AC3E}">
        <p14:creationId xmlns:p14="http://schemas.microsoft.com/office/powerpoint/2010/main" val="1089238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074BF8F6-2C9C-68AB-3D90-B9C98BA0EE8A}"/>
            </a:ext>
          </a:extLst>
        </p:cNvPr>
        <p:cNvGrpSpPr/>
        <p:nvPr/>
      </p:nvGrpSpPr>
      <p:grpSpPr>
        <a:xfrm>
          <a:off x="0" y="0"/>
          <a:ext cx="0" cy="0"/>
          <a:chOff x="0" y="0"/>
          <a:chExt cx="0" cy="0"/>
        </a:xfrm>
      </p:grpSpPr>
      <p:sp>
        <p:nvSpPr>
          <p:cNvPr id="6" name="文本框 57">
            <a:extLst>
              <a:ext uri="{FF2B5EF4-FFF2-40B4-BE49-F238E27FC236}">
                <a16:creationId xmlns:a16="http://schemas.microsoft.com/office/drawing/2014/main" id="{15603943-0E4C-86A4-E903-F6EBE5932479}"/>
              </a:ext>
            </a:extLst>
          </p:cNvPr>
          <p:cNvSpPr txBox="1">
            <a:spLocks noChangeArrowheads="1"/>
          </p:cNvSpPr>
          <p:nvPr/>
        </p:nvSpPr>
        <p:spPr bwMode="auto">
          <a:xfrm>
            <a:off x="1621215" y="712195"/>
            <a:ext cx="8766059" cy="461665"/>
          </a:xfrm>
          <a:prstGeom prst="rect">
            <a:avLst/>
          </a:prstGeom>
        </p:spPr>
        <p:txBody>
          <a:bodyPr wrap="square" anchor="ctr">
            <a:spAutoFit/>
          </a:bodyPr>
          <a:lstStyle>
            <a:defPPr>
              <a:defRPr lang="zh-CN"/>
            </a:defPPr>
            <a:lvl1pPr>
              <a:defRPr sz="3000" b="1">
                <a:solidFill>
                  <a:srgbClr val="FFFFCC"/>
                </a:solidFill>
                <a:latin typeface="微软雅黑" panose="020B0503020204020204" charset="-122"/>
                <a:ea typeface="微软雅黑" panose="020B0503020204020204" charset="-122"/>
                <a:cs typeface="Arial" panose="020B0604020202020204" pitchFamily="34" charset="0"/>
              </a:defRPr>
            </a:lvl1pPr>
          </a:lstStyle>
          <a:p>
            <a:pPr algn="ctr"/>
            <a:r>
              <a:rPr lang="en-US" altLang="zh-CN" sz="2400" b="0" dirty="0"/>
              <a:t>AVAST: Clinical Necessity</a:t>
            </a:r>
            <a:endParaRPr lang="en-US" altLang="zh-CN" sz="2400" b="0" dirty="0">
              <a:highlight>
                <a:srgbClr val="FFFF00"/>
              </a:highlight>
            </a:endParaRPr>
          </a:p>
        </p:txBody>
      </p:sp>
      <p:sp>
        <p:nvSpPr>
          <p:cNvPr id="8" name="TextBox 7">
            <a:extLst>
              <a:ext uri="{FF2B5EF4-FFF2-40B4-BE49-F238E27FC236}">
                <a16:creationId xmlns:a16="http://schemas.microsoft.com/office/drawing/2014/main" id="{ECC8F5D8-8165-38A5-B550-131343A76814}"/>
              </a:ext>
            </a:extLst>
          </p:cNvPr>
          <p:cNvSpPr txBox="1"/>
          <p:nvPr/>
        </p:nvSpPr>
        <p:spPr>
          <a:xfrm>
            <a:off x="2834887" y="1672463"/>
            <a:ext cx="6522226" cy="4190314"/>
          </a:xfrm>
          <a:prstGeom prst="rect">
            <a:avLst/>
          </a:prstGeom>
          <a:noFill/>
        </p:spPr>
        <p:txBody>
          <a:bodyPr wrap="square">
            <a:spAutoFit/>
          </a:bodyPr>
          <a:lstStyle/>
          <a:p>
            <a:pPr algn="ctr">
              <a:lnSpc>
                <a:spcPct val="150000"/>
              </a:lnSpc>
            </a:pPr>
            <a:r>
              <a:rPr lang="en-US" sz="2000" b="0" dirty="0">
                <a:solidFill>
                  <a:schemeClr val="bg1"/>
                </a:solidFill>
              </a:rPr>
              <a:t>MRA and SWI are key tools in imaging cerebrovascular diseases such as stroke, traumatic brain injury and dementia to name a few key diseases. </a:t>
            </a:r>
          </a:p>
          <a:p>
            <a:pPr algn="ctr">
              <a:lnSpc>
                <a:spcPct val="150000"/>
              </a:lnSpc>
            </a:pPr>
            <a:endParaRPr lang="en-US" sz="2000" dirty="0">
              <a:solidFill>
                <a:schemeClr val="bg1"/>
              </a:solidFill>
            </a:endParaRPr>
          </a:p>
          <a:p>
            <a:pPr algn="ctr">
              <a:lnSpc>
                <a:spcPct val="150000"/>
              </a:lnSpc>
            </a:pPr>
            <a:r>
              <a:rPr lang="en-US" sz="2000" dirty="0">
                <a:solidFill>
                  <a:schemeClr val="bg1"/>
                </a:solidFill>
              </a:rPr>
              <a:t>AVAST is a single slab, dual echo sequence that offers the ability to make imaging these diseases more efficient and more quantitative by simultaneously collecting: MRA, MRV, SWI, R2* and QSM </a:t>
            </a:r>
          </a:p>
          <a:p>
            <a:pPr algn="ctr">
              <a:lnSpc>
                <a:spcPct val="150000"/>
              </a:lnSpc>
            </a:pPr>
            <a:r>
              <a:rPr lang="en-US" sz="2000" dirty="0">
                <a:solidFill>
                  <a:schemeClr val="bg1"/>
                </a:solidFill>
              </a:rPr>
              <a:t>as well as imaging vessel wall plaque. </a:t>
            </a:r>
          </a:p>
        </p:txBody>
      </p:sp>
    </p:spTree>
    <p:extLst>
      <p:ext uri="{BB962C8B-B14F-4D97-AF65-F5344CB8AC3E}">
        <p14:creationId xmlns:p14="http://schemas.microsoft.com/office/powerpoint/2010/main" val="4156049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57">
            <a:extLst>
              <a:ext uri="{FF2B5EF4-FFF2-40B4-BE49-F238E27FC236}">
                <a16:creationId xmlns:a16="http://schemas.microsoft.com/office/drawing/2014/main" id="{5425DE6D-B7A6-CDF4-BB55-82424DDBD8CF}"/>
              </a:ext>
            </a:extLst>
          </p:cNvPr>
          <p:cNvSpPr txBox="1">
            <a:spLocks noChangeArrowheads="1"/>
          </p:cNvSpPr>
          <p:nvPr/>
        </p:nvSpPr>
        <p:spPr bwMode="auto">
          <a:xfrm>
            <a:off x="1344615" y="77965"/>
            <a:ext cx="10453110" cy="553998"/>
          </a:xfrm>
          <a:prstGeom prst="rect">
            <a:avLst/>
          </a:prstGeom>
        </p:spPr>
        <p:txBody>
          <a:bodyPr wrap="square" anchor="ctr">
            <a:spAutoFit/>
          </a:bodyPr>
          <a:lstStyle>
            <a:defPPr>
              <a:defRPr lang="zh-CN"/>
            </a:defPPr>
            <a:lvl1pPr>
              <a:defRPr sz="3000" b="1">
                <a:solidFill>
                  <a:srgbClr val="FFFFCC"/>
                </a:solidFill>
                <a:latin typeface="微软雅黑" panose="020B0503020204020204" charset="-122"/>
                <a:ea typeface="微软雅黑" panose="020B0503020204020204" charset="-122"/>
                <a:cs typeface="Arial" panose="020B0604020202020204" pitchFamily="34" charset="0"/>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CN" sz="3000" b="0" i="0" u="none" strike="noStrike" kern="1200" cap="none" spc="0" normalizeH="0" baseline="0" noProof="0" dirty="0">
                <a:ln>
                  <a:noFill/>
                </a:ln>
                <a:solidFill>
                  <a:srgbClr val="FFFFCC"/>
                </a:solidFill>
                <a:effectLst/>
                <a:uLnTx/>
                <a:uFillTx/>
                <a:latin typeface="微软雅黑" panose="020B0503020204020204" charset="-122"/>
                <a:ea typeface="微软雅黑" panose="020B0503020204020204" charset="-122"/>
                <a:cs typeface="Arial" panose="020B0604020202020204" pitchFamily="34" charset="0"/>
              </a:rPr>
              <a:t>AVAST: one-stop scanning for angiographic imaging</a:t>
            </a:r>
          </a:p>
        </p:txBody>
      </p:sp>
      <p:grpSp>
        <p:nvGrpSpPr>
          <p:cNvPr id="53" name="Group 52">
            <a:extLst>
              <a:ext uri="{FF2B5EF4-FFF2-40B4-BE49-F238E27FC236}">
                <a16:creationId xmlns:a16="http://schemas.microsoft.com/office/drawing/2014/main" id="{3EBB93A8-3755-6E22-D183-C7C447820D6B}"/>
              </a:ext>
            </a:extLst>
          </p:cNvPr>
          <p:cNvGrpSpPr/>
          <p:nvPr/>
        </p:nvGrpSpPr>
        <p:grpSpPr>
          <a:xfrm>
            <a:off x="1000971" y="973103"/>
            <a:ext cx="9359163" cy="5430530"/>
            <a:chOff x="654081" y="1132130"/>
            <a:chExt cx="9359163" cy="5430530"/>
          </a:xfrm>
        </p:grpSpPr>
        <p:grpSp>
          <p:nvGrpSpPr>
            <p:cNvPr id="54" name="Group 53">
              <a:extLst>
                <a:ext uri="{FF2B5EF4-FFF2-40B4-BE49-F238E27FC236}">
                  <a16:creationId xmlns:a16="http://schemas.microsoft.com/office/drawing/2014/main" id="{603EA887-68DE-A32B-ADC8-29235748B3F4}"/>
                </a:ext>
              </a:extLst>
            </p:cNvPr>
            <p:cNvGrpSpPr/>
            <p:nvPr/>
          </p:nvGrpSpPr>
          <p:grpSpPr>
            <a:xfrm>
              <a:off x="2419449" y="1132130"/>
              <a:ext cx="7593795" cy="5366264"/>
              <a:chOff x="2397781" y="579440"/>
              <a:chExt cx="7593795" cy="5366264"/>
            </a:xfrm>
          </p:grpSpPr>
          <p:grpSp>
            <p:nvGrpSpPr>
              <p:cNvPr id="68" name="组合 1">
                <a:extLst>
                  <a:ext uri="{FF2B5EF4-FFF2-40B4-BE49-F238E27FC236}">
                    <a16:creationId xmlns:a16="http://schemas.microsoft.com/office/drawing/2014/main" id="{A4C1A9A8-94A6-5F54-B96B-92A839C48F5D}"/>
                  </a:ext>
                </a:extLst>
              </p:cNvPr>
              <p:cNvGrpSpPr/>
              <p:nvPr/>
            </p:nvGrpSpPr>
            <p:grpSpPr>
              <a:xfrm>
                <a:off x="3494499" y="1301301"/>
                <a:ext cx="5203000" cy="4644403"/>
                <a:chOff x="3494499" y="1301301"/>
                <a:chExt cx="5203000" cy="4644403"/>
              </a:xfrm>
            </p:grpSpPr>
            <p:grpSp>
              <p:nvGrpSpPr>
                <p:cNvPr id="74" name="Group 3">
                  <a:extLst>
                    <a:ext uri="{FF2B5EF4-FFF2-40B4-BE49-F238E27FC236}">
                      <a16:creationId xmlns:a16="http://schemas.microsoft.com/office/drawing/2014/main" id="{E3885518-4BE4-23B4-A496-D8CC9B799D13}"/>
                    </a:ext>
                  </a:extLst>
                </p:cNvPr>
                <p:cNvGrpSpPr/>
                <p:nvPr/>
              </p:nvGrpSpPr>
              <p:grpSpPr>
                <a:xfrm>
                  <a:off x="3494499" y="1301301"/>
                  <a:ext cx="5203000" cy="4644403"/>
                  <a:chOff x="1997748" y="1529901"/>
                  <a:chExt cx="5203000" cy="4644403"/>
                </a:xfrm>
              </p:grpSpPr>
              <p:sp>
                <p:nvSpPr>
                  <p:cNvPr id="76" name="任意多边形 21">
                    <a:extLst>
                      <a:ext uri="{FF2B5EF4-FFF2-40B4-BE49-F238E27FC236}">
                        <a16:creationId xmlns:a16="http://schemas.microsoft.com/office/drawing/2014/main" id="{67D40D3F-C473-6EB7-5457-FF181BEA79A2}"/>
                      </a:ext>
                    </a:extLst>
                  </p:cNvPr>
                  <p:cNvSpPr/>
                  <p:nvPr/>
                </p:nvSpPr>
                <p:spPr>
                  <a:xfrm>
                    <a:off x="4004786" y="1529901"/>
                    <a:ext cx="1203732" cy="711347"/>
                  </a:xfrm>
                  <a:custGeom>
                    <a:avLst/>
                    <a:gdLst>
                      <a:gd name="connsiteX0" fmla="*/ 0 w 1203732"/>
                      <a:gd name="connsiteY0" fmla="*/ 118560 h 711347"/>
                      <a:gd name="connsiteX1" fmla="*/ 118560 w 1203732"/>
                      <a:gd name="connsiteY1" fmla="*/ 0 h 711347"/>
                      <a:gd name="connsiteX2" fmla="*/ 1085172 w 1203732"/>
                      <a:gd name="connsiteY2" fmla="*/ 0 h 711347"/>
                      <a:gd name="connsiteX3" fmla="*/ 1203732 w 1203732"/>
                      <a:gd name="connsiteY3" fmla="*/ 118560 h 711347"/>
                      <a:gd name="connsiteX4" fmla="*/ 1203732 w 1203732"/>
                      <a:gd name="connsiteY4" fmla="*/ 592787 h 711347"/>
                      <a:gd name="connsiteX5" fmla="*/ 1085172 w 1203732"/>
                      <a:gd name="connsiteY5" fmla="*/ 711347 h 711347"/>
                      <a:gd name="connsiteX6" fmla="*/ 118560 w 1203732"/>
                      <a:gd name="connsiteY6" fmla="*/ 711347 h 711347"/>
                      <a:gd name="connsiteX7" fmla="*/ 0 w 1203732"/>
                      <a:gd name="connsiteY7" fmla="*/ 592787 h 711347"/>
                      <a:gd name="connsiteX8" fmla="*/ 0 w 1203732"/>
                      <a:gd name="connsiteY8" fmla="*/ 118560 h 711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3732" h="711347">
                        <a:moveTo>
                          <a:pt x="0" y="118560"/>
                        </a:moveTo>
                        <a:cubicBezTo>
                          <a:pt x="0" y="53081"/>
                          <a:pt x="53081" y="0"/>
                          <a:pt x="118560" y="0"/>
                        </a:cubicBezTo>
                        <a:lnTo>
                          <a:pt x="1085172" y="0"/>
                        </a:lnTo>
                        <a:cubicBezTo>
                          <a:pt x="1150651" y="0"/>
                          <a:pt x="1203732" y="53081"/>
                          <a:pt x="1203732" y="118560"/>
                        </a:cubicBezTo>
                        <a:lnTo>
                          <a:pt x="1203732" y="592787"/>
                        </a:lnTo>
                        <a:cubicBezTo>
                          <a:pt x="1203732" y="658266"/>
                          <a:pt x="1150651" y="711347"/>
                          <a:pt x="1085172" y="711347"/>
                        </a:cubicBezTo>
                        <a:lnTo>
                          <a:pt x="118560" y="711347"/>
                        </a:lnTo>
                        <a:cubicBezTo>
                          <a:pt x="53081" y="711347"/>
                          <a:pt x="0" y="658266"/>
                          <a:pt x="0" y="592787"/>
                        </a:cubicBezTo>
                        <a:lnTo>
                          <a:pt x="0" y="118560"/>
                        </a:lnTo>
                        <a:close/>
                      </a:path>
                    </a:pathLst>
                  </a:custGeom>
                  <a:solidFill>
                    <a:srgbClr val="70AD47">
                      <a:lumMod val="60000"/>
                      <a:lumOff val="40000"/>
                    </a:srgbClr>
                  </a:solidFill>
                  <a:ln w="12700" cap="flat" cmpd="sng" algn="ctr">
                    <a:noFill/>
                    <a:prstDash val="solid"/>
                    <a:miter lim="800000"/>
                  </a:ln>
                  <a:effectLst/>
                </p:spPr>
                <p:txBody>
                  <a:bodyPr spcFirstLastPara="0" vert="horz" wrap="square" lIns="95685" tIns="95685" rIns="95685" bIns="95685"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endParaRPr kumimoji="0" lang="zh-CN" altLang="en-US" sz="28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77" name="任意多边形 22">
                    <a:extLst>
                      <a:ext uri="{FF2B5EF4-FFF2-40B4-BE49-F238E27FC236}">
                        <a16:creationId xmlns:a16="http://schemas.microsoft.com/office/drawing/2014/main" id="{22C08CE6-A890-78C4-D917-3FA48C9C88C9}"/>
                      </a:ext>
                    </a:extLst>
                  </p:cNvPr>
                  <p:cNvSpPr/>
                  <p:nvPr/>
                </p:nvSpPr>
                <p:spPr>
                  <a:xfrm>
                    <a:off x="5607565" y="2309247"/>
                    <a:ext cx="1094381" cy="711347"/>
                  </a:xfrm>
                  <a:custGeom>
                    <a:avLst/>
                    <a:gdLst>
                      <a:gd name="connsiteX0" fmla="*/ 0 w 1094381"/>
                      <a:gd name="connsiteY0" fmla="*/ 118560 h 711347"/>
                      <a:gd name="connsiteX1" fmla="*/ 118560 w 1094381"/>
                      <a:gd name="connsiteY1" fmla="*/ 0 h 711347"/>
                      <a:gd name="connsiteX2" fmla="*/ 975821 w 1094381"/>
                      <a:gd name="connsiteY2" fmla="*/ 0 h 711347"/>
                      <a:gd name="connsiteX3" fmla="*/ 1094381 w 1094381"/>
                      <a:gd name="connsiteY3" fmla="*/ 118560 h 711347"/>
                      <a:gd name="connsiteX4" fmla="*/ 1094381 w 1094381"/>
                      <a:gd name="connsiteY4" fmla="*/ 592787 h 711347"/>
                      <a:gd name="connsiteX5" fmla="*/ 975821 w 1094381"/>
                      <a:gd name="connsiteY5" fmla="*/ 711347 h 711347"/>
                      <a:gd name="connsiteX6" fmla="*/ 118560 w 1094381"/>
                      <a:gd name="connsiteY6" fmla="*/ 711347 h 711347"/>
                      <a:gd name="connsiteX7" fmla="*/ 0 w 1094381"/>
                      <a:gd name="connsiteY7" fmla="*/ 592787 h 711347"/>
                      <a:gd name="connsiteX8" fmla="*/ 0 w 1094381"/>
                      <a:gd name="connsiteY8" fmla="*/ 118560 h 711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381" h="711347">
                        <a:moveTo>
                          <a:pt x="0" y="118560"/>
                        </a:moveTo>
                        <a:cubicBezTo>
                          <a:pt x="0" y="53081"/>
                          <a:pt x="53081" y="0"/>
                          <a:pt x="118560" y="0"/>
                        </a:cubicBezTo>
                        <a:lnTo>
                          <a:pt x="975821" y="0"/>
                        </a:lnTo>
                        <a:cubicBezTo>
                          <a:pt x="1041300" y="0"/>
                          <a:pt x="1094381" y="53081"/>
                          <a:pt x="1094381" y="118560"/>
                        </a:cubicBezTo>
                        <a:lnTo>
                          <a:pt x="1094381" y="592787"/>
                        </a:lnTo>
                        <a:cubicBezTo>
                          <a:pt x="1094381" y="658266"/>
                          <a:pt x="1041300" y="711347"/>
                          <a:pt x="975821" y="711347"/>
                        </a:cubicBezTo>
                        <a:lnTo>
                          <a:pt x="118560" y="711347"/>
                        </a:lnTo>
                        <a:cubicBezTo>
                          <a:pt x="53081" y="711347"/>
                          <a:pt x="0" y="658266"/>
                          <a:pt x="0" y="592787"/>
                        </a:cubicBezTo>
                        <a:lnTo>
                          <a:pt x="0" y="118560"/>
                        </a:lnTo>
                        <a:close/>
                      </a:path>
                    </a:pathLst>
                  </a:custGeom>
                  <a:solidFill>
                    <a:srgbClr val="70AD47">
                      <a:lumMod val="60000"/>
                      <a:lumOff val="40000"/>
                    </a:srgbClr>
                  </a:solidFill>
                  <a:ln w="12700" cap="flat" cmpd="sng" algn="ctr">
                    <a:noFill/>
                    <a:prstDash val="solid"/>
                    <a:miter lim="800000"/>
                  </a:ln>
                  <a:effectLst/>
                </p:spPr>
                <p:txBody>
                  <a:bodyPr spcFirstLastPara="0" vert="horz" wrap="square" lIns="95685" tIns="95685" rIns="95685" bIns="95685"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Calibri" panose="020F0502020204030204"/>
                        <a:ea typeface="+mn-ea"/>
                        <a:cs typeface="+mn-cs"/>
                      </a:rPr>
                      <a:t>MRV:</a:t>
                    </a:r>
                  </a:p>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altLang="zh-CN"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rPr>
                      <a:t>thrombus</a:t>
                    </a:r>
                    <a:endParaRPr kumimoji="0" lang="zh-CN" altLang="en-US"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78" name="任意多边形 23">
                    <a:extLst>
                      <a:ext uri="{FF2B5EF4-FFF2-40B4-BE49-F238E27FC236}">
                        <a16:creationId xmlns:a16="http://schemas.microsoft.com/office/drawing/2014/main" id="{9129C744-90EE-EC04-F7E8-0267C3C7A145}"/>
                      </a:ext>
                    </a:extLst>
                  </p:cNvPr>
                  <p:cNvSpPr/>
                  <p:nvPr/>
                </p:nvSpPr>
                <p:spPr>
                  <a:xfrm>
                    <a:off x="5861786" y="3890093"/>
                    <a:ext cx="1338962" cy="711347"/>
                  </a:xfrm>
                  <a:custGeom>
                    <a:avLst/>
                    <a:gdLst>
                      <a:gd name="connsiteX0" fmla="*/ 0 w 1472928"/>
                      <a:gd name="connsiteY0" fmla="*/ 118560 h 711347"/>
                      <a:gd name="connsiteX1" fmla="*/ 118560 w 1472928"/>
                      <a:gd name="connsiteY1" fmla="*/ 0 h 711347"/>
                      <a:gd name="connsiteX2" fmla="*/ 1354368 w 1472928"/>
                      <a:gd name="connsiteY2" fmla="*/ 0 h 711347"/>
                      <a:gd name="connsiteX3" fmla="*/ 1472928 w 1472928"/>
                      <a:gd name="connsiteY3" fmla="*/ 118560 h 711347"/>
                      <a:gd name="connsiteX4" fmla="*/ 1472928 w 1472928"/>
                      <a:gd name="connsiteY4" fmla="*/ 592787 h 711347"/>
                      <a:gd name="connsiteX5" fmla="*/ 1354368 w 1472928"/>
                      <a:gd name="connsiteY5" fmla="*/ 711347 h 711347"/>
                      <a:gd name="connsiteX6" fmla="*/ 118560 w 1472928"/>
                      <a:gd name="connsiteY6" fmla="*/ 711347 h 711347"/>
                      <a:gd name="connsiteX7" fmla="*/ 0 w 1472928"/>
                      <a:gd name="connsiteY7" fmla="*/ 592787 h 711347"/>
                      <a:gd name="connsiteX8" fmla="*/ 0 w 1472928"/>
                      <a:gd name="connsiteY8" fmla="*/ 118560 h 711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2928" h="711347">
                        <a:moveTo>
                          <a:pt x="0" y="118560"/>
                        </a:moveTo>
                        <a:cubicBezTo>
                          <a:pt x="0" y="53081"/>
                          <a:pt x="53081" y="0"/>
                          <a:pt x="118560" y="0"/>
                        </a:cubicBezTo>
                        <a:lnTo>
                          <a:pt x="1354368" y="0"/>
                        </a:lnTo>
                        <a:cubicBezTo>
                          <a:pt x="1419847" y="0"/>
                          <a:pt x="1472928" y="53081"/>
                          <a:pt x="1472928" y="118560"/>
                        </a:cubicBezTo>
                        <a:lnTo>
                          <a:pt x="1472928" y="592787"/>
                        </a:lnTo>
                        <a:cubicBezTo>
                          <a:pt x="1472928" y="658266"/>
                          <a:pt x="1419847" y="711347"/>
                          <a:pt x="1354368" y="711347"/>
                        </a:cubicBezTo>
                        <a:lnTo>
                          <a:pt x="118560" y="711347"/>
                        </a:lnTo>
                        <a:cubicBezTo>
                          <a:pt x="53081" y="711347"/>
                          <a:pt x="0" y="658266"/>
                          <a:pt x="0" y="592787"/>
                        </a:cubicBezTo>
                        <a:lnTo>
                          <a:pt x="0" y="118560"/>
                        </a:lnTo>
                        <a:close/>
                      </a:path>
                    </a:pathLst>
                  </a:custGeom>
                  <a:solidFill>
                    <a:srgbClr val="70AD47">
                      <a:lumMod val="60000"/>
                      <a:lumOff val="40000"/>
                    </a:srgbClr>
                  </a:solidFill>
                  <a:ln w="12700" cap="flat" cmpd="sng" algn="ctr">
                    <a:noFill/>
                    <a:prstDash val="solid"/>
                    <a:miter lim="800000"/>
                  </a:ln>
                  <a:effectLst/>
                </p:spPr>
                <p:txBody>
                  <a:bodyPr spcFirstLastPara="0" vert="horz" wrap="square" lIns="95685" tIns="95685" rIns="95685" bIns="95685"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Calibri" panose="020F0502020204030204"/>
                        <a:ea typeface="+mn-ea"/>
                        <a:cs typeface="+mn-cs"/>
                      </a:rPr>
                      <a:t>SWI: microbleeds</a:t>
                    </a:r>
                    <a:endParaRPr kumimoji="0" lang="zh-CN" altLang="en-US"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79" name="任意多边形 24">
                    <a:extLst>
                      <a:ext uri="{FF2B5EF4-FFF2-40B4-BE49-F238E27FC236}">
                        <a16:creationId xmlns:a16="http://schemas.microsoft.com/office/drawing/2014/main" id="{87A59890-D9D8-F6FD-66B4-AFA72DB1D1BB}"/>
                      </a:ext>
                    </a:extLst>
                  </p:cNvPr>
                  <p:cNvSpPr/>
                  <p:nvPr/>
                </p:nvSpPr>
                <p:spPr>
                  <a:xfrm>
                    <a:off x="4900765" y="5405941"/>
                    <a:ext cx="1304092" cy="711347"/>
                  </a:xfrm>
                  <a:custGeom>
                    <a:avLst/>
                    <a:gdLst>
                      <a:gd name="connsiteX0" fmla="*/ 0 w 1094381"/>
                      <a:gd name="connsiteY0" fmla="*/ 118560 h 711347"/>
                      <a:gd name="connsiteX1" fmla="*/ 118560 w 1094381"/>
                      <a:gd name="connsiteY1" fmla="*/ 0 h 711347"/>
                      <a:gd name="connsiteX2" fmla="*/ 975821 w 1094381"/>
                      <a:gd name="connsiteY2" fmla="*/ 0 h 711347"/>
                      <a:gd name="connsiteX3" fmla="*/ 1094381 w 1094381"/>
                      <a:gd name="connsiteY3" fmla="*/ 118560 h 711347"/>
                      <a:gd name="connsiteX4" fmla="*/ 1094381 w 1094381"/>
                      <a:gd name="connsiteY4" fmla="*/ 592787 h 711347"/>
                      <a:gd name="connsiteX5" fmla="*/ 975821 w 1094381"/>
                      <a:gd name="connsiteY5" fmla="*/ 711347 h 711347"/>
                      <a:gd name="connsiteX6" fmla="*/ 118560 w 1094381"/>
                      <a:gd name="connsiteY6" fmla="*/ 711347 h 711347"/>
                      <a:gd name="connsiteX7" fmla="*/ 0 w 1094381"/>
                      <a:gd name="connsiteY7" fmla="*/ 592787 h 711347"/>
                      <a:gd name="connsiteX8" fmla="*/ 0 w 1094381"/>
                      <a:gd name="connsiteY8" fmla="*/ 118560 h 711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381" h="711347">
                        <a:moveTo>
                          <a:pt x="0" y="118560"/>
                        </a:moveTo>
                        <a:cubicBezTo>
                          <a:pt x="0" y="53081"/>
                          <a:pt x="53081" y="0"/>
                          <a:pt x="118560" y="0"/>
                        </a:cubicBezTo>
                        <a:lnTo>
                          <a:pt x="975821" y="0"/>
                        </a:lnTo>
                        <a:cubicBezTo>
                          <a:pt x="1041300" y="0"/>
                          <a:pt x="1094381" y="53081"/>
                          <a:pt x="1094381" y="118560"/>
                        </a:cubicBezTo>
                        <a:lnTo>
                          <a:pt x="1094381" y="592787"/>
                        </a:lnTo>
                        <a:cubicBezTo>
                          <a:pt x="1094381" y="658266"/>
                          <a:pt x="1041300" y="711347"/>
                          <a:pt x="975821" y="711347"/>
                        </a:cubicBezTo>
                        <a:lnTo>
                          <a:pt x="118560" y="711347"/>
                        </a:lnTo>
                        <a:cubicBezTo>
                          <a:pt x="53081" y="711347"/>
                          <a:pt x="0" y="658266"/>
                          <a:pt x="0" y="592787"/>
                        </a:cubicBezTo>
                        <a:lnTo>
                          <a:pt x="0" y="118560"/>
                        </a:lnTo>
                        <a:close/>
                      </a:path>
                    </a:pathLst>
                  </a:custGeom>
                  <a:solidFill>
                    <a:srgbClr val="70AD47">
                      <a:lumMod val="60000"/>
                      <a:lumOff val="40000"/>
                    </a:srgbClr>
                  </a:solidFill>
                  <a:ln w="12700" cap="flat" cmpd="sng" algn="ctr">
                    <a:noFill/>
                    <a:prstDash val="solid"/>
                    <a:miter lim="800000"/>
                  </a:ln>
                  <a:effectLst/>
                </p:spPr>
                <p:txBody>
                  <a:bodyPr spcFirstLastPara="0" vert="horz" wrap="square" lIns="95685" tIns="95685" rIns="95685" bIns="95685"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Calibri" panose="020F0502020204030204"/>
                        <a:ea typeface="+mn-ea"/>
                        <a:cs typeface="+mn-cs"/>
                      </a:rPr>
                      <a:t>QSM: oxygen saturation</a:t>
                    </a:r>
                    <a:endParaRPr kumimoji="0" lang="zh-CN" altLang="en-US"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80" name="任意多边形 25">
                    <a:extLst>
                      <a:ext uri="{FF2B5EF4-FFF2-40B4-BE49-F238E27FC236}">
                        <a16:creationId xmlns:a16="http://schemas.microsoft.com/office/drawing/2014/main" id="{43720C08-01EB-8183-F6C2-10FF707C353A}"/>
                      </a:ext>
                    </a:extLst>
                  </p:cNvPr>
                  <p:cNvSpPr/>
                  <p:nvPr/>
                </p:nvSpPr>
                <p:spPr>
                  <a:xfrm>
                    <a:off x="2993572" y="5405941"/>
                    <a:ext cx="1238844" cy="711347"/>
                  </a:xfrm>
                  <a:custGeom>
                    <a:avLst/>
                    <a:gdLst>
                      <a:gd name="connsiteX0" fmla="*/ 0 w 1094381"/>
                      <a:gd name="connsiteY0" fmla="*/ 118560 h 711347"/>
                      <a:gd name="connsiteX1" fmla="*/ 118560 w 1094381"/>
                      <a:gd name="connsiteY1" fmla="*/ 0 h 711347"/>
                      <a:gd name="connsiteX2" fmla="*/ 975821 w 1094381"/>
                      <a:gd name="connsiteY2" fmla="*/ 0 h 711347"/>
                      <a:gd name="connsiteX3" fmla="*/ 1094381 w 1094381"/>
                      <a:gd name="connsiteY3" fmla="*/ 118560 h 711347"/>
                      <a:gd name="connsiteX4" fmla="*/ 1094381 w 1094381"/>
                      <a:gd name="connsiteY4" fmla="*/ 592787 h 711347"/>
                      <a:gd name="connsiteX5" fmla="*/ 975821 w 1094381"/>
                      <a:gd name="connsiteY5" fmla="*/ 711347 h 711347"/>
                      <a:gd name="connsiteX6" fmla="*/ 118560 w 1094381"/>
                      <a:gd name="connsiteY6" fmla="*/ 711347 h 711347"/>
                      <a:gd name="connsiteX7" fmla="*/ 0 w 1094381"/>
                      <a:gd name="connsiteY7" fmla="*/ 592787 h 711347"/>
                      <a:gd name="connsiteX8" fmla="*/ 0 w 1094381"/>
                      <a:gd name="connsiteY8" fmla="*/ 118560 h 711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381" h="711347">
                        <a:moveTo>
                          <a:pt x="0" y="118560"/>
                        </a:moveTo>
                        <a:cubicBezTo>
                          <a:pt x="0" y="53081"/>
                          <a:pt x="53081" y="0"/>
                          <a:pt x="118560" y="0"/>
                        </a:cubicBezTo>
                        <a:lnTo>
                          <a:pt x="975821" y="0"/>
                        </a:lnTo>
                        <a:cubicBezTo>
                          <a:pt x="1041300" y="0"/>
                          <a:pt x="1094381" y="53081"/>
                          <a:pt x="1094381" y="118560"/>
                        </a:cubicBezTo>
                        <a:lnTo>
                          <a:pt x="1094381" y="592787"/>
                        </a:lnTo>
                        <a:cubicBezTo>
                          <a:pt x="1094381" y="658266"/>
                          <a:pt x="1041300" y="711347"/>
                          <a:pt x="975821" y="711347"/>
                        </a:cubicBezTo>
                        <a:lnTo>
                          <a:pt x="118560" y="711347"/>
                        </a:lnTo>
                        <a:cubicBezTo>
                          <a:pt x="53081" y="711347"/>
                          <a:pt x="0" y="658266"/>
                          <a:pt x="0" y="592787"/>
                        </a:cubicBezTo>
                        <a:lnTo>
                          <a:pt x="0" y="118560"/>
                        </a:lnTo>
                        <a:close/>
                      </a:path>
                    </a:pathLst>
                  </a:custGeom>
                  <a:solidFill>
                    <a:srgbClr val="70AD47">
                      <a:lumMod val="60000"/>
                      <a:lumOff val="40000"/>
                    </a:srgbClr>
                  </a:solidFill>
                  <a:ln w="12700" cap="flat" cmpd="sng" algn="ctr">
                    <a:noFill/>
                    <a:prstDash val="solid"/>
                    <a:miter lim="800000"/>
                  </a:ln>
                  <a:effectLst/>
                </p:spPr>
                <p:txBody>
                  <a:bodyPr spcFirstLastPara="0" vert="horz" wrap="square" lIns="95685" tIns="95685" rIns="95685" bIns="95685"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Calibri" panose="020F0502020204030204"/>
                        <a:ea typeface="+mn-ea"/>
                        <a:cs typeface="+mn-cs"/>
                      </a:rPr>
                      <a:t>Vessel wall and lumen</a:t>
                    </a:r>
                    <a:endParaRPr kumimoji="0" lang="zh-CN" altLang="en-US"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81" name="任意多边形 26">
                    <a:extLst>
                      <a:ext uri="{FF2B5EF4-FFF2-40B4-BE49-F238E27FC236}">
                        <a16:creationId xmlns:a16="http://schemas.microsoft.com/office/drawing/2014/main" id="{E10F994E-7BA1-56B4-4A7D-B6DD9B840C84}"/>
                      </a:ext>
                    </a:extLst>
                  </p:cNvPr>
                  <p:cNvSpPr/>
                  <p:nvPr/>
                </p:nvSpPr>
                <p:spPr>
                  <a:xfrm>
                    <a:off x="1997748" y="3931315"/>
                    <a:ext cx="1094381" cy="711347"/>
                  </a:xfrm>
                  <a:custGeom>
                    <a:avLst/>
                    <a:gdLst>
                      <a:gd name="connsiteX0" fmla="*/ 0 w 1094381"/>
                      <a:gd name="connsiteY0" fmla="*/ 118560 h 711347"/>
                      <a:gd name="connsiteX1" fmla="*/ 118560 w 1094381"/>
                      <a:gd name="connsiteY1" fmla="*/ 0 h 711347"/>
                      <a:gd name="connsiteX2" fmla="*/ 975821 w 1094381"/>
                      <a:gd name="connsiteY2" fmla="*/ 0 h 711347"/>
                      <a:gd name="connsiteX3" fmla="*/ 1094381 w 1094381"/>
                      <a:gd name="connsiteY3" fmla="*/ 118560 h 711347"/>
                      <a:gd name="connsiteX4" fmla="*/ 1094381 w 1094381"/>
                      <a:gd name="connsiteY4" fmla="*/ 592787 h 711347"/>
                      <a:gd name="connsiteX5" fmla="*/ 975821 w 1094381"/>
                      <a:gd name="connsiteY5" fmla="*/ 711347 h 711347"/>
                      <a:gd name="connsiteX6" fmla="*/ 118560 w 1094381"/>
                      <a:gd name="connsiteY6" fmla="*/ 711347 h 711347"/>
                      <a:gd name="connsiteX7" fmla="*/ 0 w 1094381"/>
                      <a:gd name="connsiteY7" fmla="*/ 592787 h 711347"/>
                      <a:gd name="connsiteX8" fmla="*/ 0 w 1094381"/>
                      <a:gd name="connsiteY8" fmla="*/ 118560 h 711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381" h="711347">
                        <a:moveTo>
                          <a:pt x="0" y="118560"/>
                        </a:moveTo>
                        <a:cubicBezTo>
                          <a:pt x="0" y="53081"/>
                          <a:pt x="53081" y="0"/>
                          <a:pt x="118560" y="0"/>
                        </a:cubicBezTo>
                        <a:lnTo>
                          <a:pt x="975821" y="0"/>
                        </a:lnTo>
                        <a:cubicBezTo>
                          <a:pt x="1041300" y="0"/>
                          <a:pt x="1094381" y="53081"/>
                          <a:pt x="1094381" y="118560"/>
                        </a:cubicBezTo>
                        <a:lnTo>
                          <a:pt x="1094381" y="592787"/>
                        </a:lnTo>
                        <a:cubicBezTo>
                          <a:pt x="1094381" y="658266"/>
                          <a:pt x="1041300" y="711347"/>
                          <a:pt x="975821" y="711347"/>
                        </a:cubicBezTo>
                        <a:lnTo>
                          <a:pt x="118560" y="711347"/>
                        </a:lnTo>
                        <a:cubicBezTo>
                          <a:pt x="53081" y="711347"/>
                          <a:pt x="0" y="658266"/>
                          <a:pt x="0" y="592787"/>
                        </a:cubicBezTo>
                        <a:lnTo>
                          <a:pt x="0" y="118560"/>
                        </a:lnTo>
                        <a:close/>
                      </a:path>
                    </a:pathLst>
                  </a:custGeom>
                  <a:solidFill>
                    <a:srgbClr val="70AD47">
                      <a:lumMod val="60000"/>
                      <a:lumOff val="40000"/>
                    </a:srgbClr>
                  </a:solidFill>
                  <a:ln w="12700" cap="flat" cmpd="sng" algn="ctr">
                    <a:noFill/>
                    <a:prstDash val="solid"/>
                    <a:miter lim="800000"/>
                  </a:ln>
                  <a:effectLst/>
                </p:spPr>
                <p:txBody>
                  <a:bodyPr spcFirstLastPara="0" vert="horz" wrap="square" lIns="95685" tIns="95685" rIns="95685" bIns="95685"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Calibri" panose="020F0502020204030204"/>
                        <a:ea typeface="+mn-ea"/>
                        <a:cs typeface="+mn-cs"/>
                      </a:rPr>
                      <a:t>STAGE: </a:t>
                    </a:r>
                    <a:r>
                      <a:rPr kumimoji="0" lang="en-US" sz="1600" b="1" i="0" u="none" strike="noStrike" kern="0" cap="none" spc="0" normalizeH="0" baseline="0" noProof="0" dirty="0" err="1">
                        <a:ln>
                          <a:noFill/>
                        </a:ln>
                        <a:solidFill>
                          <a:prstClr val="white"/>
                        </a:solidFill>
                        <a:effectLst/>
                        <a:uLnTx/>
                        <a:uFillTx/>
                        <a:latin typeface="Calibri" panose="020F0502020204030204"/>
                        <a:ea typeface="+mn-ea"/>
                        <a:cs typeface="+mn-cs"/>
                      </a:rPr>
                      <a:t>qMRI</a:t>
                    </a:r>
                    <a:endParaRPr kumimoji="0" lang="zh-CN" altLang="en-US"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82" name="任意多边形 27">
                    <a:extLst>
                      <a:ext uri="{FF2B5EF4-FFF2-40B4-BE49-F238E27FC236}">
                        <a16:creationId xmlns:a16="http://schemas.microsoft.com/office/drawing/2014/main" id="{1D247B48-313A-EDB6-5C4C-C0989CCA5609}"/>
                      </a:ext>
                    </a:extLst>
                  </p:cNvPr>
                  <p:cNvSpPr/>
                  <p:nvPr/>
                </p:nvSpPr>
                <p:spPr>
                  <a:xfrm>
                    <a:off x="2233796" y="2190872"/>
                    <a:ext cx="1426532" cy="711347"/>
                  </a:xfrm>
                  <a:custGeom>
                    <a:avLst/>
                    <a:gdLst>
                      <a:gd name="connsiteX0" fmla="*/ 0 w 1094381"/>
                      <a:gd name="connsiteY0" fmla="*/ 118560 h 711347"/>
                      <a:gd name="connsiteX1" fmla="*/ 118560 w 1094381"/>
                      <a:gd name="connsiteY1" fmla="*/ 0 h 711347"/>
                      <a:gd name="connsiteX2" fmla="*/ 975821 w 1094381"/>
                      <a:gd name="connsiteY2" fmla="*/ 0 h 711347"/>
                      <a:gd name="connsiteX3" fmla="*/ 1094381 w 1094381"/>
                      <a:gd name="connsiteY3" fmla="*/ 118560 h 711347"/>
                      <a:gd name="connsiteX4" fmla="*/ 1094381 w 1094381"/>
                      <a:gd name="connsiteY4" fmla="*/ 592787 h 711347"/>
                      <a:gd name="connsiteX5" fmla="*/ 975821 w 1094381"/>
                      <a:gd name="connsiteY5" fmla="*/ 711347 h 711347"/>
                      <a:gd name="connsiteX6" fmla="*/ 118560 w 1094381"/>
                      <a:gd name="connsiteY6" fmla="*/ 711347 h 711347"/>
                      <a:gd name="connsiteX7" fmla="*/ 0 w 1094381"/>
                      <a:gd name="connsiteY7" fmla="*/ 592787 h 711347"/>
                      <a:gd name="connsiteX8" fmla="*/ 0 w 1094381"/>
                      <a:gd name="connsiteY8" fmla="*/ 118560 h 711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381" h="711347">
                        <a:moveTo>
                          <a:pt x="0" y="118560"/>
                        </a:moveTo>
                        <a:cubicBezTo>
                          <a:pt x="0" y="53081"/>
                          <a:pt x="53081" y="0"/>
                          <a:pt x="118560" y="0"/>
                        </a:cubicBezTo>
                        <a:lnTo>
                          <a:pt x="975821" y="0"/>
                        </a:lnTo>
                        <a:cubicBezTo>
                          <a:pt x="1041300" y="0"/>
                          <a:pt x="1094381" y="53081"/>
                          <a:pt x="1094381" y="118560"/>
                        </a:cubicBezTo>
                        <a:lnTo>
                          <a:pt x="1094381" y="592787"/>
                        </a:lnTo>
                        <a:cubicBezTo>
                          <a:pt x="1094381" y="658266"/>
                          <a:pt x="1041300" y="711347"/>
                          <a:pt x="975821" y="711347"/>
                        </a:cubicBezTo>
                        <a:lnTo>
                          <a:pt x="118560" y="711347"/>
                        </a:lnTo>
                        <a:cubicBezTo>
                          <a:pt x="53081" y="711347"/>
                          <a:pt x="0" y="658266"/>
                          <a:pt x="0" y="592787"/>
                        </a:cubicBezTo>
                        <a:lnTo>
                          <a:pt x="0" y="118560"/>
                        </a:lnTo>
                        <a:close/>
                      </a:path>
                    </a:pathLst>
                  </a:custGeom>
                  <a:solidFill>
                    <a:srgbClr val="70AD47">
                      <a:lumMod val="60000"/>
                      <a:lumOff val="40000"/>
                    </a:srgbClr>
                  </a:solidFill>
                  <a:ln w="12700" cap="flat" cmpd="sng" algn="ctr">
                    <a:noFill/>
                    <a:prstDash val="solid"/>
                    <a:miter lim="800000"/>
                  </a:ln>
                  <a:effectLst/>
                </p:spPr>
                <p:txBody>
                  <a:bodyPr spcFirstLastPara="0" vert="horz" wrap="square" lIns="95685" tIns="95685" rIns="95685" bIns="95685"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Calibri" panose="020F0502020204030204"/>
                        <a:ea typeface="+mn-ea"/>
                        <a:cs typeface="+mn-cs"/>
                      </a:rPr>
                      <a:t>Plaque characteristics</a:t>
                    </a:r>
                    <a:endParaRPr kumimoji="0" lang="zh-CN" altLang="en-US"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nvGrpSpPr>
                  <p:cNvPr id="83" name="组合 28">
                    <a:extLst>
                      <a:ext uri="{FF2B5EF4-FFF2-40B4-BE49-F238E27FC236}">
                        <a16:creationId xmlns:a16="http://schemas.microsoft.com/office/drawing/2014/main" id="{F0644AFD-3B51-1C90-D1CE-04B732DE1F35}"/>
                      </a:ext>
                    </a:extLst>
                  </p:cNvPr>
                  <p:cNvGrpSpPr/>
                  <p:nvPr/>
                </p:nvGrpSpPr>
                <p:grpSpPr>
                  <a:xfrm>
                    <a:off x="2535250" y="1802126"/>
                    <a:ext cx="4062680" cy="4372178"/>
                    <a:chOff x="2365161" y="1881050"/>
                    <a:chExt cx="4062680" cy="4062680"/>
                  </a:xfrm>
                  <a:solidFill>
                    <a:srgbClr val="3B3838"/>
                  </a:solidFill>
                </p:grpSpPr>
                <p:sp>
                  <p:nvSpPr>
                    <p:cNvPr id="84" name="任意多边形 31">
                      <a:extLst>
                        <a:ext uri="{FF2B5EF4-FFF2-40B4-BE49-F238E27FC236}">
                          <a16:creationId xmlns:a16="http://schemas.microsoft.com/office/drawing/2014/main" id="{5D0970AC-EAB4-7243-69E9-EED86FA62225}"/>
                        </a:ext>
                      </a:extLst>
                    </p:cNvPr>
                    <p:cNvSpPr/>
                    <p:nvPr/>
                  </p:nvSpPr>
                  <p:spPr>
                    <a:xfrm>
                      <a:off x="2365161" y="1881050"/>
                      <a:ext cx="4062680" cy="4062680"/>
                    </a:xfrm>
                    <a:custGeom>
                      <a:avLst/>
                      <a:gdLst/>
                      <a:ahLst/>
                      <a:cxnLst/>
                      <a:rect l="0" t="0" r="0" b="0"/>
                      <a:pathLst>
                        <a:path>
                          <a:moveTo>
                            <a:pt x="2764909" y="137080"/>
                          </a:moveTo>
                          <a:arcTo wR="2031340" hR="2031340" stAng="17470161" swAng="714073"/>
                        </a:path>
                      </a:pathLst>
                    </a:custGeom>
                    <a:grpFill/>
                    <a:ln w="28575" cap="flat" cmpd="sng" algn="ctr">
                      <a:solidFill>
                        <a:srgbClr val="7F7F7F"/>
                      </a:solidFill>
                      <a:prstDash val="solid"/>
                      <a:miter lim="800000"/>
                      <a:tailEnd type="arrow"/>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5" name="任意多边形 32">
                      <a:extLst>
                        <a:ext uri="{FF2B5EF4-FFF2-40B4-BE49-F238E27FC236}">
                          <a16:creationId xmlns:a16="http://schemas.microsoft.com/office/drawing/2014/main" id="{5932E070-4586-5421-2481-86B9D5868C4C}"/>
                        </a:ext>
                      </a:extLst>
                    </p:cNvPr>
                    <p:cNvSpPr/>
                    <p:nvPr/>
                  </p:nvSpPr>
                  <p:spPr>
                    <a:xfrm>
                      <a:off x="2365161" y="1881050"/>
                      <a:ext cx="4062680" cy="4062680"/>
                    </a:xfrm>
                    <a:custGeom>
                      <a:avLst/>
                      <a:gdLst/>
                      <a:ahLst/>
                      <a:cxnLst/>
                      <a:rect l="0" t="0" r="0" b="0"/>
                      <a:pathLst>
                        <a:path>
                          <a:moveTo>
                            <a:pt x="3929872" y="1308902"/>
                          </a:moveTo>
                          <a:arcTo wR="2031340" hR="2031340" stAng="20350018" swAng="1064618"/>
                        </a:path>
                      </a:pathLst>
                    </a:custGeom>
                    <a:grpFill/>
                    <a:ln w="28575" cap="flat" cmpd="sng" algn="ctr">
                      <a:solidFill>
                        <a:srgbClr val="7F7F7F"/>
                      </a:solidFill>
                      <a:prstDash val="solid"/>
                      <a:miter lim="800000"/>
                      <a:tailEnd type="arrow"/>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6" name="任意多边形 33">
                      <a:extLst>
                        <a:ext uri="{FF2B5EF4-FFF2-40B4-BE49-F238E27FC236}">
                          <a16:creationId xmlns:a16="http://schemas.microsoft.com/office/drawing/2014/main" id="{00FB2BB6-2AFC-C80E-17FC-01DDA7622463}"/>
                        </a:ext>
                      </a:extLst>
                    </p:cNvPr>
                    <p:cNvSpPr/>
                    <p:nvPr/>
                  </p:nvSpPr>
                  <p:spPr>
                    <a:xfrm>
                      <a:off x="2365161" y="1881050"/>
                      <a:ext cx="4062680" cy="4062680"/>
                    </a:xfrm>
                    <a:custGeom>
                      <a:avLst/>
                      <a:gdLst/>
                      <a:ahLst/>
                      <a:cxnLst/>
                      <a:rect l="0" t="0" r="0" b="0"/>
                      <a:pathLst>
                        <a:path>
                          <a:moveTo>
                            <a:pt x="3824568" y="2985633"/>
                          </a:moveTo>
                          <a:arcTo wR="2031340" hR="2031340" stAng="1681222" swAng="835808"/>
                        </a:path>
                      </a:pathLst>
                    </a:custGeom>
                    <a:grpFill/>
                    <a:ln w="28575" cap="flat" cmpd="sng" algn="ctr">
                      <a:solidFill>
                        <a:srgbClr val="7F7F7F"/>
                      </a:solidFill>
                      <a:prstDash val="solid"/>
                      <a:miter lim="800000"/>
                      <a:tailEnd type="arrow"/>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7" name="任意多边形 34">
                      <a:extLst>
                        <a:ext uri="{FF2B5EF4-FFF2-40B4-BE49-F238E27FC236}">
                          <a16:creationId xmlns:a16="http://schemas.microsoft.com/office/drawing/2014/main" id="{FBB4E502-72EC-6B7B-BDC9-3E08FAA0A799}"/>
                        </a:ext>
                      </a:extLst>
                    </p:cNvPr>
                    <p:cNvSpPr/>
                    <p:nvPr/>
                  </p:nvSpPr>
                  <p:spPr>
                    <a:xfrm>
                      <a:off x="2365161" y="1881050"/>
                      <a:ext cx="4062680" cy="4062680"/>
                    </a:xfrm>
                    <a:custGeom>
                      <a:avLst/>
                      <a:gdLst/>
                      <a:ahLst/>
                      <a:cxnLst/>
                      <a:rect l="0" t="0" r="0" b="0"/>
                      <a:pathLst>
                        <a:path>
                          <a:moveTo>
                            <a:pt x="2233038" y="4052641"/>
                          </a:moveTo>
                          <a:arcTo wR="2031340" hR="2031340" stAng="5058092" swAng="683815"/>
                        </a:path>
                      </a:pathLst>
                    </a:custGeom>
                    <a:grpFill/>
                    <a:ln w="28575" cap="flat" cmpd="sng" algn="ctr">
                      <a:solidFill>
                        <a:srgbClr val="7F7F7F"/>
                      </a:solidFill>
                      <a:prstDash val="solid"/>
                      <a:miter lim="800000"/>
                      <a:tailEnd type="arrow"/>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8" name="任意多边形 35">
                      <a:extLst>
                        <a:ext uri="{FF2B5EF4-FFF2-40B4-BE49-F238E27FC236}">
                          <a16:creationId xmlns:a16="http://schemas.microsoft.com/office/drawing/2014/main" id="{23FA6155-5188-77AD-B5DA-42DBC729A2A8}"/>
                        </a:ext>
                      </a:extLst>
                    </p:cNvPr>
                    <p:cNvSpPr/>
                    <p:nvPr/>
                  </p:nvSpPr>
                  <p:spPr>
                    <a:xfrm>
                      <a:off x="2365161" y="1881050"/>
                      <a:ext cx="4062680" cy="4062680"/>
                    </a:xfrm>
                    <a:custGeom>
                      <a:avLst/>
                      <a:gdLst/>
                      <a:ahLst/>
                      <a:cxnLst/>
                      <a:rect l="0" t="0" r="0" b="0"/>
                      <a:pathLst>
                        <a:path>
                          <a:moveTo>
                            <a:pt x="520586" y="3389267"/>
                          </a:moveTo>
                          <a:arcTo wR="2031340" hR="2031340" stAng="8282971" swAng="835808"/>
                        </a:path>
                      </a:pathLst>
                    </a:custGeom>
                    <a:grpFill/>
                    <a:ln w="28575" cap="flat" cmpd="sng" algn="ctr">
                      <a:solidFill>
                        <a:srgbClr val="7F7F7F"/>
                      </a:solidFill>
                      <a:prstDash val="solid"/>
                      <a:miter lim="800000"/>
                      <a:tailEnd type="arrow"/>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9" name="任意多边形 36">
                      <a:extLst>
                        <a:ext uri="{FF2B5EF4-FFF2-40B4-BE49-F238E27FC236}">
                          <a16:creationId xmlns:a16="http://schemas.microsoft.com/office/drawing/2014/main" id="{AC58C5B5-3A4D-95DB-4929-1488E95FB132}"/>
                        </a:ext>
                      </a:extLst>
                    </p:cNvPr>
                    <p:cNvSpPr/>
                    <p:nvPr/>
                  </p:nvSpPr>
                  <p:spPr>
                    <a:xfrm>
                      <a:off x="2365161" y="1881050"/>
                      <a:ext cx="4062680" cy="4062680"/>
                    </a:xfrm>
                    <a:custGeom>
                      <a:avLst/>
                      <a:gdLst/>
                      <a:ahLst/>
                      <a:cxnLst/>
                      <a:rect l="0" t="0" r="0" b="0"/>
                      <a:pathLst>
                        <a:path>
                          <a:moveTo>
                            <a:pt x="2952" y="1921862"/>
                          </a:moveTo>
                          <a:arcTo wR="2031340" hR="2031340" stAng="10985364" swAng="1064618"/>
                        </a:path>
                      </a:pathLst>
                    </a:custGeom>
                    <a:grpFill/>
                    <a:ln w="28575" cap="flat" cmpd="sng" algn="ctr">
                      <a:solidFill>
                        <a:srgbClr val="7F7F7F"/>
                      </a:solidFill>
                      <a:prstDash val="solid"/>
                      <a:miter lim="800000"/>
                      <a:tailEnd type="arrow"/>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0" name="任意多边形 37">
                      <a:extLst>
                        <a:ext uri="{FF2B5EF4-FFF2-40B4-BE49-F238E27FC236}">
                          <a16:creationId xmlns:a16="http://schemas.microsoft.com/office/drawing/2014/main" id="{EC2F9001-7836-48FD-BEF4-7FAD0040CBA5}"/>
                        </a:ext>
                      </a:extLst>
                    </p:cNvPr>
                    <p:cNvSpPr/>
                    <p:nvPr/>
                  </p:nvSpPr>
                  <p:spPr>
                    <a:xfrm>
                      <a:off x="2365161" y="1881050"/>
                      <a:ext cx="4062680" cy="4062680"/>
                    </a:xfrm>
                    <a:custGeom>
                      <a:avLst/>
                      <a:gdLst/>
                      <a:ahLst/>
                      <a:cxnLst/>
                      <a:rect l="0" t="0" r="0" b="0"/>
                      <a:pathLst>
                        <a:path>
                          <a:moveTo>
                            <a:pt x="922895" y="329078"/>
                          </a:moveTo>
                          <a:arcTo wR="2031340" hR="2031340" stAng="14215766" swAng="714073"/>
                        </a:path>
                      </a:pathLst>
                    </a:custGeom>
                    <a:grpFill/>
                    <a:ln w="28575" cap="flat" cmpd="sng" algn="ctr">
                      <a:solidFill>
                        <a:srgbClr val="7F7F7F"/>
                      </a:solidFill>
                      <a:prstDash val="solid"/>
                      <a:miter lim="800000"/>
                      <a:tailEnd type="arrow"/>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sp>
              <p:nvSpPr>
                <p:cNvPr id="75" name="TextBox 1">
                  <a:extLst>
                    <a:ext uri="{FF2B5EF4-FFF2-40B4-BE49-F238E27FC236}">
                      <a16:creationId xmlns:a16="http://schemas.microsoft.com/office/drawing/2014/main" id="{379712B9-6342-3228-AC4B-9FB38F5C642E}"/>
                    </a:ext>
                  </a:extLst>
                </p:cNvPr>
                <p:cNvSpPr txBox="1"/>
                <p:nvPr/>
              </p:nvSpPr>
              <p:spPr>
                <a:xfrm>
                  <a:off x="4401457" y="1582782"/>
                  <a:ext cx="914400" cy="369332"/>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69" name="Image">
                <a:extLst>
                  <a:ext uri="{FF2B5EF4-FFF2-40B4-BE49-F238E27FC236}">
                    <a16:creationId xmlns:a16="http://schemas.microsoft.com/office/drawing/2014/main" id="{3F93BE19-585F-D210-AC87-217ABC81DAED}"/>
                  </a:ext>
                </a:extLst>
              </p:cNvPr>
              <p:cNvPicPr/>
              <p:nvPr/>
            </p:nvPicPr>
            <p:blipFill>
              <a:blip r:embed="rId2" cstate="print"/>
              <a:srcRect/>
              <a:stretch>
                <a:fillRect/>
              </a:stretch>
            </p:blipFill>
            <p:spPr>
              <a:xfrm>
                <a:off x="6803860" y="579440"/>
                <a:ext cx="850283" cy="1034864"/>
              </a:xfrm>
              <a:prstGeom prst="rect">
                <a:avLst/>
              </a:prstGeom>
            </p:spPr>
          </p:pic>
          <p:pic>
            <p:nvPicPr>
              <p:cNvPr id="70" name="SlicerCapture">
                <a:hlinkClick r:id="" action="ppaction://media"/>
                <a:extLst>
                  <a:ext uri="{FF2B5EF4-FFF2-40B4-BE49-F238E27FC236}">
                    <a16:creationId xmlns:a16="http://schemas.microsoft.com/office/drawing/2014/main" id="{41865637-89E9-54FA-F6D0-C14C86FEB4D3}"/>
                  </a:ext>
                </a:extLst>
              </p:cNvPr>
              <p:cNvPicPr>
                <a:picLocks noChangeAspect="1"/>
              </p:cNvPicPr>
              <p:nvPr/>
            </p:nvPicPr>
            <p:blipFill>
              <a:blip r:embed="rId3"/>
              <a:srcRect l="25669" t="24689" r="25138" b="17947"/>
              <a:stretch/>
            </p:blipFill>
            <p:spPr>
              <a:xfrm>
                <a:off x="8535360" y="1974984"/>
                <a:ext cx="907688" cy="1034864"/>
              </a:xfrm>
              <a:prstGeom prst="rect">
                <a:avLst/>
              </a:prstGeom>
            </p:spPr>
          </p:pic>
          <p:pic>
            <p:nvPicPr>
              <p:cNvPr id="71" name="Picture 27">
                <a:extLst>
                  <a:ext uri="{FF2B5EF4-FFF2-40B4-BE49-F238E27FC236}">
                    <a16:creationId xmlns:a16="http://schemas.microsoft.com/office/drawing/2014/main" id="{83AC0701-F7C8-744E-A432-B15728F97E0A}"/>
                  </a:ext>
                </a:extLst>
              </p:cNvPr>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27000" contrast="16000"/>
                        </a14:imgEffect>
                      </a14:imgLayer>
                    </a14:imgProps>
                  </a:ext>
                </a:extLst>
              </a:blip>
              <a:srcRect l="40668" t="41620" r="40153" b="22471"/>
              <a:stretch/>
            </p:blipFill>
            <p:spPr>
              <a:xfrm>
                <a:off x="8863000" y="3499734"/>
                <a:ext cx="1128576" cy="1034864"/>
              </a:xfrm>
              <a:prstGeom prst="rect">
                <a:avLst/>
              </a:prstGeom>
            </p:spPr>
          </p:pic>
          <p:pic>
            <p:nvPicPr>
              <p:cNvPr id="72" name="Picture 29">
                <a:extLst>
                  <a:ext uri="{FF2B5EF4-FFF2-40B4-BE49-F238E27FC236}">
                    <a16:creationId xmlns:a16="http://schemas.microsoft.com/office/drawing/2014/main" id="{5D46B0E2-5F05-5A2F-712A-4038BE0B2F67}"/>
                  </a:ext>
                </a:extLst>
              </p:cNvPr>
              <p:cNvPicPr>
                <a:picLocks noChangeAspect="1"/>
              </p:cNvPicPr>
              <p:nvPr/>
            </p:nvPicPr>
            <p:blipFill>
              <a:blip r:embed="rId6" cstate="print">
                <a:extLst>
                  <a:ext uri="{28A0092B-C50C-407E-A947-70E740481C1C}">
                    <a14:useLocalDpi xmlns:a14="http://schemas.microsoft.com/office/drawing/2010/main" val="0"/>
                  </a:ext>
                </a:extLst>
              </a:blip>
              <a:srcRect l="6092" r="4713"/>
              <a:stretch/>
            </p:blipFill>
            <p:spPr>
              <a:xfrm>
                <a:off x="7940874" y="4974045"/>
                <a:ext cx="1291325" cy="971659"/>
              </a:xfrm>
              <a:prstGeom prst="rect">
                <a:avLst/>
              </a:prstGeom>
              <a:ln w="28575">
                <a:solidFill>
                  <a:srgbClr val="00B050"/>
                </a:solidFill>
              </a:ln>
            </p:spPr>
          </p:pic>
          <p:pic>
            <p:nvPicPr>
              <p:cNvPr id="73" name="图片 23" descr="图片包含 动物, 照片, 看着, 海胆&#10;&#10;描述已自动生成">
                <a:extLst>
                  <a:ext uri="{FF2B5EF4-FFF2-40B4-BE49-F238E27FC236}">
                    <a16:creationId xmlns:a16="http://schemas.microsoft.com/office/drawing/2014/main" id="{F4432AA9-9302-E385-506D-929C3317067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97781" y="3540956"/>
                <a:ext cx="776148" cy="1034864"/>
              </a:xfrm>
              <a:prstGeom prst="rect">
                <a:avLst/>
              </a:prstGeom>
            </p:spPr>
          </p:pic>
        </p:grpSp>
        <p:sp>
          <p:nvSpPr>
            <p:cNvPr id="55" name="TextBox 54">
              <a:extLst>
                <a:ext uri="{FF2B5EF4-FFF2-40B4-BE49-F238E27FC236}">
                  <a16:creationId xmlns:a16="http://schemas.microsoft.com/office/drawing/2014/main" id="{28A00A75-539B-03A5-4BCD-B124E5CBEEE3}"/>
                </a:ext>
              </a:extLst>
            </p:cNvPr>
            <p:cNvSpPr txBox="1"/>
            <p:nvPr/>
          </p:nvSpPr>
          <p:spPr>
            <a:xfrm>
              <a:off x="5402036" y="1905965"/>
              <a:ext cx="1435107" cy="621709"/>
            </a:xfrm>
            <a:prstGeom prst="rect">
              <a:avLst/>
            </a:prstGeom>
            <a:noFill/>
          </p:spPr>
          <p:txBody>
            <a:bodyPr wrap="square">
              <a:sp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0" cap="none" spc="0" normalizeH="0" baseline="0" noProof="0" dirty="0">
                  <a:ln>
                    <a:noFill/>
                  </a:ln>
                  <a:solidFill>
                    <a:prstClr val="white"/>
                  </a:solidFill>
                  <a:effectLst/>
                  <a:uLnTx/>
                  <a:uFillTx/>
                  <a:latin typeface="Calibri" panose="020F0502020204030204"/>
                  <a:ea typeface="+mn-ea"/>
                  <a:cs typeface="+mn-cs"/>
                </a:rPr>
                <a:t>MRA:</a:t>
              </a:r>
            </a:p>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altLang="zh-CN"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rPr>
                <a:t>stenoses</a:t>
              </a:r>
              <a:endParaRPr kumimoji="0" lang="zh-CN" altLang="en-US" sz="16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pic>
          <p:nvPicPr>
            <p:cNvPr id="56" name="Image">
              <a:extLst>
                <a:ext uri="{FF2B5EF4-FFF2-40B4-BE49-F238E27FC236}">
                  <a16:creationId xmlns:a16="http://schemas.microsoft.com/office/drawing/2014/main" id="{E0AE6A4F-0C0F-5F7B-301F-67911DAFD4FE}"/>
                </a:ext>
              </a:extLst>
            </p:cNvPr>
            <p:cNvPicPr/>
            <p:nvPr/>
          </p:nvPicPr>
          <p:blipFill>
            <a:blip r:embed="rId8" cstate="print"/>
            <a:srcRect l="45569" t="42936" r="44309" b="45213"/>
            <a:stretch>
              <a:fillRect/>
            </a:stretch>
          </p:blipFill>
          <p:spPr>
            <a:xfrm>
              <a:off x="3477849" y="5591001"/>
              <a:ext cx="907688" cy="971659"/>
            </a:xfrm>
            <a:prstGeom prst="rect">
              <a:avLst/>
            </a:prstGeom>
            <a:ln>
              <a:noFill/>
            </a:ln>
          </p:spPr>
        </p:pic>
        <p:pic>
          <p:nvPicPr>
            <p:cNvPr id="57" name="Image">
              <a:extLst>
                <a:ext uri="{FF2B5EF4-FFF2-40B4-BE49-F238E27FC236}">
                  <a16:creationId xmlns:a16="http://schemas.microsoft.com/office/drawing/2014/main" id="{65675C08-D582-D59D-5D24-F764BDD01DB9}"/>
                </a:ext>
              </a:extLst>
            </p:cNvPr>
            <p:cNvPicPr/>
            <p:nvPr/>
          </p:nvPicPr>
          <p:blipFill>
            <a:blip r:embed="rId8" cstate="print"/>
            <a:srcRect l="45569" t="42936" r="44309" b="45213"/>
            <a:stretch>
              <a:fillRect/>
            </a:stretch>
          </p:blipFill>
          <p:spPr>
            <a:xfrm>
              <a:off x="2774463" y="2373025"/>
              <a:ext cx="907688" cy="971659"/>
            </a:xfrm>
            <a:prstGeom prst="rect">
              <a:avLst/>
            </a:prstGeom>
            <a:ln>
              <a:noFill/>
            </a:ln>
          </p:spPr>
        </p:pic>
        <p:sp>
          <p:nvSpPr>
            <p:cNvPr id="58" name="文本框 30">
              <a:extLst>
                <a:ext uri="{FF2B5EF4-FFF2-40B4-BE49-F238E27FC236}">
                  <a16:creationId xmlns:a16="http://schemas.microsoft.com/office/drawing/2014/main" id="{39A972AD-94A5-6C0C-3967-91DD0429E928}"/>
                </a:ext>
              </a:extLst>
            </p:cNvPr>
            <p:cNvSpPr txBox="1"/>
            <p:nvPr/>
          </p:nvSpPr>
          <p:spPr>
            <a:xfrm>
              <a:off x="935548" y="5339056"/>
              <a:ext cx="2543971" cy="523220"/>
            </a:xfrm>
            <a:prstGeom prst="rect">
              <a:avLst/>
            </a:prstGeom>
            <a:noFill/>
          </p:spPr>
          <p:txBody>
            <a:bodyPr wrap="square">
              <a:sp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Up to this point, just one AVAST high flip angle 4-5 min scan</a:t>
              </a:r>
              <a:endParaRPr kumimoji="0" lang="zh-CN" altLang="en-US" sz="1400" b="0" i="0" u="none" strike="noStrike" kern="1200" cap="none" spc="0" normalizeH="0" baseline="0" noProof="0" dirty="0">
                <a:ln>
                  <a:noFill/>
                </a:ln>
                <a:solidFill>
                  <a:prstClr val="white"/>
                </a:solidFill>
                <a:effectLst/>
                <a:uLnTx/>
                <a:uFillTx/>
                <a:latin typeface="Calibri" panose="020F0502020204030204" pitchFamily="34" charset="0"/>
                <a:ea typeface="等线" panose="02010600030101010101" pitchFamily="2" charset="-122"/>
                <a:cs typeface="Calibri" panose="020F0502020204030204" pitchFamily="34" charset="0"/>
              </a:endParaRPr>
            </a:p>
          </p:txBody>
        </p:sp>
        <p:sp>
          <p:nvSpPr>
            <p:cNvPr id="59" name="文本框 30">
              <a:extLst>
                <a:ext uri="{FF2B5EF4-FFF2-40B4-BE49-F238E27FC236}">
                  <a16:creationId xmlns:a16="http://schemas.microsoft.com/office/drawing/2014/main" id="{6B49BBE1-3CFF-FBB4-6854-4C183D0F90A0}"/>
                </a:ext>
              </a:extLst>
            </p:cNvPr>
            <p:cNvSpPr txBox="1"/>
            <p:nvPr/>
          </p:nvSpPr>
          <p:spPr>
            <a:xfrm>
              <a:off x="654081" y="3333472"/>
              <a:ext cx="1986632" cy="523220"/>
            </a:xfrm>
            <a:prstGeom prst="rect">
              <a:avLst/>
            </a:prstGeom>
            <a:noFill/>
          </p:spPr>
          <p:txBody>
            <a:bodyPr wrap="square">
              <a:sp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altLang="zh-CN" sz="1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An additional AVAST low flip angle 4-5 min scan</a:t>
              </a:r>
              <a:endParaRPr kumimoji="0" lang="zh-CN" altLang="en-US" sz="1400" b="0" i="0" u="none" strike="noStrike" kern="1200" cap="none" spc="0" normalizeH="0" baseline="0" noProof="0" dirty="0">
                <a:ln>
                  <a:noFill/>
                </a:ln>
                <a:solidFill>
                  <a:prstClr val="white"/>
                </a:solidFill>
                <a:effectLst/>
                <a:uLnTx/>
                <a:uFillTx/>
                <a:latin typeface="Calibri" panose="020F0502020204030204" pitchFamily="34" charset="0"/>
                <a:ea typeface="等线" panose="02010600030101010101" pitchFamily="2" charset="-122"/>
                <a:cs typeface="Calibri" panose="020F0502020204030204" pitchFamily="34" charset="0"/>
              </a:endParaRPr>
            </a:p>
          </p:txBody>
        </p:sp>
        <p:pic>
          <p:nvPicPr>
            <p:cNvPr id="60" name="Picture 59">
              <a:extLst>
                <a:ext uri="{FF2B5EF4-FFF2-40B4-BE49-F238E27FC236}">
                  <a16:creationId xmlns:a16="http://schemas.microsoft.com/office/drawing/2014/main" id="{BAF13387-A18D-2665-AF76-4E0C7A64DB1D}"/>
                </a:ext>
              </a:extLst>
            </p:cNvPr>
            <p:cNvPicPr>
              <a:picLocks noChangeAspect="1"/>
            </p:cNvPicPr>
            <p:nvPr/>
          </p:nvPicPr>
          <p:blipFill>
            <a:blip r:embed="rId9" cstate="print">
              <a:extLst>
                <a:ext uri="{BEBA8EAE-BF5A-486C-A8C5-ECC9F3942E4B}">
                  <a14:imgProps xmlns:a14="http://schemas.microsoft.com/office/drawing/2010/main">
                    <a14:imgLayer r:embed="rId10">
                      <a14:imgEffect>
                        <a14:brightnessContrast bright="47000" contrast="5000"/>
                      </a14:imgEffect>
                    </a14:imgLayer>
                  </a14:imgProps>
                </a:ext>
                <a:ext uri="{28A0092B-C50C-407E-A947-70E740481C1C}">
                  <a14:useLocalDpi xmlns:a14="http://schemas.microsoft.com/office/drawing/2010/main" val="0"/>
                </a:ext>
              </a:extLst>
            </a:blip>
            <a:srcRect t="3979" b="6679"/>
            <a:stretch>
              <a:fillRect/>
            </a:stretch>
          </p:blipFill>
          <p:spPr>
            <a:xfrm>
              <a:off x="4524362" y="1132130"/>
              <a:ext cx="915845" cy="1034864"/>
            </a:xfrm>
            <a:prstGeom prst="rect">
              <a:avLst/>
            </a:prstGeom>
          </p:spPr>
        </p:pic>
        <p:grpSp>
          <p:nvGrpSpPr>
            <p:cNvPr id="61" name="Group 60">
              <a:extLst>
                <a:ext uri="{FF2B5EF4-FFF2-40B4-BE49-F238E27FC236}">
                  <a16:creationId xmlns:a16="http://schemas.microsoft.com/office/drawing/2014/main" id="{6D298B65-6BC1-E877-604A-F8B80B47546D}"/>
                </a:ext>
              </a:extLst>
            </p:cNvPr>
            <p:cNvGrpSpPr/>
            <p:nvPr/>
          </p:nvGrpSpPr>
          <p:grpSpPr>
            <a:xfrm>
              <a:off x="5230156" y="3187084"/>
              <a:ext cx="1721013" cy="1711043"/>
              <a:chOff x="4734622" y="2363521"/>
              <a:chExt cx="2616671" cy="2616671"/>
            </a:xfrm>
          </p:grpSpPr>
          <p:grpSp>
            <p:nvGrpSpPr>
              <p:cNvPr id="63" name="Group 62">
                <a:extLst>
                  <a:ext uri="{FF2B5EF4-FFF2-40B4-BE49-F238E27FC236}">
                    <a16:creationId xmlns:a16="http://schemas.microsoft.com/office/drawing/2014/main" id="{C37FD232-1545-7130-016D-580EFEEB5364}"/>
                  </a:ext>
                </a:extLst>
              </p:cNvPr>
              <p:cNvGrpSpPr/>
              <p:nvPr/>
            </p:nvGrpSpPr>
            <p:grpSpPr>
              <a:xfrm>
                <a:off x="4734622" y="2363521"/>
                <a:ext cx="2616671" cy="2616671"/>
                <a:chOff x="4734622" y="2363521"/>
                <a:chExt cx="2616671" cy="2616671"/>
              </a:xfrm>
            </p:grpSpPr>
            <p:sp>
              <p:nvSpPr>
                <p:cNvPr id="65" name="椭圆 53">
                  <a:extLst>
                    <a:ext uri="{FF2B5EF4-FFF2-40B4-BE49-F238E27FC236}">
                      <a16:creationId xmlns:a16="http://schemas.microsoft.com/office/drawing/2014/main" id="{43D62EA0-CAAE-315A-873C-A25B1617E6B1}"/>
                    </a:ext>
                  </a:extLst>
                </p:cNvPr>
                <p:cNvSpPr/>
                <p:nvPr/>
              </p:nvSpPr>
              <p:spPr>
                <a:xfrm>
                  <a:off x="4734622" y="2363521"/>
                  <a:ext cx="2616671" cy="2616671"/>
                </a:xfrm>
                <a:prstGeom prst="ellipse">
                  <a:avLst/>
                </a:prstGeom>
                <a:solidFill>
                  <a:schemeClr val="accent1">
                    <a:lumMod val="20000"/>
                    <a:lumOff val="80000"/>
                    <a:alpha val="70000"/>
                  </a:schemeClr>
                </a:solidFill>
                <a:ln w="952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Light"/>
                    <a:cs typeface="+mn-cs"/>
                  </a:endParaRPr>
                </a:p>
              </p:txBody>
            </p:sp>
            <p:sp>
              <p:nvSpPr>
                <p:cNvPr id="66" name="椭圆 43">
                  <a:extLst>
                    <a:ext uri="{FF2B5EF4-FFF2-40B4-BE49-F238E27FC236}">
                      <a16:creationId xmlns:a16="http://schemas.microsoft.com/office/drawing/2014/main" id="{330959D3-B999-FE5A-E046-A55888A82303}"/>
                    </a:ext>
                  </a:extLst>
                </p:cNvPr>
                <p:cNvSpPr/>
                <p:nvPr/>
              </p:nvSpPr>
              <p:spPr>
                <a:xfrm>
                  <a:off x="4958491" y="2587390"/>
                  <a:ext cx="2168935" cy="2168933"/>
                </a:xfrm>
                <a:prstGeom prst="ellipse">
                  <a:avLst/>
                </a:prstGeom>
                <a:solidFill>
                  <a:srgbClr val="5378BA">
                    <a:alpha val="30000"/>
                  </a:srgbClr>
                </a:solidFill>
                <a:ln w="952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Light"/>
                    <a:cs typeface="+mn-cs"/>
                  </a:endParaRPr>
                </a:p>
              </p:txBody>
            </p:sp>
            <p:sp>
              <p:nvSpPr>
                <p:cNvPr id="67" name="椭圆 44">
                  <a:extLst>
                    <a:ext uri="{FF2B5EF4-FFF2-40B4-BE49-F238E27FC236}">
                      <a16:creationId xmlns:a16="http://schemas.microsoft.com/office/drawing/2014/main" id="{9475B079-9237-1FEB-EB39-D0D8E00C7D7D}"/>
                    </a:ext>
                  </a:extLst>
                </p:cNvPr>
                <p:cNvSpPr/>
                <p:nvPr/>
              </p:nvSpPr>
              <p:spPr>
                <a:xfrm>
                  <a:off x="5172711" y="2801610"/>
                  <a:ext cx="1740494" cy="1740494"/>
                </a:xfrm>
                <a:prstGeom prst="ellipse">
                  <a:avLst/>
                </a:prstGeom>
                <a:gradFill flip="none" rotWithShape="1">
                  <a:gsLst>
                    <a:gs pos="100000">
                      <a:srgbClr val="344383"/>
                    </a:gs>
                    <a:gs pos="0">
                      <a:srgbClr val="5378BA"/>
                    </a:gs>
                  </a:gsLst>
                  <a:lin ang="5400000" scaled="1"/>
                  <a:tileRect/>
                </a:gradFill>
                <a:ln w="952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Light"/>
                    <a:cs typeface="+mn-cs"/>
                  </a:endParaRPr>
                </a:p>
              </p:txBody>
            </p:sp>
          </p:grpSp>
          <p:sp>
            <p:nvSpPr>
              <p:cNvPr id="64" name="文本框 45">
                <a:extLst>
                  <a:ext uri="{FF2B5EF4-FFF2-40B4-BE49-F238E27FC236}">
                    <a16:creationId xmlns:a16="http://schemas.microsoft.com/office/drawing/2014/main" id="{1F827164-9ED5-0B1F-B2B2-5FC1DC63A4AB}"/>
                  </a:ext>
                </a:extLst>
              </p:cNvPr>
              <p:cNvSpPr txBox="1"/>
              <p:nvPr/>
            </p:nvSpPr>
            <p:spPr>
              <a:xfrm>
                <a:off x="5187202" y="3318850"/>
                <a:ext cx="1711507" cy="706017"/>
              </a:xfrm>
              <a:prstGeom prst="rect">
                <a:avLst/>
              </a:prstGeom>
              <a:noFill/>
            </p:spPr>
            <p:txBody>
              <a:bodyPr wrap="square" anchor="ctr">
                <a:spAutoFit/>
              </a:bodyPr>
              <a:lstStyle/>
              <a:p>
                <a:pPr marL="0" marR="0" lvl="0" indent="0" algn="ctr" defTabSz="711200" rtl="0" eaLnBrk="1" fontAlgn="auto" latinLnBrk="0" hangingPunct="1">
                  <a:lnSpc>
                    <a:spcPct val="100000"/>
                  </a:lnSpc>
                  <a:spcBef>
                    <a:spcPct val="0"/>
                  </a:spcBef>
                  <a:spcAft>
                    <a:spcPts val="0"/>
                  </a:spcAft>
                  <a:buClrTx/>
                  <a:buSzTx/>
                  <a:buFontTx/>
                  <a:buNone/>
                  <a:tabLst/>
                  <a:defRPr/>
                </a:pPr>
                <a:r>
                  <a:rPr kumimoji="0" lang="en-US" altLang="zh-CN" sz="24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rPr>
                  <a:t>AVAST</a:t>
                </a:r>
                <a:endParaRPr kumimoji="0" lang="zh-CN" altLang="en-US" sz="2400" b="1"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cxnSp>
          <p:nvCxnSpPr>
            <p:cNvPr id="62" name="Straight Connector 61">
              <a:extLst>
                <a:ext uri="{FF2B5EF4-FFF2-40B4-BE49-F238E27FC236}">
                  <a16:creationId xmlns:a16="http://schemas.microsoft.com/office/drawing/2014/main" id="{0D430CC3-71B3-883B-2C51-712B0716E059}"/>
                </a:ext>
              </a:extLst>
            </p:cNvPr>
            <p:cNvCxnSpPr>
              <a:cxnSpLocks/>
            </p:cNvCxnSpPr>
            <p:nvPr/>
          </p:nvCxnSpPr>
          <p:spPr>
            <a:xfrm>
              <a:off x="1000971" y="5339056"/>
              <a:ext cx="2310348" cy="0"/>
            </a:xfrm>
            <a:prstGeom prst="line">
              <a:avLst/>
            </a:prstGeom>
            <a:ln w="2857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61890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7" name="矩形 76"/>
          <p:cNvSpPr>
            <a:spLocks noGrp="1"/>
          </p:cNvSpPr>
          <p:nvPr/>
        </p:nvSpPr>
        <p:spPr>
          <a:xfrm>
            <a:off x="609600" y="266700"/>
            <a:ext cx="10972800" cy="495300"/>
          </a:xfrm>
          <a:prstGeom prst="rect">
            <a:avLst/>
          </a:prstGeom>
          <a:noFill/>
          <a:ln w="0">
            <a:noFill/>
            <a:prstDash val="solid"/>
          </a:ln>
        </p:spPr>
        <p:txBody>
          <a:bodyPr lIns="0" tIns="0" rIns="0" bIns="0" anchor="t">
            <a:normAutofit/>
          </a:bodyPr>
          <a:lstStyle/>
          <a:p>
            <a:pPr algn="l">
              <a:defRPr sz="3000" b="1" i="0">
                <a:solidFill>
                  <a:srgbClr val="DED57B"/>
                </a:solidFill>
                <a:latin typeface="Times New Roman" panose="02020603050405020304"/>
                <a:ea typeface="Times New Roman" panose="02020603050405020304"/>
                <a:cs typeface="Times New Roman" panose="02020603050405020304"/>
              </a:defRPr>
            </a:pPr>
            <a:r>
              <a:rPr lang="en-US" sz="3000" b="1" i="0" dirty="0">
                <a:solidFill>
                  <a:srgbClr val="FFFFCC"/>
                </a:solidFill>
                <a:latin typeface="Times New Roman" panose="02020603050405020304"/>
                <a:ea typeface="Times New Roman" panose="02020603050405020304"/>
                <a:cs typeface="Times New Roman" panose="02020603050405020304"/>
              </a:rPr>
              <a:t>AVAST</a:t>
            </a:r>
            <a:r>
              <a:rPr sz="3000" b="1" i="0" dirty="0">
                <a:solidFill>
                  <a:srgbClr val="FFFFCC"/>
                </a:solidFill>
                <a:latin typeface="Times New Roman" panose="02020603050405020304"/>
                <a:ea typeface="Times New Roman" panose="02020603050405020304"/>
                <a:cs typeface="Times New Roman" panose="02020603050405020304"/>
              </a:rPr>
              <a:t> Architecture</a:t>
            </a:r>
          </a:p>
        </p:txBody>
      </p:sp>
      <p:sp>
        <p:nvSpPr>
          <p:cNvPr id="2" name="矩形 1"/>
          <p:cNvSpPr>
            <a:spLocks noGrp="1"/>
          </p:cNvSpPr>
          <p:nvPr/>
        </p:nvSpPr>
        <p:spPr>
          <a:xfrm>
            <a:off x="628650" y="790575"/>
            <a:ext cx="10934700" cy="361950"/>
          </a:xfrm>
          <a:prstGeom prst="rect">
            <a:avLst/>
          </a:prstGeom>
          <a:noFill/>
          <a:ln w="0">
            <a:noFill/>
            <a:prstDash val="solid"/>
          </a:ln>
        </p:spPr>
        <p:txBody>
          <a:bodyPr lIns="0" tIns="0" rIns="0" bIns="0" anchor="t">
            <a:normAutofit/>
          </a:bodyPr>
          <a:lstStyle/>
          <a:p>
            <a:pPr algn="l">
              <a:defRPr sz="1575" b="0" i="0">
                <a:solidFill>
                  <a:srgbClr val="AEB3BA"/>
                </a:solidFill>
                <a:latin typeface="Times New Roman" panose="02020603050405020304"/>
                <a:ea typeface="Times New Roman" panose="02020603050405020304"/>
                <a:cs typeface="Times New Roman" panose="02020603050405020304"/>
              </a:defRPr>
            </a:pPr>
            <a:r>
              <a:rPr sz="1575" b="0" i="0" dirty="0">
                <a:solidFill>
                  <a:srgbClr val="AEB3BA"/>
                </a:solidFill>
                <a:latin typeface="Times New Roman" panose="02020603050405020304"/>
                <a:ea typeface="Times New Roman" panose="02020603050405020304"/>
                <a:cs typeface="Times New Roman" panose="02020603050405020304"/>
              </a:rPr>
              <a:t>A single RF excitation supports two separately controlled readouts.</a:t>
            </a:r>
            <a:r>
              <a:rPr lang="en-US" sz="1575" b="0" i="0" dirty="0">
                <a:solidFill>
                  <a:srgbClr val="AEB3BA"/>
                </a:solidFill>
                <a:latin typeface="Times New Roman" panose="02020603050405020304"/>
                <a:ea typeface="Times New Roman" panose="02020603050405020304"/>
                <a:cs typeface="Times New Roman" panose="02020603050405020304"/>
              </a:rPr>
              <a:t> Slide thanks to Wang Qin from Fudan University.</a:t>
            </a:r>
            <a:endParaRPr sz="1575" b="0" i="0" dirty="0">
              <a:solidFill>
                <a:srgbClr val="AEB3BA"/>
              </a:solidFill>
              <a:latin typeface="Times New Roman" panose="02020603050405020304"/>
              <a:ea typeface="Times New Roman" panose="02020603050405020304"/>
              <a:cs typeface="Times New Roman" panose="02020603050405020304"/>
            </a:endParaRPr>
          </a:p>
        </p:txBody>
      </p:sp>
      <p:sp>
        <p:nvSpPr>
          <p:cNvPr id="74" name="矩形 73"/>
          <p:cNvSpPr>
            <a:spLocks noGrp="1"/>
          </p:cNvSpPr>
          <p:nvPr/>
        </p:nvSpPr>
        <p:spPr>
          <a:xfrm>
            <a:off x="1560978" y="5449643"/>
            <a:ext cx="10002371" cy="1253715"/>
          </a:xfrm>
          <a:prstGeom prst="rect">
            <a:avLst/>
          </a:prstGeom>
          <a:noFill/>
          <a:ln w="0">
            <a:noFill/>
            <a:prstDash val="solid"/>
          </a:ln>
        </p:spPr>
        <p:txBody>
          <a:bodyPr lIns="0" tIns="0" rIns="0" bIns="0" anchor="t"/>
          <a:lstStyle/>
          <a:p>
            <a:pPr indent="0" algn="l" fontAlgn="auto">
              <a:lnSpc>
                <a:spcPct val="150000"/>
              </a:lnSpc>
              <a:defRPr sz="1650" b="0" i="0">
                <a:solidFill>
                  <a:srgbClr val="F6F3EA"/>
                </a:solidFill>
                <a:latin typeface="Times New Roman" panose="02020603050405020304"/>
                <a:ea typeface="Times New Roman" panose="02020603050405020304"/>
                <a:cs typeface="Times New Roman" panose="02020603050405020304"/>
              </a:defRPr>
            </a:pPr>
            <a:r>
              <a:rPr lang="en-US" sz="1600" b="0" i="0" dirty="0">
                <a:solidFill>
                  <a:srgbClr val="F6F3EA"/>
                </a:solidFill>
                <a:latin typeface="Times New Roman" panose="02020603050405020304"/>
                <a:ea typeface="Times New Roman" panose="02020603050405020304"/>
                <a:cs typeface="Times New Roman" panose="02020603050405020304"/>
              </a:rPr>
              <a:t>FC (Flow Compensation): </a:t>
            </a:r>
            <a:r>
              <a:rPr lang="en-US" altLang="zh-CN" sz="1600" b="0" i="0" dirty="0">
                <a:solidFill>
                  <a:srgbClr val="F6F3EA"/>
                </a:solidFill>
                <a:latin typeface="Times New Roman" panose="02020603050405020304"/>
                <a:ea typeface="Times New Roman" panose="02020603050405020304"/>
                <a:cs typeface="Times New Roman" panose="02020603050405020304"/>
              </a:rPr>
              <a:t>bright-blood angiography</a:t>
            </a:r>
          </a:p>
          <a:p>
            <a:pPr indent="0" algn="l" fontAlgn="auto">
              <a:lnSpc>
                <a:spcPct val="150000"/>
              </a:lnSpc>
              <a:defRPr sz="1650" b="0" i="0">
                <a:solidFill>
                  <a:srgbClr val="F6F3EA"/>
                </a:solidFill>
                <a:latin typeface="Times New Roman" panose="02020603050405020304"/>
                <a:ea typeface="Times New Roman" panose="02020603050405020304"/>
                <a:cs typeface="Times New Roman" panose="02020603050405020304"/>
              </a:defRPr>
            </a:pPr>
            <a:r>
              <a:rPr lang="en-US" sz="1600" b="0" i="0" dirty="0">
                <a:solidFill>
                  <a:srgbClr val="F6F3EA"/>
                </a:solidFill>
                <a:latin typeface="Times New Roman" panose="02020603050405020304"/>
                <a:ea typeface="Times New Roman" panose="02020603050405020304"/>
                <a:cs typeface="Times New Roman" panose="02020603050405020304"/>
              </a:rPr>
              <a:t>FD (Flow Dephasing): </a:t>
            </a:r>
            <a:r>
              <a:rPr lang="en-US" altLang="zh-CN" sz="1600" b="0" i="0" dirty="0" err="1">
                <a:solidFill>
                  <a:srgbClr val="F6F3EA"/>
                </a:solidFill>
                <a:latin typeface="Times New Roman" panose="02020603050405020304"/>
                <a:ea typeface="Times New Roman" panose="02020603050405020304"/>
                <a:cs typeface="Times New Roman" panose="02020603050405020304"/>
              </a:rPr>
              <a:t>dephased</a:t>
            </a:r>
            <a:r>
              <a:rPr lang="en-US" altLang="zh-CN" sz="1600" b="0" i="0" dirty="0">
                <a:solidFill>
                  <a:srgbClr val="F6F3EA"/>
                </a:solidFill>
                <a:latin typeface="Times New Roman" panose="02020603050405020304"/>
                <a:ea typeface="Times New Roman" panose="02020603050405020304"/>
                <a:cs typeface="Times New Roman" panose="02020603050405020304"/>
              </a:rPr>
              <a:t> blood signal for small-vessel enhancement and SWI/MRA processing</a:t>
            </a:r>
          </a:p>
          <a:p>
            <a:pPr indent="0" algn="l" fontAlgn="auto">
              <a:lnSpc>
                <a:spcPct val="150000"/>
              </a:lnSpc>
              <a:defRPr sz="1650" b="0" i="0">
                <a:solidFill>
                  <a:srgbClr val="F6F3EA"/>
                </a:solidFill>
                <a:latin typeface="Times New Roman" panose="02020603050405020304"/>
                <a:ea typeface="Times New Roman" panose="02020603050405020304"/>
                <a:cs typeface="Times New Roman" panose="02020603050405020304"/>
              </a:defRPr>
            </a:pPr>
            <a:r>
              <a:rPr lang="en-US" altLang="zh-CN" sz="1600" dirty="0">
                <a:solidFill>
                  <a:srgbClr val="F6F3EA"/>
                </a:solidFill>
                <a:latin typeface="Times New Roman" panose="02020603050405020304"/>
                <a:ea typeface="Times New Roman" panose="02020603050405020304"/>
                <a:cs typeface="Times New Roman" panose="02020603050405020304"/>
              </a:rPr>
              <a:t>The </a:t>
            </a:r>
            <a:r>
              <a:rPr lang="en-US" altLang="zh-CN" sz="1600" dirty="0" err="1">
                <a:solidFill>
                  <a:srgbClr val="F6F3EA"/>
                </a:solidFill>
                <a:latin typeface="Times New Roman" panose="02020603050405020304"/>
                <a:ea typeface="Times New Roman" panose="02020603050405020304"/>
                <a:cs typeface="Times New Roman" panose="02020603050405020304"/>
              </a:rPr>
              <a:t>Venc</a:t>
            </a:r>
            <a:r>
              <a:rPr lang="en-US" altLang="zh-CN" sz="1600" dirty="0">
                <a:solidFill>
                  <a:srgbClr val="F6F3EA"/>
                </a:solidFill>
                <a:latin typeface="Times New Roman" panose="02020603050405020304"/>
                <a:ea typeface="Times New Roman" panose="02020603050405020304"/>
                <a:cs typeface="Times New Roman" panose="02020603050405020304"/>
              </a:rPr>
              <a:t> is set to 5cm/sec, so blood flow faster than this will tend to completely diphase depending on vessel size.</a:t>
            </a:r>
            <a:endParaRPr lang="en-US" altLang="zh-CN" sz="1600" b="0" i="0" dirty="0">
              <a:solidFill>
                <a:srgbClr val="F6F3EA"/>
              </a:solidFill>
              <a:latin typeface="Times New Roman" panose="02020603050405020304"/>
              <a:ea typeface="Times New Roman" panose="02020603050405020304"/>
              <a:cs typeface="Times New Roman" panose="02020603050405020304"/>
            </a:endParaRPr>
          </a:p>
        </p:txBody>
      </p:sp>
      <p:pic>
        <p:nvPicPr>
          <p:cNvPr id="23" name="Picture 22" descr="The diagram illustrates various electronic components and processes, including transceivers (TE1, TE2), waveforms (BW1, BW2), and a series of acronyms denoting different functions such as RF, FC, FD, and ADCs, alongside terms like Spoil, Rewind, and Adaptive Bipolar.&#10;&#10;AI-generated content may be incorrect.">
            <a:extLst>
              <a:ext uri="{FF2B5EF4-FFF2-40B4-BE49-F238E27FC236}">
                <a16:creationId xmlns:a16="http://schemas.microsoft.com/office/drawing/2014/main" id="{D910B690-0A83-7A6C-3B11-600ED2DC2633}"/>
              </a:ext>
            </a:extLst>
          </p:cNvPr>
          <p:cNvPicPr>
            <a:picLocks noChangeAspect="1"/>
          </p:cNvPicPr>
          <p:nvPr/>
        </p:nvPicPr>
        <p:blipFill>
          <a:blip r:embed="rId3"/>
          <a:srcRect b="4182"/>
          <a:stretch>
            <a:fillRect/>
          </a:stretch>
        </p:blipFill>
        <p:spPr>
          <a:xfrm>
            <a:off x="1181064" y="1223946"/>
            <a:ext cx="9829872" cy="422569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715E17C4-C8FE-0A37-8A76-39B6BA3E058B}"/>
            </a:ext>
          </a:extLst>
        </p:cNvPr>
        <p:cNvGrpSpPr/>
        <p:nvPr/>
      </p:nvGrpSpPr>
      <p:grpSpPr>
        <a:xfrm>
          <a:off x="0" y="0"/>
          <a:ext cx="0" cy="0"/>
          <a:chOff x="0" y="0"/>
          <a:chExt cx="0" cy="0"/>
        </a:xfrm>
      </p:grpSpPr>
      <p:sp>
        <p:nvSpPr>
          <p:cNvPr id="7" name="文本框 22">
            <a:extLst>
              <a:ext uri="{FF2B5EF4-FFF2-40B4-BE49-F238E27FC236}">
                <a16:creationId xmlns:a16="http://schemas.microsoft.com/office/drawing/2014/main" id="{3034E720-BFAE-9EAB-EB1E-3FC402D74CD9}"/>
              </a:ext>
            </a:extLst>
          </p:cNvPr>
          <p:cNvSpPr txBox="1"/>
          <p:nvPr/>
        </p:nvSpPr>
        <p:spPr>
          <a:xfrm>
            <a:off x="1336523" y="443988"/>
            <a:ext cx="784713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rPr>
              <a:t>AVAST </a:t>
            </a:r>
            <a:r>
              <a:rPr kumimoji="0" lang="el-GR" altLang="zh-CN" sz="2400" b="1" i="0" u="none" strike="noStrike" kern="1200" cap="none" spc="0" normalizeH="0" baseline="0" noProof="0" dirty="0">
                <a:ln>
                  <a:noFill/>
                </a:ln>
                <a:solidFill>
                  <a:srgbClr val="FFFFCC"/>
                </a:solidFill>
                <a:effectLst/>
                <a:uLnTx/>
                <a:uFillTx/>
                <a:latin typeface="Arial" panose="020B0604020202020204" pitchFamily="34" charset="0"/>
                <a:ea typeface="微软雅黑" panose="020B0503020204020204" charset="-122"/>
                <a:cs typeface="Arial" panose="020B0604020202020204" pitchFamily="34" charset="0"/>
                <a:sym typeface="+mn-lt"/>
              </a:rPr>
              <a:t>Δ</a:t>
            </a:r>
            <a:r>
              <a:rPr kumimoji="0" lang="en-US" altLang="zh-CN" sz="2400" b="1"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rPr>
              <a:t>S = S(TE1)-</a:t>
            </a:r>
            <a:r>
              <a:rPr kumimoji="0" lang="en-US" altLang="zh-CN" sz="2400" b="1" i="0" u="none" strike="noStrike" kern="1200" cap="none" spc="0" normalizeH="0" baseline="0" noProof="0" dirty="0" err="1">
                <a:ln>
                  <a:noFill/>
                </a:ln>
                <a:solidFill>
                  <a:srgbClr val="FFFFCC"/>
                </a:solidFill>
                <a:effectLst/>
                <a:uLnTx/>
                <a:uFillTx/>
                <a:latin typeface="Arial" panose="020B0604020202090204" pitchFamily="34" charset="0"/>
                <a:ea typeface="微软雅黑" panose="020B0503020204020204" charset="-122"/>
                <a:cs typeface="+mn-ea"/>
                <a:sym typeface="+mn-lt"/>
              </a:rPr>
              <a:t>aS</a:t>
            </a:r>
            <a:r>
              <a:rPr kumimoji="0" lang="en-US" altLang="zh-CN" sz="2400" b="1"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rPr>
              <a:t>(TE2) where a = exp(</a:t>
            </a:r>
            <a:r>
              <a:rPr kumimoji="0" lang="el-GR" altLang="zh-CN" sz="2400" b="1" i="0" u="none" strike="noStrike" kern="1200" cap="none" spc="0" normalizeH="0" baseline="0" noProof="0" dirty="0">
                <a:ln>
                  <a:noFill/>
                </a:ln>
                <a:solidFill>
                  <a:srgbClr val="FFFFCC"/>
                </a:solidFill>
                <a:effectLst/>
                <a:uLnTx/>
                <a:uFillTx/>
                <a:latin typeface="Arial" panose="020B0604020202020204" pitchFamily="34" charset="0"/>
                <a:ea typeface="微软雅黑" panose="020B0503020204020204" charset="-122"/>
                <a:cs typeface="Arial" panose="020B0604020202020204" pitchFamily="34" charset="0"/>
                <a:sym typeface="+mn-lt"/>
              </a:rPr>
              <a:t>Δ</a:t>
            </a:r>
            <a:r>
              <a:rPr kumimoji="0" lang="en-US" altLang="zh-CN" sz="2400" b="1"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rPr>
              <a:t>TE/T2*)</a:t>
            </a:r>
            <a:endParaRPr kumimoji="0" lang="en-US" altLang="zh-CN" sz="1800" b="0" i="0" u="none" strike="noStrike" kern="1200" cap="none" spc="0" normalizeH="0" baseline="0" noProof="0" dirty="0">
              <a:ln>
                <a:noFill/>
              </a:ln>
              <a:solidFill>
                <a:prstClr val="white"/>
              </a:solidFill>
              <a:effectLst/>
              <a:uLnTx/>
              <a:uFillTx/>
              <a:latin typeface="Arial" panose="020B0604020202090204" pitchFamily="34" charset="0"/>
              <a:ea typeface="微软雅黑" panose="020B0503020204020204" charset="-122"/>
              <a:cs typeface="+mn-ea"/>
              <a:sym typeface="+mn-lt"/>
            </a:endParaRPr>
          </a:p>
        </p:txBody>
      </p:sp>
      <p:sp>
        <p:nvSpPr>
          <p:cNvPr id="3" name="TextBox 2">
            <a:extLst>
              <a:ext uri="{FF2B5EF4-FFF2-40B4-BE49-F238E27FC236}">
                <a16:creationId xmlns:a16="http://schemas.microsoft.com/office/drawing/2014/main" id="{A88CC6EC-0E55-4327-1F89-05FDD8E937E2}"/>
              </a:ext>
            </a:extLst>
          </p:cNvPr>
          <p:cNvSpPr txBox="1"/>
          <p:nvPr/>
        </p:nvSpPr>
        <p:spPr>
          <a:xfrm>
            <a:off x="7590063" y="1794365"/>
            <a:ext cx="3978729" cy="1969770"/>
          </a:xfrm>
          <a:prstGeom prst="rect">
            <a:avLst/>
          </a:prstGeom>
          <a:noFill/>
        </p:spPr>
        <p:txBody>
          <a:bodyPr wrap="square">
            <a:spAutoFit/>
          </a:bodyPr>
          <a:lstStyle/>
          <a:p>
            <a:r>
              <a:rPr lang="en-US" sz="2000" dirty="0">
                <a:solidFill>
                  <a:schemeClr val="bg1"/>
                </a:solidFill>
              </a:rPr>
              <a:t>MIPs/</a:t>
            </a:r>
            <a:r>
              <a:rPr lang="en-US" sz="2000" dirty="0" err="1">
                <a:solidFill>
                  <a:schemeClr val="bg1"/>
                </a:solidFill>
              </a:rPr>
              <a:t>mIPs</a:t>
            </a:r>
            <a:r>
              <a:rPr lang="en-US" sz="2000" dirty="0">
                <a:solidFill>
                  <a:schemeClr val="bg1"/>
                </a:solidFill>
              </a:rPr>
              <a:t> over 19.2mm from two different slice locations in the same subject from 3T data.</a:t>
            </a:r>
          </a:p>
          <a:p>
            <a:endParaRPr lang="en-US" sz="2000" dirty="0">
              <a:solidFill>
                <a:schemeClr val="bg1"/>
              </a:solidFill>
            </a:endParaRPr>
          </a:p>
          <a:p>
            <a:r>
              <a:rPr lang="en-US" sz="1400" dirty="0">
                <a:solidFill>
                  <a:schemeClr val="bg1"/>
                </a:solidFill>
              </a:rPr>
              <a:t>conventional TOF = </a:t>
            </a:r>
            <a:r>
              <a:rPr lang="en-US" sz="1400" dirty="0" err="1">
                <a:solidFill>
                  <a:schemeClr val="bg1"/>
                </a:solidFill>
              </a:rPr>
              <a:t>cTOF</a:t>
            </a:r>
            <a:endParaRPr lang="en-US" sz="1400" dirty="0">
              <a:solidFill>
                <a:schemeClr val="bg1"/>
              </a:solidFill>
            </a:endParaRPr>
          </a:p>
          <a:p>
            <a:endParaRPr lang="en-US" sz="1400" dirty="0">
              <a:solidFill>
                <a:schemeClr val="bg1"/>
              </a:solidFill>
            </a:endParaRPr>
          </a:p>
          <a:p>
            <a:r>
              <a:rPr lang="el-GR" altLang="zh-CN" sz="1400" dirty="0">
                <a:solidFill>
                  <a:srgbClr val="FFFFFF"/>
                </a:solidFill>
                <a:latin typeface="Arial" panose="020B0604020202020204" pitchFamily="34" charset="0"/>
                <a:ea typeface="微软雅黑" panose="020B0503020204020204" charset="-122"/>
                <a:cs typeface="Arial" panose="020B0604020202020204" pitchFamily="34" charset="0"/>
                <a:sym typeface="+mn-lt"/>
              </a:rPr>
              <a:t>Δ</a:t>
            </a:r>
            <a:r>
              <a:rPr lang="en-US" altLang="zh-CN" sz="1400" dirty="0">
                <a:solidFill>
                  <a:srgbClr val="FFFFFF"/>
                </a:solidFill>
                <a:latin typeface="Arial" panose="020B0604020202090204" pitchFamily="34" charset="0"/>
                <a:ea typeface="微软雅黑" panose="020B0503020204020204" charset="-122"/>
                <a:cs typeface="+mn-ea"/>
                <a:sym typeface="+mn-lt"/>
              </a:rPr>
              <a:t>TE = TE2 – TE1</a:t>
            </a:r>
            <a:endParaRPr lang="en-US" sz="1400" dirty="0">
              <a:solidFill>
                <a:srgbClr val="FFFFFF"/>
              </a:solidFill>
            </a:endParaRPr>
          </a:p>
        </p:txBody>
      </p:sp>
      <p:grpSp>
        <p:nvGrpSpPr>
          <p:cNvPr id="14" name="Group 13">
            <a:extLst>
              <a:ext uri="{FF2B5EF4-FFF2-40B4-BE49-F238E27FC236}">
                <a16:creationId xmlns:a16="http://schemas.microsoft.com/office/drawing/2014/main" id="{8309C37F-B88C-5A5F-644A-020CE4F83586}"/>
              </a:ext>
            </a:extLst>
          </p:cNvPr>
          <p:cNvGrpSpPr/>
          <p:nvPr/>
        </p:nvGrpSpPr>
        <p:grpSpPr>
          <a:xfrm>
            <a:off x="1510364" y="1417562"/>
            <a:ext cx="8112607" cy="5326473"/>
            <a:chOff x="1510364" y="1417562"/>
            <a:chExt cx="8112607" cy="5326473"/>
          </a:xfrm>
        </p:grpSpPr>
        <p:grpSp>
          <p:nvGrpSpPr>
            <p:cNvPr id="21" name="Group 20">
              <a:extLst>
                <a:ext uri="{FF2B5EF4-FFF2-40B4-BE49-F238E27FC236}">
                  <a16:creationId xmlns:a16="http://schemas.microsoft.com/office/drawing/2014/main" id="{90A726AC-D9CE-63D8-5118-6C9308F9DE58}"/>
                </a:ext>
              </a:extLst>
            </p:cNvPr>
            <p:cNvGrpSpPr/>
            <p:nvPr/>
          </p:nvGrpSpPr>
          <p:grpSpPr>
            <a:xfrm>
              <a:off x="1510364" y="1845128"/>
              <a:ext cx="8112607" cy="4898907"/>
              <a:chOff x="1510364" y="1375510"/>
              <a:chExt cx="8864545" cy="5368526"/>
            </a:xfrm>
          </p:grpSpPr>
          <p:pic>
            <p:nvPicPr>
              <p:cNvPr id="8" name="Picture 7" descr="The image shows three MRI scans of a brain with a small lesion, all using a field of view of 0.35mm, a 25Â° flip angle, and a 3.0 Tesla magnet.&#10;&#10;AI-generated content may be incorrect.">
                <a:extLst>
                  <a:ext uri="{FF2B5EF4-FFF2-40B4-BE49-F238E27FC236}">
                    <a16:creationId xmlns:a16="http://schemas.microsoft.com/office/drawing/2014/main" id="{9D92888E-373C-F13A-9F88-A5E678A3E233}"/>
                  </a:ext>
                </a:extLst>
              </p:cNvPr>
              <p:cNvPicPr>
                <a:picLocks noChangeAspect="1"/>
              </p:cNvPicPr>
              <p:nvPr/>
            </p:nvPicPr>
            <p:blipFill>
              <a:blip r:embed="rId2"/>
              <a:srcRect l="600"/>
              <a:stretch>
                <a:fillRect/>
              </a:stretch>
            </p:blipFill>
            <p:spPr>
              <a:xfrm>
                <a:off x="1510364" y="1375510"/>
                <a:ext cx="6550508" cy="2713556"/>
              </a:xfrm>
              <a:prstGeom prst="rect">
                <a:avLst/>
              </a:prstGeom>
            </p:spPr>
          </p:pic>
          <p:pic>
            <p:nvPicPr>
              <p:cNvPr id="13" name="Picture 12" descr="The image is a high-resolution MRI scan showing a brain cross-section with a small, dark region measuring 0.26x0.26mm2, indicating a brain structure or abnormality, captured at a field strength of 3.0T and an angle of 18Â°.&#10;&#10;AI-generated content may be incorrect.">
                <a:extLst>
                  <a:ext uri="{FF2B5EF4-FFF2-40B4-BE49-F238E27FC236}">
                    <a16:creationId xmlns:a16="http://schemas.microsoft.com/office/drawing/2014/main" id="{3308E364-05C1-20B6-5700-41DD9B7E888A}"/>
                  </a:ext>
                </a:extLst>
              </p:cNvPr>
              <p:cNvPicPr>
                <a:picLocks noChangeAspect="1"/>
              </p:cNvPicPr>
              <p:nvPr/>
            </p:nvPicPr>
            <p:blipFill>
              <a:blip r:embed="rId3"/>
              <a:stretch>
                <a:fillRect/>
              </a:stretch>
            </p:blipFill>
            <p:spPr>
              <a:xfrm>
                <a:off x="8060872" y="4266717"/>
                <a:ext cx="2314037" cy="2431546"/>
              </a:xfrm>
              <a:prstGeom prst="rect">
                <a:avLst/>
              </a:prstGeom>
            </p:spPr>
          </p:pic>
          <p:pic>
            <p:nvPicPr>
              <p:cNvPr id="19" name="Picture 18" descr="The image displays three MRI scans, each showing a brain with a focus on a region measuring 0.35x0.35mm2, with a magnetic field strength of 3.0 Tesla and an flip angle of 25 degrees.&#10;&#10;AI-generated content may be incorrect.">
                <a:extLst>
                  <a:ext uri="{FF2B5EF4-FFF2-40B4-BE49-F238E27FC236}">
                    <a16:creationId xmlns:a16="http://schemas.microsoft.com/office/drawing/2014/main" id="{A85445B1-FE78-BC5B-F924-AD6E759E65A7}"/>
                  </a:ext>
                </a:extLst>
              </p:cNvPr>
              <p:cNvPicPr>
                <a:picLocks noChangeAspect="1"/>
              </p:cNvPicPr>
              <p:nvPr/>
            </p:nvPicPr>
            <p:blipFill>
              <a:blip r:embed="rId4"/>
              <a:stretch>
                <a:fillRect/>
              </a:stretch>
            </p:blipFill>
            <p:spPr>
              <a:xfrm>
                <a:off x="1510364" y="4089066"/>
                <a:ext cx="6550508" cy="2654970"/>
              </a:xfrm>
              <a:prstGeom prst="rect">
                <a:avLst/>
              </a:prstGeom>
            </p:spPr>
          </p:pic>
        </p:grpSp>
        <p:sp>
          <p:nvSpPr>
            <p:cNvPr id="4" name="TextBox 3">
              <a:extLst>
                <a:ext uri="{FF2B5EF4-FFF2-40B4-BE49-F238E27FC236}">
                  <a16:creationId xmlns:a16="http://schemas.microsoft.com/office/drawing/2014/main" id="{621C6E2D-76C0-47F5-A97C-6F424ED79348}"/>
                </a:ext>
              </a:extLst>
            </p:cNvPr>
            <p:cNvSpPr txBox="1"/>
            <p:nvPr/>
          </p:nvSpPr>
          <p:spPr>
            <a:xfrm>
              <a:off x="1637397" y="1417562"/>
              <a:ext cx="1718096" cy="369332"/>
            </a:xfrm>
            <a:prstGeom prst="rect">
              <a:avLst/>
            </a:prstGeom>
            <a:noFill/>
          </p:spPr>
          <p:txBody>
            <a:bodyPr wrap="square" rtlCol="0">
              <a:spAutoFit/>
            </a:bodyPr>
            <a:lstStyle/>
            <a:p>
              <a:pPr algn="ct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MIP S(TE1)</a:t>
              </a:r>
            </a:p>
          </p:txBody>
        </p:sp>
        <p:sp>
          <p:nvSpPr>
            <p:cNvPr id="6" name="TextBox 5">
              <a:extLst>
                <a:ext uri="{FF2B5EF4-FFF2-40B4-BE49-F238E27FC236}">
                  <a16:creationId xmlns:a16="http://schemas.microsoft.com/office/drawing/2014/main" id="{0C222DDE-B675-63AE-F536-9BD1D009DC46}"/>
                </a:ext>
              </a:extLst>
            </p:cNvPr>
            <p:cNvSpPr txBox="1"/>
            <p:nvPr/>
          </p:nvSpPr>
          <p:spPr>
            <a:xfrm>
              <a:off x="3648745" y="1417562"/>
              <a:ext cx="1718096" cy="369332"/>
            </a:xfrm>
            <a:prstGeom prst="rect">
              <a:avLst/>
            </a:prstGeom>
            <a:noFill/>
          </p:spPr>
          <p:txBody>
            <a:bodyPr wrap="square" rtlCol="0">
              <a:spAutoFit/>
            </a:bodyPr>
            <a:lstStyle/>
            <a:p>
              <a:pPr algn="ctr"/>
              <a:r>
                <a:rPr lang="en-US" dirty="0" err="1">
                  <a:solidFill>
                    <a:schemeClr val="bg1"/>
                  </a:solidFill>
                  <a:latin typeface="Calibri" panose="020F0502020204030204" pitchFamily="34" charset="0"/>
                  <a:ea typeface="Calibri" panose="020F0502020204030204" pitchFamily="34" charset="0"/>
                  <a:cs typeface="Calibri" panose="020F0502020204030204" pitchFamily="34" charset="0"/>
                </a:rPr>
                <a:t>mIP</a:t>
              </a: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 S(TE2)</a:t>
              </a:r>
            </a:p>
          </p:txBody>
        </p:sp>
        <p:sp>
          <p:nvSpPr>
            <p:cNvPr id="10" name="TextBox 9">
              <a:extLst>
                <a:ext uri="{FF2B5EF4-FFF2-40B4-BE49-F238E27FC236}">
                  <a16:creationId xmlns:a16="http://schemas.microsoft.com/office/drawing/2014/main" id="{2D08E046-3598-6263-C117-168A8AFDE0AA}"/>
                </a:ext>
              </a:extLst>
            </p:cNvPr>
            <p:cNvSpPr txBox="1"/>
            <p:nvPr/>
          </p:nvSpPr>
          <p:spPr>
            <a:xfrm>
              <a:off x="5594354" y="1425033"/>
              <a:ext cx="1718096" cy="369332"/>
            </a:xfrm>
            <a:prstGeom prst="rect">
              <a:avLst/>
            </a:prstGeom>
            <a:noFill/>
          </p:spPr>
          <p:txBody>
            <a:bodyPr wrap="square" rtlCol="0">
              <a:spAutoFit/>
            </a:bodyPr>
            <a:lstStyle/>
            <a:p>
              <a:pPr algn="ct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MIP </a:t>
              </a:r>
              <a:r>
                <a:rPr lang="el-GR" dirty="0">
                  <a:solidFill>
                    <a:schemeClr val="bg1"/>
                  </a:solidFill>
                  <a:latin typeface="Arial" panose="020B0604020202020204" pitchFamily="34" charset="0"/>
                  <a:ea typeface="Calibri" panose="020F0502020204030204" pitchFamily="34" charset="0"/>
                  <a:cs typeface="Arial" panose="020B0604020202020204" pitchFamily="34" charset="0"/>
                </a:rPr>
                <a:t>Δ</a:t>
              </a: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S</a:t>
              </a:r>
            </a:p>
          </p:txBody>
        </p:sp>
        <p:sp>
          <p:nvSpPr>
            <p:cNvPr id="12" name="TextBox 11">
              <a:extLst>
                <a:ext uri="{FF2B5EF4-FFF2-40B4-BE49-F238E27FC236}">
                  <a16:creationId xmlns:a16="http://schemas.microsoft.com/office/drawing/2014/main" id="{AEF6CF5B-E062-3FB2-E5B9-8B1641D80E39}"/>
                </a:ext>
              </a:extLst>
            </p:cNvPr>
            <p:cNvSpPr txBox="1"/>
            <p:nvPr/>
          </p:nvSpPr>
          <p:spPr>
            <a:xfrm>
              <a:off x="7705049" y="4072322"/>
              <a:ext cx="1718096" cy="369332"/>
            </a:xfrm>
            <a:prstGeom prst="rect">
              <a:avLst/>
            </a:prstGeom>
            <a:noFill/>
          </p:spPr>
          <p:txBody>
            <a:bodyPr wrap="square" rtlCol="0">
              <a:spAutoFit/>
            </a:bodyPr>
            <a:lstStyle/>
            <a:p>
              <a:pPr algn="ct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MIP </a:t>
              </a:r>
              <a:r>
                <a:rPr lang="en-US" dirty="0" err="1">
                  <a:solidFill>
                    <a:schemeClr val="bg1"/>
                  </a:solidFill>
                  <a:latin typeface="Calibri" panose="020F0502020204030204" pitchFamily="34" charset="0"/>
                  <a:ea typeface="Calibri" panose="020F0502020204030204" pitchFamily="34" charset="0"/>
                  <a:cs typeface="Calibri" panose="020F0502020204030204" pitchFamily="34" charset="0"/>
                </a:rPr>
                <a:t>cTOF</a:t>
              </a: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2065314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A7D7B1EB-8C5B-09E9-0B6F-B302C2C2BA9B}"/>
              </a:ext>
            </a:extLst>
          </p:cNvPr>
          <p:cNvGrpSpPr/>
          <p:nvPr/>
        </p:nvGrpSpPr>
        <p:grpSpPr>
          <a:xfrm>
            <a:off x="1407068" y="1129537"/>
            <a:ext cx="8989695" cy="5626353"/>
            <a:chOff x="1417954" y="1009650"/>
            <a:chExt cx="8989695" cy="5626353"/>
          </a:xfrm>
        </p:grpSpPr>
        <p:grpSp>
          <p:nvGrpSpPr>
            <p:cNvPr id="2" name="组合 48">
              <a:extLst>
                <a:ext uri="{FF2B5EF4-FFF2-40B4-BE49-F238E27FC236}">
                  <a16:creationId xmlns:a16="http://schemas.microsoft.com/office/drawing/2014/main" id="{C78D24E5-07F0-D898-8390-57E17405D786}"/>
                </a:ext>
              </a:extLst>
            </p:cNvPr>
            <p:cNvGrpSpPr/>
            <p:nvPr/>
          </p:nvGrpSpPr>
          <p:grpSpPr>
            <a:xfrm>
              <a:off x="1417954" y="1009650"/>
              <a:ext cx="8989695" cy="5626353"/>
              <a:chOff x="556" y="996"/>
              <a:chExt cx="11864" cy="7607"/>
            </a:xfrm>
          </p:grpSpPr>
          <p:pic>
            <p:nvPicPr>
              <p:cNvPr id="3" name="Picture 2" descr="The image is a black-and-white MRI scan showing the silhouette of a brain with visible blood vessels.&#10;&#10;AI-generated content may be incorrect.">
                <a:extLst>
                  <a:ext uri="{FF2B5EF4-FFF2-40B4-BE49-F238E27FC236}">
                    <a16:creationId xmlns:a16="http://schemas.microsoft.com/office/drawing/2014/main" id="{D18CC4F2-6C34-3616-0972-020B67E7FF93}"/>
                  </a:ext>
                </a:extLst>
              </p:cNvPr>
              <p:cNvPicPr>
                <a:picLocks noChangeAspect="1"/>
              </p:cNvPicPr>
              <p:nvPr/>
            </p:nvPicPr>
            <p:blipFill>
              <a:blip r:embed="rId23">
                <a:extLst>
                  <a:ext uri="{BEBA8EAE-BF5A-486C-A8C5-ECC9F3942E4B}">
                    <a14:imgProps xmlns:a14="http://schemas.microsoft.com/office/drawing/2010/main">
                      <a14:imgLayer r:embed="rId24">
                        <a14:imgEffect>
                          <a14:brightnessContrast bright="12000" contrast="76000"/>
                        </a14:imgEffect>
                      </a14:imgLayer>
                    </a14:imgProps>
                  </a:ext>
                  <a:ext uri="{28A0092B-C50C-407E-A947-70E740481C1C}">
                    <a14:useLocalDpi xmlns:a14="http://schemas.microsoft.com/office/drawing/2010/main" val="0"/>
                  </a:ext>
                </a:extLst>
              </a:blip>
              <a:srcRect/>
              <a:stretch>
                <a:fillRect/>
              </a:stretch>
            </p:blipFill>
            <p:spPr>
              <a:xfrm>
                <a:off x="10519" y="3879"/>
                <a:ext cx="1901" cy="2417"/>
              </a:xfrm>
              <a:prstGeom prst="rect">
                <a:avLst/>
              </a:prstGeom>
              <a:noFill/>
              <a:ln>
                <a:solidFill>
                  <a:srgbClr val="FFFFCC"/>
                </a:solidFill>
              </a:ln>
            </p:spPr>
          </p:pic>
          <p:sp>
            <p:nvSpPr>
              <p:cNvPr id="4" name="文本框 38">
                <a:extLst>
                  <a:ext uri="{FF2B5EF4-FFF2-40B4-BE49-F238E27FC236}">
                    <a16:creationId xmlns:a16="http://schemas.microsoft.com/office/drawing/2014/main" id="{8E03114D-CDC4-E5E7-DD7F-365AF6D4CAA7}"/>
                  </a:ext>
                </a:extLst>
              </p:cNvPr>
              <p:cNvSpPr txBox="1"/>
              <p:nvPr>
                <p:custDataLst>
                  <p:tags r:id="rId3"/>
                </p:custDataLst>
              </p:nvPr>
            </p:nvSpPr>
            <p:spPr>
              <a:xfrm>
                <a:off x="10678" y="3182"/>
                <a:ext cx="1583" cy="578"/>
              </a:xfrm>
              <a:prstGeom prst="rect">
                <a:avLst/>
              </a:prstGeom>
              <a:noFill/>
              <a:ln>
                <a:noFill/>
              </a:ln>
            </p:spPr>
            <p:txBody>
              <a:bodyPr wrap="square" rtlCol="0" anchor="t">
                <a:noAutofit/>
              </a:bodyPr>
              <a:lstStyle/>
              <a:p>
                <a:pPr algn="ctr"/>
                <a:r>
                  <a:rPr lang="el-GR" sz="1600" b="1" dirty="0">
                    <a:solidFill>
                      <a:schemeClr val="bg1"/>
                    </a:solidFill>
                    <a:latin typeface="Arial" panose="020B0604020202020204" pitchFamily="34" charset="0"/>
                    <a:ea typeface="DM Sans"/>
                    <a:cs typeface="Arial" panose="020B0604020202020204" pitchFamily="34" charset="0"/>
                    <a:sym typeface="DM Sans"/>
                  </a:rPr>
                  <a:t>Δ</a:t>
                </a:r>
                <a:r>
                  <a:rPr lang="en-US" sz="1600" b="1" dirty="0">
                    <a:solidFill>
                      <a:schemeClr val="bg1"/>
                    </a:solidFill>
                    <a:latin typeface="DM Sans"/>
                    <a:ea typeface="DM Sans"/>
                    <a:cs typeface="DM Sans"/>
                    <a:sym typeface="DM Sans"/>
                  </a:rPr>
                  <a:t>S</a:t>
                </a:r>
                <a:r>
                  <a:rPr lang="en-US" sz="1600" b="1" baseline="30000" dirty="0">
                    <a:solidFill>
                      <a:schemeClr val="bg1"/>
                    </a:solidFill>
                    <a:latin typeface="DM Sans"/>
                    <a:ea typeface="DM Sans"/>
                    <a:cs typeface="DM Sans"/>
                    <a:sym typeface="DM Sans"/>
                  </a:rPr>
                  <a:t>++</a:t>
                </a:r>
                <a:r>
                  <a:rPr lang="en-US" sz="1600" b="1" baseline="-25000" dirty="0">
                    <a:solidFill>
                      <a:schemeClr val="bg1"/>
                    </a:solidFill>
                    <a:latin typeface="DM Sans"/>
                    <a:ea typeface="DM Sans"/>
                    <a:cs typeface="DM Sans"/>
                    <a:sym typeface="DM Sans"/>
                  </a:rPr>
                  <a:t>MRA</a:t>
                </a:r>
                <a:endParaRPr lang="en-US" altLang="en-US" sz="1600" b="1" baseline="-25000" dirty="0">
                  <a:solidFill>
                    <a:schemeClr val="bg1"/>
                  </a:solidFill>
                  <a:latin typeface="DM Sans"/>
                  <a:ea typeface="DM Sans"/>
                  <a:cs typeface="DM Sans"/>
                  <a:sym typeface="DM Sans"/>
                </a:endParaRPr>
              </a:p>
            </p:txBody>
          </p:sp>
          <p:sp>
            <p:nvSpPr>
              <p:cNvPr id="5" name="文本框 41">
                <a:extLst>
                  <a:ext uri="{FF2B5EF4-FFF2-40B4-BE49-F238E27FC236}">
                    <a16:creationId xmlns:a16="http://schemas.microsoft.com/office/drawing/2014/main" id="{4E771413-26C1-C103-EA61-831FAB9A6918}"/>
                  </a:ext>
                </a:extLst>
              </p:cNvPr>
              <p:cNvSpPr txBox="1"/>
              <p:nvPr>
                <p:custDataLst>
                  <p:tags r:id="rId4"/>
                </p:custDataLst>
              </p:nvPr>
            </p:nvSpPr>
            <p:spPr>
              <a:xfrm>
                <a:off x="6324" y="6914"/>
                <a:ext cx="4195" cy="578"/>
              </a:xfrm>
              <a:prstGeom prst="rect">
                <a:avLst/>
              </a:prstGeom>
              <a:noFill/>
              <a:ln>
                <a:noFill/>
              </a:ln>
            </p:spPr>
            <p:txBody>
              <a:bodyPr wrap="square" rtlCol="0" anchor="t">
                <a:noAutofit/>
              </a:bodyPr>
              <a:lstStyle/>
              <a:p>
                <a:pPr algn="ctr"/>
                <a:r>
                  <a:rPr lang="en-US" sz="1600" b="1" dirty="0">
                    <a:solidFill>
                      <a:schemeClr val="bg1"/>
                    </a:solidFill>
                    <a:latin typeface="DM Sans"/>
                    <a:ea typeface="DM Sans"/>
                    <a:cs typeface="DM Sans"/>
                    <a:sym typeface="DM Sans"/>
                  </a:rPr>
                  <a:t>Add to 2S(TE1)</a:t>
                </a:r>
              </a:p>
            </p:txBody>
          </p:sp>
          <p:grpSp>
            <p:nvGrpSpPr>
              <p:cNvPr id="6" name="组合 18">
                <a:extLst>
                  <a:ext uri="{FF2B5EF4-FFF2-40B4-BE49-F238E27FC236}">
                    <a16:creationId xmlns:a16="http://schemas.microsoft.com/office/drawing/2014/main" id="{FB7F3DCF-1A58-95FC-6F09-070048DD24BF}"/>
                  </a:ext>
                </a:extLst>
              </p:cNvPr>
              <p:cNvGrpSpPr/>
              <p:nvPr>
                <p:custDataLst>
                  <p:tags r:id="rId5"/>
                </p:custDataLst>
              </p:nvPr>
            </p:nvGrpSpPr>
            <p:grpSpPr>
              <a:xfrm>
                <a:off x="3906" y="3719"/>
                <a:ext cx="2557" cy="616"/>
                <a:chOff x="3888" y="3719"/>
                <a:chExt cx="2575" cy="616"/>
              </a:xfrm>
            </p:grpSpPr>
            <p:cxnSp>
              <p:nvCxnSpPr>
                <p:cNvPr id="21" name="直接连接符 15">
                  <a:extLst>
                    <a:ext uri="{FF2B5EF4-FFF2-40B4-BE49-F238E27FC236}">
                      <a16:creationId xmlns:a16="http://schemas.microsoft.com/office/drawing/2014/main" id="{4AB1D29A-E6A1-981C-D5D0-D177DA664E8C}"/>
                    </a:ext>
                  </a:extLst>
                </p:cNvPr>
                <p:cNvCxnSpPr>
                  <a:cxnSpLocks/>
                  <a:stCxn id="20" idx="2"/>
                </p:cNvCxnSpPr>
                <p:nvPr>
                  <p:custDataLst>
                    <p:tags r:id="rId19"/>
                  </p:custDataLst>
                </p:nvPr>
              </p:nvCxnSpPr>
              <p:spPr>
                <a:xfrm flipH="1">
                  <a:off x="3891" y="3719"/>
                  <a:ext cx="6" cy="616"/>
                </a:xfrm>
                <a:prstGeom prst="line">
                  <a:avLst/>
                </a:prstGeom>
                <a:ln>
                  <a:solidFill>
                    <a:srgbClr val="FFFFCC"/>
                  </a:solidFill>
                </a:ln>
              </p:spPr>
              <p:style>
                <a:lnRef idx="2">
                  <a:schemeClr val="accent1"/>
                </a:lnRef>
                <a:fillRef idx="0">
                  <a:srgbClr val="FFFFFF"/>
                </a:fillRef>
                <a:effectRef idx="0">
                  <a:srgbClr val="FFFFFF"/>
                </a:effectRef>
                <a:fontRef idx="minor">
                  <a:schemeClr val="tx1"/>
                </a:fontRef>
              </p:style>
            </p:cxnSp>
            <p:cxnSp>
              <p:nvCxnSpPr>
                <p:cNvPr id="22" name="直接连接符 16">
                  <a:extLst>
                    <a:ext uri="{FF2B5EF4-FFF2-40B4-BE49-F238E27FC236}">
                      <a16:creationId xmlns:a16="http://schemas.microsoft.com/office/drawing/2014/main" id="{4A12B09F-0480-9336-38B0-840BDFF3C55A}"/>
                    </a:ext>
                  </a:extLst>
                </p:cNvPr>
                <p:cNvCxnSpPr/>
                <p:nvPr>
                  <p:custDataLst>
                    <p:tags r:id="rId20"/>
                  </p:custDataLst>
                </p:nvPr>
              </p:nvCxnSpPr>
              <p:spPr>
                <a:xfrm>
                  <a:off x="6459" y="3735"/>
                  <a:ext cx="4" cy="600"/>
                </a:xfrm>
                <a:prstGeom prst="line">
                  <a:avLst/>
                </a:prstGeom>
                <a:ln>
                  <a:solidFill>
                    <a:srgbClr val="FFFFCC"/>
                  </a:solidFill>
                </a:ln>
              </p:spPr>
              <p:style>
                <a:lnRef idx="2">
                  <a:schemeClr val="accent1"/>
                </a:lnRef>
                <a:fillRef idx="0">
                  <a:srgbClr val="FFFFFF"/>
                </a:fillRef>
                <a:effectRef idx="0">
                  <a:srgbClr val="FFFFFF"/>
                </a:effectRef>
                <a:fontRef idx="minor">
                  <a:schemeClr val="tx1"/>
                </a:fontRef>
              </p:style>
            </p:cxnSp>
            <p:cxnSp>
              <p:nvCxnSpPr>
                <p:cNvPr id="23" name="直接连接符 17">
                  <a:extLst>
                    <a:ext uri="{FF2B5EF4-FFF2-40B4-BE49-F238E27FC236}">
                      <a16:creationId xmlns:a16="http://schemas.microsoft.com/office/drawing/2014/main" id="{6FEEB071-92E4-6E23-C773-79247B04C614}"/>
                    </a:ext>
                  </a:extLst>
                </p:cNvPr>
                <p:cNvCxnSpPr/>
                <p:nvPr>
                  <p:custDataLst>
                    <p:tags r:id="rId21"/>
                  </p:custDataLst>
                </p:nvPr>
              </p:nvCxnSpPr>
              <p:spPr>
                <a:xfrm>
                  <a:off x="3888" y="4325"/>
                  <a:ext cx="2575" cy="0"/>
                </a:xfrm>
                <a:prstGeom prst="line">
                  <a:avLst/>
                </a:prstGeom>
                <a:ln>
                  <a:solidFill>
                    <a:srgbClr val="FFFFCC"/>
                  </a:solidFill>
                </a:ln>
              </p:spPr>
              <p:style>
                <a:lnRef idx="2">
                  <a:schemeClr val="accent1"/>
                </a:lnRef>
                <a:fillRef idx="0">
                  <a:srgbClr val="FFFFFF"/>
                </a:fillRef>
                <a:effectRef idx="0">
                  <a:srgbClr val="FFFFFF"/>
                </a:effectRef>
                <a:fontRef idx="minor">
                  <a:schemeClr val="tx1"/>
                </a:fontRef>
              </p:style>
            </p:cxnSp>
          </p:grpSp>
          <p:grpSp>
            <p:nvGrpSpPr>
              <p:cNvPr id="7" name="组合 21">
                <a:extLst>
                  <a:ext uri="{FF2B5EF4-FFF2-40B4-BE49-F238E27FC236}">
                    <a16:creationId xmlns:a16="http://schemas.microsoft.com/office/drawing/2014/main" id="{084983A4-05D2-30A4-D815-97B11C378344}"/>
                  </a:ext>
                </a:extLst>
              </p:cNvPr>
              <p:cNvGrpSpPr/>
              <p:nvPr>
                <p:custDataLst>
                  <p:tags r:id="rId6"/>
                </p:custDataLst>
              </p:nvPr>
            </p:nvGrpSpPr>
            <p:grpSpPr>
              <a:xfrm>
                <a:off x="3066" y="1036"/>
                <a:ext cx="1698" cy="2683"/>
                <a:chOff x="3066" y="1036"/>
                <a:chExt cx="1698" cy="2683"/>
              </a:xfrm>
            </p:grpSpPr>
            <p:sp>
              <p:nvSpPr>
                <p:cNvPr id="19" name="文本框 8">
                  <a:extLst>
                    <a:ext uri="{FF2B5EF4-FFF2-40B4-BE49-F238E27FC236}">
                      <a16:creationId xmlns:a16="http://schemas.microsoft.com/office/drawing/2014/main" id="{8305B16F-0DA7-CF10-2A12-B6635F1F9C44}"/>
                    </a:ext>
                  </a:extLst>
                </p:cNvPr>
                <p:cNvSpPr txBox="1"/>
                <p:nvPr>
                  <p:custDataLst>
                    <p:tags r:id="rId17"/>
                  </p:custDataLst>
                </p:nvPr>
              </p:nvSpPr>
              <p:spPr>
                <a:xfrm>
                  <a:off x="3173" y="1036"/>
                  <a:ext cx="1444" cy="531"/>
                </a:xfrm>
                <a:prstGeom prst="rect">
                  <a:avLst/>
                </a:prstGeom>
                <a:noFill/>
                <a:ln>
                  <a:noFill/>
                </a:ln>
              </p:spPr>
              <p:txBody>
                <a:bodyPr wrap="square" rtlCol="0" anchor="t">
                  <a:spAutoFit/>
                </a:bodyPr>
                <a:lstStyle/>
                <a:p>
                  <a:pPr algn="ctr"/>
                  <a:r>
                    <a:rPr lang="en-US" sz="1600" b="1">
                      <a:solidFill>
                        <a:schemeClr val="bg1"/>
                      </a:solidFill>
                      <a:latin typeface="DM Sans"/>
                      <a:ea typeface="DM Sans"/>
                      <a:cs typeface="DM Sans"/>
                      <a:sym typeface="DM Sans"/>
                    </a:rPr>
                    <a:t>S</a:t>
                  </a:r>
                  <a:r>
                    <a:rPr lang="en-US" sz="1600" b="1" baseline="-25000">
                      <a:solidFill>
                        <a:schemeClr val="bg1"/>
                      </a:solidFill>
                      <a:latin typeface="DM Sans"/>
                      <a:ea typeface="DM Sans"/>
                      <a:cs typeface="DM Sans"/>
                      <a:sym typeface="DM Sans"/>
                    </a:rPr>
                    <a:t>TE1</a:t>
                  </a:r>
                  <a:endParaRPr lang="en-US" altLang="en-US" sz="1600" b="1" baseline="-25000">
                    <a:solidFill>
                      <a:schemeClr val="bg1"/>
                    </a:solidFill>
                    <a:latin typeface="DM Sans"/>
                    <a:ea typeface="DM Sans"/>
                    <a:cs typeface="DM Sans"/>
                    <a:sym typeface="DM Sans"/>
                  </a:endParaRPr>
                </a:p>
              </p:txBody>
            </p:sp>
            <p:pic>
              <p:nvPicPr>
                <p:cNvPr id="20" name="图片 20">
                  <a:extLst>
                    <a:ext uri="{FF2B5EF4-FFF2-40B4-BE49-F238E27FC236}">
                      <a16:creationId xmlns:a16="http://schemas.microsoft.com/office/drawing/2014/main" id="{0D382340-67C3-FB2B-361A-E1411AF320C6}"/>
                    </a:ext>
                  </a:extLst>
                </p:cNvPr>
                <p:cNvPicPr>
                  <a:picLocks noChangeAspect="1"/>
                </p:cNvPicPr>
                <p:nvPr>
                  <p:custDataLst>
                    <p:tags r:id="rId18"/>
                  </p:custDataLst>
                </p:nvPr>
              </p:nvPicPr>
              <p:blipFill>
                <a:blip r:embed="rId25">
                  <a:extLst>
                    <a:ext uri="{BEBA8EAE-BF5A-486C-A8C5-ECC9F3942E4B}">
                      <a14:imgProps xmlns:a14="http://schemas.microsoft.com/office/drawing/2010/main">
                        <a14:imgLayer r:embed="rId26">
                          <a14:imgEffect>
                            <a14:brightnessContrast bright="31000" contrast="41000"/>
                          </a14:imgEffect>
                        </a14:imgLayer>
                      </a14:imgProps>
                    </a:ext>
                  </a:extLst>
                </a:blip>
                <a:stretch>
                  <a:fillRect/>
                </a:stretch>
              </p:blipFill>
              <p:spPr>
                <a:xfrm>
                  <a:off x="3066" y="1682"/>
                  <a:ext cx="1698" cy="2037"/>
                </a:xfrm>
                <a:prstGeom prst="rect">
                  <a:avLst/>
                </a:prstGeom>
                <a:ln>
                  <a:solidFill>
                    <a:srgbClr val="FFFFCC"/>
                  </a:solidFill>
                </a:ln>
              </p:spPr>
            </p:pic>
          </p:grpSp>
          <p:grpSp>
            <p:nvGrpSpPr>
              <p:cNvPr id="8" name="组合 23">
                <a:extLst>
                  <a:ext uri="{FF2B5EF4-FFF2-40B4-BE49-F238E27FC236}">
                    <a16:creationId xmlns:a16="http://schemas.microsoft.com/office/drawing/2014/main" id="{E72B11A2-E1D4-9E45-679D-9C63A68727DB}"/>
                  </a:ext>
                </a:extLst>
              </p:cNvPr>
              <p:cNvGrpSpPr/>
              <p:nvPr>
                <p:custDataLst>
                  <p:tags r:id="rId7"/>
                </p:custDataLst>
              </p:nvPr>
            </p:nvGrpSpPr>
            <p:grpSpPr>
              <a:xfrm>
                <a:off x="5609" y="996"/>
                <a:ext cx="1710" cy="2723"/>
                <a:chOff x="5609" y="996"/>
                <a:chExt cx="1710" cy="2723"/>
              </a:xfrm>
            </p:grpSpPr>
            <p:sp>
              <p:nvSpPr>
                <p:cNvPr id="17" name="文本框 12">
                  <a:extLst>
                    <a:ext uri="{FF2B5EF4-FFF2-40B4-BE49-F238E27FC236}">
                      <a16:creationId xmlns:a16="http://schemas.microsoft.com/office/drawing/2014/main" id="{4C40883C-B2CF-76FB-F185-2E59B400285F}"/>
                    </a:ext>
                  </a:extLst>
                </p:cNvPr>
                <p:cNvSpPr txBox="1"/>
                <p:nvPr>
                  <p:custDataLst>
                    <p:tags r:id="rId15"/>
                  </p:custDataLst>
                </p:nvPr>
              </p:nvSpPr>
              <p:spPr>
                <a:xfrm>
                  <a:off x="5742" y="996"/>
                  <a:ext cx="1444" cy="531"/>
                </a:xfrm>
                <a:prstGeom prst="rect">
                  <a:avLst/>
                </a:prstGeom>
                <a:noFill/>
                <a:ln>
                  <a:noFill/>
                </a:ln>
              </p:spPr>
              <p:txBody>
                <a:bodyPr wrap="square" rtlCol="0" anchor="t">
                  <a:spAutoFit/>
                </a:bodyPr>
                <a:lstStyle/>
                <a:p>
                  <a:pPr algn="ctr"/>
                  <a:r>
                    <a:rPr lang="en-US" sz="1600" b="1">
                      <a:solidFill>
                        <a:schemeClr val="bg1"/>
                      </a:solidFill>
                      <a:latin typeface="DM Sans"/>
                      <a:ea typeface="DM Sans"/>
                      <a:cs typeface="DM Sans"/>
                      <a:sym typeface="DM Sans"/>
                    </a:rPr>
                    <a:t>S</a:t>
                  </a:r>
                  <a:r>
                    <a:rPr lang="en-US" sz="1600" b="1" baseline="-25000">
                      <a:solidFill>
                        <a:schemeClr val="bg1"/>
                      </a:solidFill>
                      <a:latin typeface="DM Sans"/>
                      <a:ea typeface="DM Sans"/>
                      <a:cs typeface="DM Sans"/>
                      <a:sym typeface="DM Sans"/>
                    </a:rPr>
                    <a:t>TE2</a:t>
                  </a:r>
                  <a:endParaRPr lang="en-US" altLang="en-US" sz="1600" b="1" baseline="-25000">
                    <a:solidFill>
                      <a:schemeClr val="bg1"/>
                    </a:solidFill>
                    <a:latin typeface="DM Sans"/>
                    <a:ea typeface="DM Sans"/>
                    <a:cs typeface="DM Sans"/>
                    <a:sym typeface="DM Sans"/>
                  </a:endParaRPr>
                </a:p>
              </p:txBody>
            </p:sp>
            <p:pic>
              <p:nvPicPr>
                <p:cNvPr id="18" name="图片 22">
                  <a:extLst>
                    <a:ext uri="{FF2B5EF4-FFF2-40B4-BE49-F238E27FC236}">
                      <a16:creationId xmlns:a16="http://schemas.microsoft.com/office/drawing/2014/main" id="{266124C8-8BAF-D368-92AA-785FE68D7C50}"/>
                    </a:ext>
                  </a:extLst>
                </p:cNvPr>
                <p:cNvPicPr>
                  <a:picLocks noChangeAspect="1"/>
                </p:cNvPicPr>
                <p:nvPr>
                  <p:custDataLst>
                    <p:tags r:id="rId16"/>
                  </p:custDataLst>
                </p:nvPr>
              </p:nvPicPr>
              <p:blipFill>
                <a:blip r:embed="rId27">
                  <a:extLst>
                    <a:ext uri="{BEBA8EAE-BF5A-486C-A8C5-ECC9F3942E4B}">
                      <a14:imgProps xmlns:a14="http://schemas.microsoft.com/office/drawing/2010/main">
                        <a14:imgLayer r:embed="rId28">
                          <a14:imgEffect>
                            <a14:brightnessContrast bright="31000" contrast="32000"/>
                          </a14:imgEffect>
                        </a14:imgLayer>
                      </a14:imgProps>
                    </a:ext>
                  </a:extLst>
                </a:blip>
                <a:stretch>
                  <a:fillRect/>
                </a:stretch>
              </p:blipFill>
              <p:spPr>
                <a:xfrm>
                  <a:off x="5609" y="1659"/>
                  <a:ext cx="1710" cy="2060"/>
                </a:xfrm>
                <a:prstGeom prst="rect">
                  <a:avLst/>
                </a:prstGeom>
                <a:ln>
                  <a:solidFill>
                    <a:srgbClr val="FFFFCC"/>
                  </a:solidFill>
                </a:ln>
              </p:spPr>
            </p:pic>
          </p:grpSp>
          <p:pic>
            <p:nvPicPr>
              <p:cNvPr id="9" name="图片 24">
                <a:extLst>
                  <a:ext uri="{FF2B5EF4-FFF2-40B4-BE49-F238E27FC236}">
                    <a16:creationId xmlns:a16="http://schemas.microsoft.com/office/drawing/2014/main" id="{099739BA-11CD-6CFD-3B6E-C9C355B47DCA}"/>
                  </a:ext>
                </a:extLst>
              </p:cNvPr>
              <p:cNvPicPr>
                <a:picLocks noChangeAspect="1"/>
              </p:cNvPicPr>
              <p:nvPr>
                <p:custDataLst>
                  <p:tags r:id="rId8"/>
                </p:custDataLst>
              </p:nvPr>
            </p:nvPicPr>
            <p:blipFill>
              <a:blip r:embed="rId29">
                <a:extLst>
                  <a:ext uri="{BEBA8EAE-BF5A-486C-A8C5-ECC9F3942E4B}">
                    <a14:imgProps xmlns:a14="http://schemas.microsoft.com/office/drawing/2010/main">
                      <a14:imgLayer r:embed="rId30">
                        <a14:imgEffect>
                          <a14:brightnessContrast bright="14000" contrast="28000"/>
                        </a14:imgEffect>
                      </a14:imgLayer>
                    </a14:imgProps>
                  </a:ext>
                </a:extLst>
              </a:blip>
              <a:stretch>
                <a:fillRect/>
              </a:stretch>
            </p:blipFill>
            <p:spPr>
              <a:xfrm>
                <a:off x="556" y="5655"/>
                <a:ext cx="1936" cy="2315"/>
              </a:xfrm>
              <a:prstGeom prst="rect">
                <a:avLst/>
              </a:prstGeom>
              <a:ln>
                <a:solidFill>
                  <a:srgbClr val="FFFFCC"/>
                </a:solidFill>
              </a:ln>
            </p:spPr>
          </p:pic>
          <p:pic>
            <p:nvPicPr>
              <p:cNvPr id="10" name="图片 27">
                <a:extLst>
                  <a:ext uri="{FF2B5EF4-FFF2-40B4-BE49-F238E27FC236}">
                    <a16:creationId xmlns:a16="http://schemas.microsoft.com/office/drawing/2014/main" id="{78EB02E5-CD95-DCD6-03F2-A931A32BC55E}"/>
                  </a:ext>
                </a:extLst>
              </p:cNvPr>
              <p:cNvPicPr>
                <a:picLocks noChangeAspect="1"/>
              </p:cNvPicPr>
              <p:nvPr>
                <p:custDataLst>
                  <p:tags r:id="rId9"/>
                </p:custDataLst>
              </p:nvPr>
            </p:nvPicPr>
            <p:blipFill>
              <a:blip r:embed="rId31"/>
              <a:stretch>
                <a:fillRect/>
              </a:stretch>
            </p:blipFill>
            <p:spPr>
              <a:xfrm>
                <a:off x="4132" y="5654"/>
                <a:ext cx="1938" cy="2316"/>
              </a:xfrm>
              <a:prstGeom prst="rect">
                <a:avLst/>
              </a:prstGeom>
              <a:ln>
                <a:solidFill>
                  <a:srgbClr val="FFFFCC"/>
                </a:solidFill>
              </a:ln>
            </p:spPr>
          </p:pic>
          <p:cxnSp>
            <p:nvCxnSpPr>
              <p:cNvPr id="11" name="直接箭头连接符 28">
                <a:extLst>
                  <a:ext uri="{FF2B5EF4-FFF2-40B4-BE49-F238E27FC236}">
                    <a16:creationId xmlns:a16="http://schemas.microsoft.com/office/drawing/2014/main" id="{C878C528-2499-A6B7-A341-DF1B9857C821}"/>
                  </a:ext>
                </a:extLst>
              </p:cNvPr>
              <p:cNvCxnSpPr/>
              <p:nvPr>
                <p:custDataLst>
                  <p:tags r:id="rId10"/>
                </p:custDataLst>
              </p:nvPr>
            </p:nvCxnSpPr>
            <p:spPr>
              <a:xfrm flipH="1">
                <a:off x="5085" y="4335"/>
                <a:ext cx="16" cy="1309"/>
              </a:xfrm>
              <a:prstGeom prst="straightConnector1">
                <a:avLst/>
              </a:prstGeom>
              <a:ln>
                <a:solidFill>
                  <a:srgbClr val="FFFFCC"/>
                </a:solidFill>
                <a:tailEnd type="arrow"/>
              </a:ln>
            </p:spPr>
            <p:style>
              <a:lnRef idx="2">
                <a:schemeClr val="accent1"/>
              </a:lnRef>
              <a:fillRef idx="0">
                <a:srgbClr val="FFFFFF"/>
              </a:fillRef>
              <a:effectRef idx="0">
                <a:srgbClr val="FFFFFF"/>
              </a:effectRef>
              <a:fontRef idx="minor">
                <a:schemeClr val="tx1"/>
              </a:fontRef>
            </p:style>
          </p:cxnSp>
          <p:sp>
            <p:nvSpPr>
              <p:cNvPr id="12" name="文本框 29">
                <a:extLst>
                  <a:ext uri="{FF2B5EF4-FFF2-40B4-BE49-F238E27FC236}">
                    <a16:creationId xmlns:a16="http://schemas.microsoft.com/office/drawing/2014/main" id="{2D1967DB-30C3-3891-930B-A021C4D1C45C}"/>
                  </a:ext>
                </a:extLst>
              </p:cNvPr>
              <p:cNvSpPr txBox="1"/>
              <p:nvPr>
                <p:custDataLst>
                  <p:tags r:id="rId11"/>
                </p:custDataLst>
              </p:nvPr>
            </p:nvSpPr>
            <p:spPr>
              <a:xfrm>
                <a:off x="3322" y="7980"/>
                <a:ext cx="3558" cy="458"/>
              </a:xfrm>
              <a:prstGeom prst="rect">
                <a:avLst/>
              </a:prstGeom>
              <a:noFill/>
              <a:ln>
                <a:noFill/>
              </a:ln>
            </p:spPr>
            <p:txBody>
              <a:bodyPr wrap="square" rtlCol="0" anchor="t">
                <a:spAutoFit/>
              </a:bodyPr>
              <a:lstStyle/>
              <a:p>
                <a:pPr algn="ctr"/>
                <a:r>
                  <a:rPr lang="zh-CN" altLang="en-US" sz="1600" b="1" dirty="0">
                    <a:solidFill>
                      <a:schemeClr val="bg1"/>
                    </a:solidFill>
                    <a:latin typeface="宋体" panose="02010600030101010101" pitchFamily="2" charset="-122"/>
                    <a:ea typeface="宋体" panose="02010600030101010101" pitchFamily="2" charset="-122"/>
                    <a:sym typeface="+mn-ea"/>
                  </a:rPr>
                  <a:t>𝑆</a:t>
                </a:r>
                <a:r>
                  <a:rPr lang="en-US" altLang="zh-CN" sz="1600" b="1" dirty="0">
                    <a:solidFill>
                      <a:schemeClr val="bg1"/>
                    </a:solidFill>
                    <a:latin typeface="Times New Roman" panose="02020603050405020304"/>
                    <a:ea typeface="宋体" panose="02010600030101010101" pitchFamily="2" charset="-122"/>
                    <a:sym typeface="+mn-ea"/>
                  </a:rPr>
                  <a:t>(</a:t>
                </a:r>
                <a:r>
                  <a:rPr lang="zh-CN" altLang="en-US" sz="1600" b="1" dirty="0">
                    <a:solidFill>
                      <a:schemeClr val="bg1"/>
                    </a:solidFill>
                    <a:latin typeface="宋体" panose="02010600030101010101" pitchFamily="2" charset="-122"/>
                    <a:ea typeface="宋体" panose="02010600030101010101" pitchFamily="2" charset="-122"/>
                    <a:sym typeface="+mn-ea"/>
                  </a:rPr>
                  <a:t>𝑇𝐸</a:t>
                </a:r>
                <a:r>
                  <a:rPr lang="en-US" altLang="zh-CN" sz="1600" b="1" dirty="0">
                    <a:solidFill>
                      <a:schemeClr val="bg1"/>
                    </a:solidFill>
                    <a:latin typeface="Times New Roman" panose="02020603050405020304"/>
                    <a:ea typeface="宋体" panose="02010600030101010101" pitchFamily="2" charset="-122"/>
                    <a:sym typeface="+mn-ea"/>
                  </a:rPr>
                  <a:t>1) </a:t>
                </a:r>
                <a:r>
                  <a:rPr lang="zh-CN" altLang="en-US" sz="1600" b="1" dirty="0">
                    <a:solidFill>
                      <a:schemeClr val="bg1"/>
                    </a:solidFill>
                    <a:latin typeface="宋体" panose="02010600030101010101" pitchFamily="2" charset="-122"/>
                    <a:ea typeface="宋体" panose="02010600030101010101" pitchFamily="2" charset="-122"/>
                    <a:sym typeface="+mn-ea"/>
                  </a:rPr>
                  <a:t>𝐹𝐶</a:t>
                </a:r>
                <a:r>
                  <a:rPr lang="en-US" altLang="zh-CN" sz="1600" b="1" dirty="0">
                    <a:solidFill>
                      <a:schemeClr val="bg1"/>
                    </a:solidFill>
                    <a:latin typeface="Times New Roman" panose="02020603050405020304"/>
                    <a:ea typeface="宋体" panose="02010600030101010101" pitchFamily="2" charset="-122"/>
                    <a:sym typeface="+mn-ea"/>
                  </a:rPr>
                  <a:t> − </a:t>
                </a:r>
                <a:r>
                  <a:rPr lang="zh-CN" altLang="en-US" sz="1600" b="1" dirty="0">
                    <a:solidFill>
                      <a:schemeClr val="bg1"/>
                    </a:solidFill>
                    <a:latin typeface="宋体" panose="02010600030101010101" pitchFamily="2" charset="-122"/>
                    <a:ea typeface="宋体" panose="02010600030101010101" pitchFamily="2" charset="-122"/>
                    <a:sym typeface="+mn-ea"/>
                  </a:rPr>
                  <a:t>𝑎</a:t>
                </a:r>
                <a:r>
                  <a:rPr lang="en-US" altLang="zh-CN" sz="1600" b="1" dirty="0">
                    <a:solidFill>
                      <a:schemeClr val="bg1"/>
                    </a:solidFill>
                    <a:latin typeface="Cambria Math" panose="02040503050406030204"/>
                    <a:ea typeface="宋体" panose="02010600030101010101" pitchFamily="2" charset="-122"/>
                    <a:sym typeface="+mn-ea"/>
                  </a:rPr>
                  <a:t>⋅ </a:t>
                </a:r>
                <a:r>
                  <a:rPr lang="zh-CN" altLang="en-US" sz="1600" b="1" dirty="0">
                    <a:solidFill>
                      <a:schemeClr val="bg1"/>
                    </a:solidFill>
                    <a:latin typeface="宋体" panose="02010600030101010101" pitchFamily="2" charset="-122"/>
                    <a:ea typeface="宋体" panose="02010600030101010101" pitchFamily="2" charset="-122"/>
                    <a:sym typeface="+mn-ea"/>
                  </a:rPr>
                  <a:t>𝑆</a:t>
                </a:r>
                <a:r>
                  <a:rPr lang="en-US" altLang="zh-CN" sz="1600" b="1" dirty="0">
                    <a:solidFill>
                      <a:schemeClr val="bg1"/>
                    </a:solidFill>
                    <a:latin typeface="Times New Roman" panose="02020603050405020304"/>
                    <a:ea typeface="宋体" panose="02010600030101010101" pitchFamily="2" charset="-122"/>
                    <a:sym typeface="+mn-ea"/>
                  </a:rPr>
                  <a:t>(</a:t>
                </a:r>
                <a:r>
                  <a:rPr lang="zh-CN" altLang="en-US" sz="1600" b="1" dirty="0">
                    <a:solidFill>
                      <a:schemeClr val="bg1"/>
                    </a:solidFill>
                    <a:latin typeface="宋体" panose="02010600030101010101" pitchFamily="2" charset="-122"/>
                    <a:ea typeface="宋体" panose="02010600030101010101" pitchFamily="2" charset="-122"/>
                    <a:sym typeface="+mn-ea"/>
                  </a:rPr>
                  <a:t>𝑇𝐸</a:t>
                </a:r>
                <a:r>
                  <a:rPr lang="en-US" altLang="zh-CN" sz="1600" b="1" dirty="0">
                    <a:solidFill>
                      <a:schemeClr val="bg1"/>
                    </a:solidFill>
                    <a:latin typeface="Times New Roman" panose="02020603050405020304"/>
                    <a:ea typeface="宋体" panose="02010600030101010101" pitchFamily="2" charset="-122"/>
                    <a:sym typeface="+mn-ea"/>
                  </a:rPr>
                  <a:t>2)</a:t>
                </a:r>
                <a:endParaRPr lang="en-US" altLang="en-US" sz="1600" b="1" baseline="-25000" dirty="0">
                  <a:solidFill>
                    <a:schemeClr val="bg1"/>
                  </a:solidFill>
                  <a:latin typeface="DM Sans"/>
                  <a:ea typeface="DM Sans"/>
                  <a:cs typeface="DM Sans"/>
                  <a:sym typeface="DM Sans"/>
                </a:endParaRPr>
              </a:p>
            </p:txBody>
          </p:sp>
          <p:cxnSp>
            <p:nvCxnSpPr>
              <p:cNvPr id="13" name="肘形连接符 31">
                <a:extLst>
                  <a:ext uri="{FF2B5EF4-FFF2-40B4-BE49-F238E27FC236}">
                    <a16:creationId xmlns:a16="http://schemas.microsoft.com/office/drawing/2014/main" id="{F1AECF14-533B-416B-3D0E-F7F5DC9C9556}"/>
                  </a:ext>
                </a:extLst>
              </p:cNvPr>
              <p:cNvCxnSpPr>
                <a:cxnSpLocks/>
              </p:cNvCxnSpPr>
              <p:nvPr>
                <p:custDataLst>
                  <p:tags r:id="rId12"/>
                </p:custDataLst>
              </p:nvPr>
            </p:nvCxnSpPr>
            <p:spPr>
              <a:xfrm rot="10800000" flipV="1">
                <a:off x="1523" y="4331"/>
                <a:ext cx="2395" cy="1342"/>
              </a:xfrm>
              <a:prstGeom prst="bentConnector2">
                <a:avLst/>
              </a:prstGeom>
              <a:ln>
                <a:solidFill>
                  <a:srgbClr val="FFFFCC"/>
                </a:solidFill>
                <a:tailEnd type="arrow"/>
              </a:ln>
            </p:spPr>
            <p:style>
              <a:lnRef idx="2">
                <a:schemeClr val="accent1"/>
              </a:lnRef>
              <a:fillRef idx="0">
                <a:srgbClr val="FFFFFF"/>
              </a:fillRef>
              <a:effectRef idx="0">
                <a:srgbClr val="FFFFFF"/>
              </a:effectRef>
              <a:fontRef idx="minor">
                <a:schemeClr val="tx1"/>
              </a:fontRef>
            </p:style>
          </p:cxnSp>
          <p:sp>
            <p:nvSpPr>
              <p:cNvPr id="14" name="文本框 32">
                <a:extLst>
                  <a:ext uri="{FF2B5EF4-FFF2-40B4-BE49-F238E27FC236}">
                    <a16:creationId xmlns:a16="http://schemas.microsoft.com/office/drawing/2014/main" id="{4FC30CF7-A420-72FA-281C-74DB4B70CD26}"/>
                  </a:ext>
                </a:extLst>
              </p:cNvPr>
              <p:cNvSpPr txBox="1"/>
              <p:nvPr>
                <p:custDataLst>
                  <p:tags r:id="rId13"/>
                </p:custDataLst>
              </p:nvPr>
            </p:nvSpPr>
            <p:spPr>
              <a:xfrm>
                <a:off x="802" y="8072"/>
                <a:ext cx="1444" cy="531"/>
              </a:xfrm>
              <a:prstGeom prst="rect">
                <a:avLst/>
              </a:prstGeom>
              <a:noFill/>
              <a:ln>
                <a:noFill/>
              </a:ln>
            </p:spPr>
            <p:txBody>
              <a:bodyPr wrap="square" rtlCol="0" anchor="t">
                <a:spAutoFit/>
              </a:bodyPr>
              <a:lstStyle/>
              <a:p>
                <a:pPr algn="ctr"/>
                <a:r>
                  <a:rPr lang="en-US" sz="1600" b="1" dirty="0">
                    <a:solidFill>
                      <a:schemeClr val="bg1"/>
                    </a:solidFill>
                    <a:latin typeface="DM Sans"/>
                    <a:ea typeface="DM Sans"/>
                    <a:cs typeface="DM Sans"/>
                    <a:sym typeface="DM Sans"/>
                  </a:rPr>
                  <a:t>SWI</a:t>
                </a:r>
                <a:endParaRPr lang="en-US" altLang="en-US" sz="1600" b="1" baseline="-25000" dirty="0">
                  <a:solidFill>
                    <a:schemeClr val="bg1"/>
                  </a:solidFill>
                  <a:latin typeface="DM Sans"/>
                  <a:ea typeface="DM Sans"/>
                  <a:cs typeface="DM Sans"/>
                  <a:sym typeface="DM Sans"/>
                </a:endParaRPr>
              </a:p>
            </p:txBody>
          </p:sp>
          <p:sp>
            <p:nvSpPr>
              <p:cNvPr id="15" name="文本框 33">
                <a:extLst>
                  <a:ext uri="{FF2B5EF4-FFF2-40B4-BE49-F238E27FC236}">
                    <a16:creationId xmlns:a16="http://schemas.microsoft.com/office/drawing/2014/main" id="{24CE005E-D4C7-FF7F-F916-B4E8AE515940}"/>
                  </a:ext>
                </a:extLst>
              </p:cNvPr>
              <p:cNvSpPr txBox="1"/>
              <p:nvPr>
                <p:custDataLst>
                  <p:tags r:id="rId14"/>
                </p:custDataLst>
              </p:nvPr>
            </p:nvSpPr>
            <p:spPr>
              <a:xfrm>
                <a:off x="4645" y="4771"/>
                <a:ext cx="2850" cy="531"/>
              </a:xfrm>
              <a:prstGeom prst="rect">
                <a:avLst/>
              </a:prstGeom>
              <a:noFill/>
              <a:ln>
                <a:noFill/>
              </a:ln>
            </p:spPr>
            <p:txBody>
              <a:bodyPr wrap="square" rtlCol="0" anchor="t">
                <a:spAutoFit/>
              </a:bodyPr>
              <a:lstStyle/>
              <a:p>
                <a:pPr algn="ctr"/>
                <a:r>
                  <a:rPr lang="en-US" sz="1600" b="1" dirty="0">
                    <a:solidFill>
                      <a:schemeClr val="bg1"/>
                    </a:solidFill>
                    <a:latin typeface="DM Sans"/>
                    <a:ea typeface="DM Sans"/>
                    <a:cs typeface="DM Sans"/>
                    <a:sym typeface="DM Sans"/>
                  </a:rPr>
                  <a:t>Subtraction</a:t>
                </a:r>
              </a:p>
            </p:txBody>
          </p:sp>
          <p:cxnSp>
            <p:nvCxnSpPr>
              <p:cNvPr id="16" name="直接连接符 47">
                <a:extLst>
                  <a:ext uri="{FF2B5EF4-FFF2-40B4-BE49-F238E27FC236}">
                    <a16:creationId xmlns:a16="http://schemas.microsoft.com/office/drawing/2014/main" id="{DD61E9C9-5893-9BA7-F244-01511429001C}"/>
                  </a:ext>
                </a:extLst>
              </p:cNvPr>
              <p:cNvCxnSpPr>
                <a:cxnSpLocks/>
              </p:cNvCxnSpPr>
              <p:nvPr/>
            </p:nvCxnSpPr>
            <p:spPr>
              <a:xfrm>
                <a:off x="6070" y="7487"/>
                <a:ext cx="5399" cy="5"/>
              </a:xfrm>
              <a:prstGeom prst="line">
                <a:avLst/>
              </a:prstGeom>
              <a:ln>
                <a:solidFill>
                  <a:srgbClr val="FFFFCC"/>
                </a:solidFill>
              </a:ln>
            </p:spPr>
            <p:style>
              <a:lnRef idx="2">
                <a:schemeClr val="accent1"/>
              </a:lnRef>
              <a:fillRef idx="0">
                <a:srgbClr val="FFFFFF"/>
              </a:fillRef>
              <a:effectRef idx="0">
                <a:srgbClr val="FFFFFF"/>
              </a:effectRef>
              <a:fontRef idx="minor">
                <a:schemeClr val="tx1"/>
              </a:fontRef>
            </p:style>
          </p:cxnSp>
        </p:grpSp>
        <p:cxnSp>
          <p:nvCxnSpPr>
            <p:cNvPr id="24" name="直接连接符 15">
              <a:extLst>
                <a:ext uri="{FF2B5EF4-FFF2-40B4-BE49-F238E27FC236}">
                  <a16:creationId xmlns:a16="http://schemas.microsoft.com/office/drawing/2014/main" id="{352774F5-3BC6-4B66-7F68-A59FEA193837}"/>
                </a:ext>
              </a:extLst>
            </p:cNvPr>
            <p:cNvCxnSpPr>
              <a:cxnSpLocks/>
              <a:stCxn id="3" idx="2"/>
            </p:cNvCxnSpPr>
            <p:nvPr>
              <p:custDataLst>
                <p:tags r:id="rId2"/>
              </p:custDataLst>
            </p:nvPr>
          </p:nvCxnSpPr>
          <p:spPr>
            <a:xfrm flipH="1">
              <a:off x="9687049" y="4929680"/>
              <a:ext cx="379" cy="899389"/>
            </a:xfrm>
            <a:prstGeom prst="line">
              <a:avLst/>
            </a:prstGeom>
            <a:ln>
              <a:solidFill>
                <a:srgbClr val="FFFFCC"/>
              </a:solidFill>
            </a:ln>
          </p:spPr>
          <p:style>
            <a:lnRef idx="2">
              <a:schemeClr val="accent1"/>
            </a:lnRef>
            <a:fillRef idx="0">
              <a:srgbClr val="FFFFFF"/>
            </a:fillRef>
            <a:effectRef idx="0">
              <a:srgbClr val="FFFFFF"/>
            </a:effectRef>
            <a:fontRef idx="minor">
              <a:schemeClr val="tx1"/>
            </a:fontRef>
          </p:style>
        </p:cxnSp>
      </p:grpSp>
      <p:sp>
        <p:nvSpPr>
          <p:cNvPr id="30" name="文本框 57">
            <a:extLst>
              <a:ext uri="{FF2B5EF4-FFF2-40B4-BE49-F238E27FC236}">
                <a16:creationId xmlns:a16="http://schemas.microsoft.com/office/drawing/2014/main" id="{0D0269E9-D5FB-A549-E5D7-D73B479A5563}"/>
              </a:ext>
            </a:extLst>
          </p:cNvPr>
          <p:cNvSpPr txBox="1">
            <a:spLocks noChangeArrowheads="1"/>
          </p:cNvSpPr>
          <p:nvPr/>
        </p:nvSpPr>
        <p:spPr bwMode="auto">
          <a:xfrm>
            <a:off x="3805323" y="257869"/>
            <a:ext cx="5621279" cy="553998"/>
          </a:xfrm>
          <a:prstGeom prst="rect">
            <a:avLst/>
          </a:prstGeom>
        </p:spPr>
        <p:txBody>
          <a:bodyPr wrap="square" anchor="ctr">
            <a:spAutoFit/>
          </a:bodyPr>
          <a:lstStyle>
            <a:defPPr>
              <a:defRPr lang="zh-CN"/>
            </a:defPPr>
            <a:lvl1pPr>
              <a:defRPr sz="3000" b="1">
                <a:solidFill>
                  <a:srgbClr val="FFFFCC"/>
                </a:solidFill>
                <a:latin typeface="微软雅黑" panose="020B0503020204020204" charset="-122"/>
                <a:ea typeface="微软雅黑" panose="020B0503020204020204" charset="-122"/>
                <a:cs typeface="Arial" panose="020B0604020202020204" pitchFamily="34" charset="0"/>
              </a:defRPr>
            </a:lvl1pPr>
          </a:lstStyle>
          <a:p>
            <a:r>
              <a:rPr lang="en-US" altLang="zh-CN" b="0" dirty="0"/>
              <a:t>Partial Processing Pipeline</a:t>
            </a:r>
            <a:endParaRPr lang="en-US" altLang="zh-CN" b="0" dirty="0">
              <a:highlight>
                <a:srgbClr val="FFFF00"/>
              </a:highlight>
            </a:endParaRPr>
          </a:p>
        </p:txBody>
      </p:sp>
      <p:sp>
        <p:nvSpPr>
          <p:cNvPr id="27" name="文本框 33">
            <a:extLst>
              <a:ext uri="{FF2B5EF4-FFF2-40B4-BE49-F238E27FC236}">
                <a16:creationId xmlns:a16="http://schemas.microsoft.com/office/drawing/2014/main" id="{417889C2-C351-B450-8669-CE8B2D664363}"/>
              </a:ext>
            </a:extLst>
          </p:cNvPr>
          <p:cNvSpPr txBox="1"/>
          <p:nvPr>
            <p:custDataLst>
              <p:tags r:id="rId1"/>
            </p:custDataLst>
          </p:nvPr>
        </p:nvSpPr>
        <p:spPr>
          <a:xfrm>
            <a:off x="7003692" y="1551865"/>
            <a:ext cx="4491622" cy="1077218"/>
          </a:xfrm>
          <a:prstGeom prst="rect">
            <a:avLst/>
          </a:prstGeom>
          <a:noFill/>
          <a:ln>
            <a:noFill/>
          </a:ln>
        </p:spPr>
        <p:txBody>
          <a:bodyPr wrap="square" rtlCol="0" anchor="t">
            <a:spAutoFit/>
          </a:bodyPr>
          <a:lstStyle/>
          <a:p>
            <a:r>
              <a:rPr lang="en-US" sz="1600" b="1" dirty="0">
                <a:solidFill>
                  <a:schemeClr val="bg1"/>
                </a:solidFill>
                <a:latin typeface="DM Sans"/>
                <a:ea typeface="DM Sans"/>
                <a:cs typeface="DM Sans"/>
                <a:sym typeface="DM Sans"/>
              </a:rPr>
              <a:t>TE1 = 2.78 no flow compensation ranging from 3.81ms to 5.17ms for flow </a:t>
            </a:r>
            <a:r>
              <a:rPr lang="en-US" sz="1600" b="1" dirty="0" err="1">
                <a:solidFill>
                  <a:schemeClr val="bg1"/>
                </a:solidFill>
                <a:latin typeface="DM Sans"/>
                <a:ea typeface="DM Sans"/>
                <a:cs typeface="DM Sans"/>
                <a:sym typeface="DM Sans"/>
              </a:rPr>
              <a:t>compensatation</a:t>
            </a:r>
            <a:r>
              <a:rPr lang="en-US" sz="1600" b="1" dirty="0">
                <a:solidFill>
                  <a:schemeClr val="bg1"/>
                </a:solidFill>
                <a:latin typeface="DM Sans"/>
                <a:ea typeface="DM Sans"/>
                <a:cs typeface="DM Sans"/>
                <a:sym typeface="DM Sans"/>
              </a:rPr>
              <a:t> depending on resolution </a:t>
            </a:r>
          </a:p>
          <a:p>
            <a:r>
              <a:rPr lang="en-US" sz="1600" b="1" dirty="0">
                <a:solidFill>
                  <a:schemeClr val="bg1"/>
                </a:solidFill>
                <a:latin typeface="DM Sans"/>
                <a:ea typeface="DM Sans"/>
                <a:cs typeface="DM Sans"/>
                <a:sym typeface="DM Sans"/>
              </a:rPr>
              <a:t>TE2 = 15ms, TR = 20-24ms with FA =10</a:t>
            </a:r>
            <a:r>
              <a:rPr lang="en-US" sz="1600" b="1" baseline="30000" dirty="0">
                <a:solidFill>
                  <a:schemeClr val="bg1"/>
                </a:solidFill>
                <a:latin typeface="DM Sans"/>
                <a:ea typeface="DM Sans"/>
                <a:cs typeface="DM Sans"/>
                <a:sym typeface="DM Sans"/>
              </a:rPr>
              <a:t>o</a:t>
            </a:r>
            <a:r>
              <a:rPr lang="en-US" sz="1600" b="1" dirty="0">
                <a:solidFill>
                  <a:schemeClr val="bg1"/>
                </a:solidFill>
                <a:latin typeface="DM Sans"/>
                <a:ea typeface="DM Sans"/>
                <a:cs typeface="DM Sans"/>
                <a:sym typeface="DM Sans"/>
              </a:rPr>
              <a:t>.</a:t>
            </a:r>
          </a:p>
        </p:txBody>
      </p:sp>
    </p:spTree>
    <p:extLst>
      <p:ext uri="{BB962C8B-B14F-4D97-AF65-F5344CB8AC3E}">
        <p14:creationId xmlns:p14="http://schemas.microsoft.com/office/powerpoint/2010/main" val="9143653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0A00E103-BC2F-8D46-3E54-3676BBDB8F57}"/>
            </a:ext>
          </a:extLst>
        </p:cNvPr>
        <p:cNvGrpSpPr/>
        <p:nvPr/>
      </p:nvGrpSpPr>
      <p:grpSpPr>
        <a:xfrm>
          <a:off x="0" y="0"/>
          <a:ext cx="0" cy="0"/>
          <a:chOff x="0" y="0"/>
          <a:chExt cx="0" cy="0"/>
        </a:xfrm>
      </p:grpSpPr>
      <p:sp>
        <p:nvSpPr>
          <p:cNvPr id="6" name="文本框 57">
            <a:extLst>
              <a:ext uri="{FF2B5EF4-FFF2-40B4-BE49-F238E27FC236}">
                <a16:creationId xmlns:a16="http://schemas.microsoft.com/office/drawing/2014/main" id="{552C5AE6-9952-392B-DDFB-448AE1D228E1}"/>
              </a:ext>
            </a:extLst>
          </p:cNvPr>
          <p:cNvSpPr txBox="1">
            <a:spLocks noChangeArrowheads="1"/>
          </p:cNvSpPr>
          <p:nvPr/>
        </p:nvSpPr>
        <p:spPr bwMode="auto">
          <a:xfrm>
            <a:off x="1787488" y="1036502"/>
            <a:ext cx="8766059" cy="461665"/>
          </a:xfrm>
          <a:prstGeom prst="rect">
            <a:avLst/>
          </a:prstGeom>
        </p:spPr>
        <p:txBody>
          <a:bodyPr wrap="square" anchor="ctr">
            <a:spAutoFit/>
          </a:bodyPr>
          <a:lstStyle>
            <a:defPPr>
              <a:defRPr lang="zh-CN"/>
            </a:defPPr>
            <a:lvl1pPr>
              <a:defRPr sz="3000" b="1">
                <a:solidFill>
                  <a:srgbClr val="FFFFCC"/>
                </a:solidFill>
                <a:latin typeface="微软雅黑" panose="020B0503020204020204" charset="-122"/>
                <a:ea typeface="微软雅黑" panose="020B0503020204020204" charset="-122"/>
                <a:cs typeface="Arial" panose="020B0604020202020204" pitchFamily="34" charset="0"/>
              </a:defRPr>
            </a:lvl1pPr>
          </a:lstStyle>
          <a:p>
            <a:pPr algn="ctr"/>
            <a:r>
              <a:rPr lang="en-US" altLang="zh-CN" sz="2400" b="0" dirty="0"/>
              <a:t>Major Challenges in processing AVAST data</a:t>
            </a:r>
            <a:endParaRPr lang="en-US" altLang="zh-CN" sz="2400" b="0" dirty="0">
              <a:highlight>
                <a:srgbClr val="FFFF00"/>
              </a:highlight>
            </a:endParaRPr>
          </a:p>
        </p:txBody>
      </p:sp>
      <p:sp>
        <p:nvSpPr>
          <p:cNvPr id="8" name="TextBox 7">
            <a:extLst>
              <a:ext uri="{FF2B5EF4-FFF2-40B4-BE49-F238E27FC236}">
                <a16:creationId xmlns:a16="http://schemas.microsoft.com/office/drawing/2014/main" id="{97500BDA-AE2E-F2B4-9CBE-AA92955A1C3D}"/>
              </a:ext>
            </a:extLst>
          </p:cNvPr>
          <p:cNvSpPr txBox="1"/>
          <p:nvPr/>
        </p:nvSpPr>
        <p:spPr>
          <a:xfrm>
            <a:off x="1355922" y="2006992"/>
            <a:ext cx="9890448" cy="3170099"/>
          </a:xfrm>
          <a:prstGeom prst="rect">
            <a:avLst/>
          </a:prstGeom>
          <a:noFill/>
        </p:spPr>
        <p:txBody>
          <a:bodyPr wrap="square">
            <a:spAutoFit/>
          </a:bodyPr>
          <a:lstStyle/>
          <a:p>
            <a:r>
              <a:rPr lang="en-US" sz="2000" b="0" dirty="0">
                <a:solidFill>
                  <a:srgbClr val="FFFFCC"/>
                </a:solidFill>
              </a:rPr>
              <a:t>Separating arteries from veins: </a:t>
            </a:r>
            <a:r>
              <a:rPr lang="en-US" sz="2000" b="0" dirty="0">
                <a:solidFill>
                  <a:schemeClr val="bg1"/>
                </a:solidFill>
              </a:rPr>
              <a:t>The AVAST subtraction image shows all vessels, it is similar to the problem </a:t>
            </a:r>
            <a:r>
              <a:rPr lang="en-US" sz="2000" dirty="0">
                <a:solidFill>
                  <a:schemeClr val="bg1"/>
                </a:solidFill>
              </a:rPr>
              <a:t>of having a contrast agent; arteries and veins must be separated. The SWI mask can be used to suppress the veins from the subtracted AVAST image leaving just arteries, including major and small arteries.</a:t>
            </a:r>
          </a:p>
          <a:p>
            <a:pPr marL="342900" indent="-342900">
              <a:buFont typeface="Arial" panose="020B0604020202020204" pitchFamily="34" charset="0"/>
              <a:buChar char="•"/>
            </a:pPr>
            <a:endParaRPr lang="en-US" sz="2000" dirty="0">
              <a:solidFill>
                <a:schemeClr val="bg1"/>
              </a:solidFill>
            </a:endParaRPr>
          </a:p>
          <a:p>
            <a:r>
              <a:rPr lang="en-US" sz="2000" dirty="0">
                <a:solidFill>
                  <a:srgbClr val="FFFFCC"/>
                </a:solidFill>
              </a:rPr>
              <a:t>Creating the proper SWI: </a:t>
            </a:r>
            <a:r>
              <a:rPr lang="en-US" sz="2000" dirty="0">
                <a:solidFill>
                  <a:schemeClr val="bg1"/>
                </a:solidFill>
              </a:rPr>
              <a:t>Alternatively, the SWI created from the second echo can have the arteries removed using a dilated overlay of the MRA from the first echo.</a:t>
            </a:r>
          </a:p>
          <a:p>
            <a:pPr marL="342900" indent="-342900">
              <a:buFont typeface="Arial" panose="020B0604020202020204" pitchFamily="34" charset="0"/>
              <a:buChar char="•"/>
            </a:pPr>
            <a:endParaRPr lang="en-US" sz="2000" dirty="0">
              <a:solidFill>
                <a:schemeClr val="bg1"/>
              </a:solidFill>
            </a:endParaRPr>
          </a:p>
          <a:p>
            <a:r>
              <a:rPr lang="en-US" sz="2000" dirty="0">
                <a:solidFill>
                  <a:srgbClr val="FFFFCC"/>
                </a:solidFill>
              </a:rPr>
              <a:t>Preparing for 3D display:</a:t>
            </a:r>
            <a:r>
              <a:rPr lang="en-US" sz="2000" dirty="0">
                <a:solidFill>
                  <a:schemeClr val="bg1"/>
                </a:solidFill>
              </a:rPr>
              <a:t> After these steps, vessel tracking can be performed, followed by 3D visualization of both arteries and veins separately.</a:t>
            </a:r>
          </a:p>
        </p:txBody>
      </p:sp>
    </p:spTree>
    <p:extLst>
      <p:ext uri="{BB962C8B-B14F-4D97-AF65-F5344CB8AC3E}">
        <p14:creationId xmlns:p14="http://schemas.microsoft.com/office/powerpoint/2010/main" val="2589457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4717D4ED-8812-C359-9CC1-3992FE80E728}"/>
            </a:ext>
          </a:extLst>
        </p:cNvPr>
        <p:cNvGrpSpPr/>
        <p:nvPr/>
      </p:nvGrpSpPr>
      <p:grpSpPr>
        <a:xfrm>
          <a:off x="0" y="0"/>
          <a:ext cx="0" cy="0"/>
          <a:chOff x="0" y="0"/>
          <a:chExt cx="0" cy="0"/>
        </a:xfrm>
      </p:grpSpPr>
      <p:pic>
        <p:nvPicPr>
          <p:cNvPr id="2" name="Picture 1" descr="The image shows a series of MRI (Magnetic Resonance Imaging) results, with different facial (FA), transverse (TR), and echo time (TE) measurements for various brain slices.&#10;&#10;AI-generated content may be incorrect.">
            <a:extLst>
              <a:ext uri="{FF2B5EF4-FFF2-40B4-BE49-F238E27FC236}">
                <a16:creationId xmlns:a16="http://schemas.microsoft.com/office/drawing/2014/main" id="{CAA06119-B339-4064-1DD9-561A0BCB5AC8}"/>
              </a:ext>
            </a:extLst>
          </p:cNvPr>
          <p:cNvPicPr>
            <a:picLocks noChangeAspect="1"/>
          </p:cNvPicPr>
          <p:nvPr/>
        </p:nvPicPr>
        <p:blipFill>
          <a:blip r:embed="rId2"/>
          <a:srcRect t="13438"/>
          <a:stretch>
            <a:fillRect/>
          </a:stretch>
        </p:blipFill>
        <p:spPr>
          <a:xfrm>
            <a:off x="1143626" y="1655897"/>
            <a:ext cx="9956997" cy="2899354"/>
          </a:xfrm>
          <a:prstGeom prst="rect">
            <a:avLst/>
          </a:prstGeom>
        </p:spPr>
      </p:pic>
      <p:sp>
        <p:nvSpPr>
          <p:cNvPr id="5" name="TextBox 4">
            <a:extLst>
              <a:ext uri="{FF2B5EF4-FFF2-40B4-BE49-F238E27FC236}">
                <a16:creationId xmlns:a16="http://schemas.microsoft.com/office/drawing/2014/main" id="{F5E3BF49-BCD4-2919-C365-88EA52B7B51F}"/>
              </a:ext>
            </a:extLst>
          </p:cNvPr>
          <p:cNvSpPr txBox="1"/>
          <p:nvPr/>
        </p:nvSpPr>
        <p:spPr>
          <a:xfrm>
            <a:off x="1045300" y="4882021"/>
            <a:ext cx="10153650" cy="1015663"/>
          </a:xfrm>
          <a:prstGeom prst="rect">
            <a:avLst/>
          </a:prstGeom>
          <a:noFill/>
        </p:spPr>
        <p:txBody>
          <a:bodyPr wrap="square">
            <a:spAutoFit/>
          </a:bodyPr>
          <a:lstStyle/>
          <a:p>
            <a:r>
              <a:rPr lang="en-US" sz="2000" kern="100" dirty="0">
                <a:solidFill>
                  <a:schemeClr val="bg1"/>
                </a:solidFill>
                <a:effectLst/>
                <a:latin typeface="Arial" panose="020B0604020202020204" pitchFamily="34" charset="0"/>
                <a:ea typeface="Aptos" panose="020B0004020202020204" pitchFamily="34" charset="0"/>
              </a:rPr>
              <a:t>A comparison of ΔS(TE1,TE2) showing all vessels (left image), SWI after removal of arteries (second image), </a:t>
            </a:r>
            <a:r>
              <a:rPr lang="en-US" sz="2000" kern="100" dirty="0" err="1">
                <a:solidFill>
                  <a:schemeClr val="bg1"/>
                </a:solidFill>
                <a:effectLst/>
                <a:latin typeface="Arial" panose="020B0604020202020204" pitchFamily="34" charset="0"/>
                <a:ea typeface="Aptos" panose="020B0004020202020204" pitchFamily="34" charset="0"/>
              </a:rPr>
              <a:t>ΔS</a:t>
            </a:r>
            <a:r>
              <a:rPr lang="en-US" sz="2000" kern="100" baseline="-25000" dirty="0" err="1">
                <a:solidFill>
                  <a:schemeClr val="bg1"/>
                </a:solidFill>
                <a:effectLst/>
                <a:latin typeface="Arial" panose="020B0604020202020204" pitchFamily="34" charset="0"/>
                <a:ea typeface="Aptos" panose="020B0004020202020204" pitchFamily="34" charset="0"/>
              </a:rPr>
              <a:t>art</a:t>
            </a:r>
            <a:r>
              <a:rPr lang="en-US" sz="2000" kern="100" dirty="0">
                <a:solidFill>
                  <a:schemeClr val="bg1"/>
                </a:solidFill>
                <a:effectLst/>
                <a:latin typeface="Arial" panose="020B0604020202020204" pitchFamily="34" charset="0"/>
                <a:ea typeface="Aptos" panose="020B0004020202020204" pitchFamily="34" charset="0"/>
              </a:rPr>
              <a:t>(TE1,TE2) showing only arteries (third image) and the conventional TOF (far right image).</a:t>
            </a:r>
            <a:endParaRPr lang="en-US" sz="2000" dirty="0">
              <a:solidFill>
                <a:schemeClr val="bg1"/>
              </a:solidFill>
            </a:endParaRPr>
          </a:p>
        </p:txBody>
      </p:sp>
      <p:sp>
        <p:nvSpPr>
          <p:cNvPr id="7" name="文本框 22">
            <a:extLst>
              <a:ext uri="{FF2B5EF4-FFF2-40B4-BE49-F238E27FC236}">
                <a16:creationId xmlns:a16="http://schemas.microsoft.com/office/drawing/2014/main" id="{4D8F67D3-53C9-3B3D-E854-680331654732}"/>
              </a:ext>
            </a:extLst>
          </p:cNvPr>
          <p:cNvSpPr txBox="1"/>
          <p:nvPr/>
        </p:nvSpPr>
        <p:spPr>
          <a:xfrm>
            <a:off x="3041469" y="153100"/>
            <a:ext cx="697658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rPr>
              <a:t>Comparing AVAST, SWI, MRA, and </a:t>
            </a:r>
            <a:r>
              <a:rPr kumimoji="0" lang="en-US" altLang="zh-CN" sz="2400" b="1" i="0" u="none" strike="noStrike" kern="1200" cap="none" spc="0" normalizeH="0" baseline="0" noProof="0" dirty="0" err="1">
                <a:ln>
                  <a:noFill/>
                </a:ln>
                <a:solidFill>
                  <a:srgbClr val="FFFFCC"/>
                </a:solidFill>
                <a:effectLst/>
                <a:uLnTx/>
                <a:uFillTx/>
                <a:latin typeface="Arial" panose="020B0604020202090204" pitchFamily="34" charset="0"/>
                <a:ea typeface="微软雅黑" panose="020B0503020204020204" charset="-122"/>
                <a:cs typeface="+mn-ea"/>
                <a:sym typeface="+mn-lt"/>
              </a:rPr>
              <a:t>cTOF</a:t>
            </a:r>
            <a:endParaRPr kumimoji="0" lang="en-US" altLang="zh-CN" sz="2400" b="1"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endParaRPr>
          </a:p>
        </p:txBody>
      </p:sp>
      <p:sp>
        <p:nvSpPr>
          <p:cNvPr id="4" name="TextBox 3">
            <a:extLst>
              <a:ext uri="{FF2B5EF4-FFF2-40B4-BE49-F238E27FC236}">
                <a16:creationId xmlns:a16="http://schemas.microsoft.com/office/drawing/2014/main" id="{F9096F34-C46A-91E9-2D7B-86ABDA66011F}"/>
              </a:ext>
            </a:extLst>
          </p:cNvPr>
          <p:cNvSpPr txBox="1"/>
          <p:nvPr/>
        </p:nvSpPr>
        <p:spPr>
          <a:xfrm>
            <a:off x="1758043" y="6112171"/>
            <a:ext cx="9677400" cy="400110"/>
          </a:xfrm>
          <a:prstGeom prst="rect">
            <a:avLst/>
          </a:prstGeom>
          <a:noFill/>
        </p:spPr>
        <p:txBody>
          <a:bodyPr wrap="square">
            <a:spAutoFit/>
          </a:bodyPr>
          <a:lstStyle/>
          <a:p>
            <a:r>
              <a:rPr lang="en-US" sz="2000" dirty="0">
                <a:solidFill>
                  <a:schemeClr val="bg1"/>
                </a:solidFill>
              </a:rPr>
              <a:t>Images courtesy of Ruixi Li and </a:t>
            </a:r>
            <a:r>
              <a:rPr lang="en-US" sz="2000" dirty="0" err="1">
                <a:solidFill>
                  <a:schemeClr val="bg1"/>
                </a:solidFill>
              </a:rPr>
              <a:t>Lejia</a:t>
            </a:r>
            <a:r>
              <a:rPr lang="en-US" sz="2000" dirty="0">
                <a:solidFill>
                  <a:schemeClr val="bg1"/>
                </a:solidFill>
              </a:rPr>
              <a:t> Huang from Shanghai Ruijin Hospital</a:t>
            </a:r>
            <a:endParaRPr lang="en-US" dirty="0"/>
          </a:p>
        </p:txBody>
      </p:sp>
      <p:sp>
        <p:nvSpPr>
          <p:cNvPr id="6" name="TextBox 5">
            <a:extLst>
              <a:ext uri="{FF2B5EF4-FFF2-40B4-BE49-F238E27FC236}">
                <a16:creationId xmlns:a16="http://schemas.microsoft.com/office/drawing/2014/main" id="{C42C00B2-E231-1E8A-5369-159036D78F8E}"/>
              </a:ext>
            </a:extLst>
          </p:cNvPr>
          <p:cNvSpPr txBox="1"/>
          <p:nvPr/>
        </p:nvSpPr>
        <p:spPr>
          <a:xfrm>
            <a:off x="1524000" y="1129072"/>
            <a:ext cx="1420586" cy="400110"/>
          </a:xfrm>
          <a:prstGeom prst="rect">
            <a:avLst/>
          </a:prstGeom>
          <a:noFill/>
        </p:spPr>
        <p:txBody>
          <a:bodyPr wrap="square">
            <a:spAutoFit/>
          </a:bodyPr>
          <a:lstStyle/>
          <a:p>
            <a:r>
              <a:rPr kumimoji="0" lang="en-US" altLang="zh-CN"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charset="-122"/>
                <a:cs typeface="Arial" panose="020B0604020202020204" pitchFamily="34" charset="0"/>
                <a:sym typeface="+mn-lt"/>
              </a:rPr>
              <a:t>AVAST </a:t>
            </a:r>
            <a:r>
              <a:rPr kumimoji="0" lang="el-GR" altLang="zh-CN"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charset="-122"/>
                <a:cs typeface="Arial" panose="020B0604020202020204" pitchFamily="34" charset="0"/>
                <a:sym typeface="+mn-lt"/>
              </a:rPr>
              <a:t>Δ</a:t>
            </a:r>
            <a:r>
              <a:rPr kumimoji="0" lang="en-US" altLang="zh-CN" sz="2000" b="0" i="0" u="none" strike="noStrike" kern="1200" cap="none" spc="0" normalizeH="0" baseline="0" noProof="0" dirty="0">
                <a:ln>
                  <a:noFill/>
                </a:ln>
                <a:solidFill>
                  <a:prstClr val="white"/>
                </a:solidFill>
                <a:effectLst/>
                <a:uLnTx/>
                <a:uFillTx/>
                <a:latin typeface="Arial" panose="020B0604020202090204" pitchFamily="34" charset="0"/>
                <a:ea typeface="微软雅黑" panose="020B0503020204020204" charset="-122"/>
                <a:cs typeface="+mn-ea"/>
                <a:sym typeface="+mn-lt"/>
              </a:rPr>
              <a:t>S</a:t>
            </a:r>
            <a:endParaRPr lang="en-US" dirty="0"/>
          </a:p>
        </p:txBody>
      </p:sp>
      <p:sp>
        <p:nvSpPr>
          <p:cNvPr id="9" name="TextBox 8">
            <a:extLst>
              <a:ext uri="{FF2B5EF4-FFF2-40B4-BE49-F238E27FC236}">
                <a16:creationId xmlns:a16="http://schemas.microsoft.com/office/drawing/2014/main" id="{7BE6CE17-BFE1-AF50-F019-A6453875E12F}"/>
              </a:ext>
            </a:extLst>
          </p:cNvPr>
          <p:cNvSpPr txBox="1"/>
          <p:nvPr/>
        </p:nvSpPr>
        <p:spPr>
          <a:xfrm>
            <a:off x="3886199" y="1134254"/>
            <a:ext cx="1621971" cy="400110"/>
          </a:xfrm>
          <a:prstGeom prst="rect">
            <a:avLst/>
          </a:prstGeom>
          <a:noFill/>
        </p:spPr>
        <p:txBody>
          <a:bodyPr wrap="square">
            <a:spAutoFit/>
          </a:bodyPr>
          <a:lstStyle/>
          <a:p>
            <a:r>
              <a:rPr kumimoji="0" lang="en-US" altLang="zh-CN"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charset="-122"/>
                <a:cs typeface="Arial" panose="020B0604020202020204" pitchFamily="34" charset="0"/>
                <a:sym typeface="+mn-lt"/>
              </a:rPr>
              <a:t>AVAST </a:t>
            </a:r>
            <a:r>
              <a:rPr lang="en-US" altLang="zh-CN" sz="2000" dirty="0">
                <a:solidFill>
                  <a:prstClr val="white"/>
                </a:solidFill>
                <a:latin typeface="Arial" panose="020B0604020202020204" pitchFamily="34" charset="0"/>
                <a:ea typeface="微软雅黑" panose="020B0503020204020204" charset="-122"/>
                <a:cs typeface="Arial" panose="020B0604020202020204" pitchFamily="34" charset="0"/>
                <a:sym typeface="+mn-lt"/>
              </a:rPr>
              <a:t>SWI</a:t>
            </a:r>
            <a:endParaRPr lang="en-US" dirty="0"/>
          </a:p>
        </p:txBody>
      </p:sp>
      <p:sp>
        <p:nvSpPr>
          <p:cNvPr id="11" name="TextBox 10">
            <a:extLst>
              <a:ext uri="{FF2B5EF4-FFF2-40B4-BE49-F238E27FC236}">
                <a16:creationId xmlns:a16="http://schemas.microsoft.com/office/drawing/2014/main" id="{A623BBA1-7AA7-F943-32CA-3BB824E231FF}"/>
              </a:ext>
            </a:extLst>
          </p:cNvPr>
          <p:cNvSpPr txBox="1"/>
          <p:nvPr/>
        </p:nvSpPr>
        <p:spPr>
          <a:xfrm>
            <a:off x="6529759" y="1129072"/>
            <a:ext cx="1621971" cy="400110"/>
          </a:xfrm>
          <a:prstGeom prst="rect">
            <a:avLst/>
          </a:prstGeom>
          <a:noFill/>
        </p:spPr>
        <p:txBody>
          <a:bodyPr wrap="square">
            <a:spAutoFit/>
          </a:bodyPr>
          <a:lstStyle/>
          <a:p>
            <a:r>
              <a:rPr kumimoji="0" lang="en-US" altLang="zh-CN"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charset="-122"/>
                <a:cs typeface="Arial" panose="020B0604020202020204" pitchFamily="34" charset="0"/>
                <a:sym typeface="+mn-lt"/>
              </a:rPr>
              <a:t>AVAST MRA</a:t>
            </a:r>
            <a:endParaRPr lang="en-US" dirty="0"/>
          </a:p>
        </p:txBody>
      </p:sp>
      <p:sp>
        <p:nvSpPr>
          <p:cNvPr id="13" name="TextBox 12">
            <a:extLst>
              <a:ext uri="{FF2B5EF4-FFF2-40B4-BE49-F238E27FC236}">
                <a16:creationId xmlns:a16="http://schemas.microsoft.com/office/drawing/2014/main" id="{549575AB-9257-5060-9F40-85905ADF2B84}"/>
              </a:ext>
            </a:extLst>
          </p:cNvPr>
          <p:cNvSpPr txBox="1"/>
          <p:nvPr/>
        </p:nvSpPr>
        <p:spPr>
          <a:xfrm>
            <a:off x="9443357" y="1129072"/>
            <a:ext cx="925286" cy="400110"/>
          </a:xfrm>
          <a:prstGeom prst="rect">
            <a:avLst/>
          </a:prstGeom>
          <a:noFill/>
        </p:spPr>
        <p:txBody>
          <a:bodyPr wrap="square">
            <a:spAutoFit/>
          </a:bodyPr>
          <a:lstStyle/>
          <a:p>
            <a:r>
              <a:rPr lang="en-US" altLang="zh-CN" sz="2000" dirty="0" err="1">
                <a:solidFill>
                  <a:prstClr val="white"/>
                </a:solidFill>
                <a:latin typeface="Arial" panose="020B0604020202020204" pitchFamily="34" charset="0"/>
                <a:ea typeface="微软雅黑" panose="020B0503020204020204" charset="-122"/>
                <a:cs typeface="Arial" panose="020B0604020202020204" pitchFamily="34" charset="0"/>
                <a:sym typeface="+mn-lt"/>
              </a:rPr>
              <a:t>cTOF</a:t>
            </a:r>
            <a:endParaRPr lang="en-US" dirty="0"/>
          </a:p>
        </p:txBody>
      </p:sp>
    </p:spTree>
    <p:extLst>
      <p:ext uri="{BB962C8B-B14F-4D97-AF65-F5344CB8AC3E}">
        <p14:creationId xmlns:p14="http://schemas.microsoft.com/office/powerpoint/2010/main" val="921488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F524462-D5DD-B6B9-2719-4B08F14E1CD0}"/>
              </a:ext>
            </a:extLst>
          </p:cNvPr>
          <p:cNvSpPr txBox="1"/>
          <p:nvPr/>
        </p:nvSpPr>
        <p:spPr>
          <a:xfrm>
            <a:off x="936172" y="157398"/>
            <a:ext cx="1050925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FFCC"/>
                </a:solidFill>
                <a:effectLst/>
                <a:uLnTx/>
                <a:uFillTx/>
                <a:latin typeface="Arial"/>
                <a:ea typeface="微软雅黑"/>
                <a:cs typeface="+mn-cs"/>
              </a:rPr>
              <a:t>Introducing a contrast deposition image for BBB breakdown</a:t>
            </a:r>
          </a:p>
        </p:txBody>
      </p:sp>
      <p:sp>
        <p:nvSpPr>
          <p:cNvPr id="11" name="TextBox 10">
            <a:extLst>
              <a:ext uri="{FF2B5EF4-FFF2-40B4-BE49-F238E27FC236}">
                <a16:creationId xmlns:a16="http://schemas.microsoft.com/office/drawing/2014/main" id="{8A28CB43-68DA-F3F4-7CFA-7B4E4CE1DD28}"/>
              </a:ext>
            </a:extLst>
          </p:cNvPr>
          <p:cNvSpPr txBox="1"/>
          <p:nvPr/>
        </p:nvSpPr>
        <p:spPr>
          <a:xfrm>
            <a:off x="1725930" y="6038882"/>
            <a:ext cx="96774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a:ea typeface="微软雅黑"/>
                <a:cs typeface="+mn-cs"/>
              </a:rPr>
              <a:t>Images courtesy of Yifan </a:t>
            </a:r>
            <a:r>
              <a:rPr kumimoji="0" lang="en-US" sz="2000" b="0" i="0" u="none" strike="noStrike" kern="1200" cap="none" spc="0" normalizeH="0" baseline="0" noProof="0" dirty="0" err="1">
                <a:ln>
                  <a:noFill/>
                </a:ln>
                <a:solidFill>
                  <a:prstClr val="white"/>
                </a:solidFill>
                <a:effectLst/>
                <a:uLnTx/>
                <a:uFillTx/>
                <a:latin typeface="Arial"/>
                <a:ea typeface="微软雅黑"/>
                <a:cs typeface="+mn-cs"/>
              </a:rPr>
              <a:t>Lv</a:t>
            </a:r>
            <a:r>
              <a:rPr kumimoji="0" lang="en-US" sz="2000" b="0" i="0" u="none" strike="noStrike" kern="1200" cap="none" spc="0" normalizeH="0" baseline="0" noProof="0" dirty="0">
                <a:ln>
                  <a:noFill/>
                </a:ln>
                <a:solidFill>
                  <a:prstClr val="white"/>
                </a:solidFill>
                <a:effectLst/>
                <a:uLnTx/>
                <a:uFillTx/>
                <a:latin typeface="Arial"/>
                <a:ea typeface="微软雅黑"/>
                <a:cs typeface="+mn-cs"/>
              </a:rPr>
              <a:t> and Dr. Yu Luo from Shanghai Fourth Hospital</a:t>
            </a:r>
            <a:endParaRPr kumimoji="0" 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5" name="TextBox 4">
            <a:extLst>
              <a:ext uri="{FF2B5EF4-FFF2-40B4-BE49-F238E27FC236}">
                <a16:creationId xmlns:a16="http://schemas.microsoft.com/office/drawing/2014/main" id="{975D39B7-F6A6-6406-97D1-5F45E5E48F16}"/>
              </a:ext>
            </a:extLst>
          </p:cNvPr>
          <p:cNvSpPr txBox="1"/>
          <p:nvPr/>
        </p:nvSpPr>
        <p:spPr>
          <a:xfrm>
            <a:off x="2427968" y="954107"/>
            <a:ext cx="7634514"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a:ea typeface="微软雅黑"/>
                <a:cs typeface="+mn-cs"/>
              </a:rPr>
              <a:t>AVAST provides post-contrast blood brain barrier leakage via MIP of S(TE2) since vessels are otherwise dark in S(TE2)</a:t>
            </a:r>
          </a:p>
        </p:txBody>
      </p:sp>
      <p:grpSp>
        <p:nvGrpSpPr>
          <p:cNvPr id="15" name="Group 14">
            <a:extLst>
              <a:ext uri="{FF2B5EF4-FFF2-40B4-BE49-F238E27FC236}">
                <a16:creationId xmlns:a16="http://schemas.microsoft.com/office/drawing/2014/main" id="{6E6C1695-027B-6542-3DF9-BF2F23E4682E}"/>
              </a:ext>
            </a:extLst>
          </p:cNvPr>
          <p:cNvGrpSpPr/>
          <p:nvPr/>
        </p:nvGrpSpPr>
        <p:grpSpPr>
          <a:xfrm>
            <a:off x="1083473" y="2004348"/>
            <a:ext cx="9759950" cy="3833083"/>
            <a:chOff x="1181032" y="2428976"/>
            <a:chExt cx="9759950" cy="3833083"/>
          </a:xfrm>
        </p:grpSpPr>
        <p:grpSp>
          <p:nvGrpSpPr>
            <p:cNvPr id="10" name="Group 9">
              <a:extLst>
                <a:ext uri="{FF2B5EF4-FFF2-40B4-BE49-F238E27FC236}">
                  <a16:creationId xmlns:a16="http://schemas.microsoft.com/office/drawing/2014/main" id="{8A670489-6F1E-5C38-D3AA-B62A431BD4F9}"/>
                </a:ext>
              </a:extLst>
            </p:cNvPr>
            <p:cNvGrpSpPr/>
            <p:nvPr/>
          </p:nvGrpSpPr>
          <p:grpSpPr>
            <a:xfrm>
              <a:off x="1181032" y="2428976"/>
              <a:ext cx="9759950" cy="3833083"/>
              <a:chOff x="1138464" y="2413257"/>
              <a:chExt cx="9759950" cy="3833083"/>
            </a:xfrm>
          </p:grpSpPr>
          <p:grpSp>
            <p:nvGrpSpPr>
              <p:cNvPr id="4" name="Group 3">
                <a:extLst>
                  <a:ext uri="{FF2B5EF4-FFF2-40B4-BE49-F238E27FC236}">
                    <a16:creationId xmlns:a16="http://schemas.microsoft.com/office/drawing/2014/main" id="{46805AFA-215E-144F-4719-50CB0AA92F17}"/>
                  </a:ext>
                </a:extLst>
              </p:cNvPr>
              <p:cNvGrpSpPr/>
              <p:nvPr/>
            </p:nvGrpSpPr>
            <p:grpSpPr>
              <a:xfrm>
                <a:off x="1138464" y="3000535"/>
                <a:ext cx="9759950" cy="3245805"/>
                <a:chOff x="0" y="2012434"/>
                <a:chExt cx="9759950" cy="3245805"/>
              </a:xfrm>
            </p:grpSpPr>
            <p:pic>
              <p:nvPicPr>
                <p:cNvPr id="9" name="Picture 8" descr="The image shows a series of medical images or scans, including various MRI (Magnetic Resonance Imaging) and CT (Computed Tomography) scan parameters, with annotations indicating specific measurements and technical details.&#10;&#10;AI-generated content may be incorrect.">
                  <a:extLst>
                    <a:ext uri="{FF2B5EF4-FFF2-40B4-BE49-F238E27FC236}">
                      <a16:creationId xmlns:a16="http://schemas.microsoft.com/office/drawing/2014/main" id="{6E51E59E-0DF6-0C2F-D12A-BA6980EDB9E4}"/>
                    </a:ext>
                  </a:extLst>
                </p:cNvPr>
                <p:cNvPicPr>
                  <a:picLocks noChangeAspect="1"/>
                </p:cNvPicPr>
                <p:nvPr/>
              </p:nvPicPr>
              <p:blipFill>
                <a:blip r:embed="rId2"/>
                <a:srcRect t="14757" r="19948"/>
                <a:stretch>
                  <a:fillRect/>
                </a:stretch>
              </p:blipFill>
              <p:spPr>
                <a:xfrm>
                  <a:off x="0" y="2213885"/>
                  <a:ext cx="9759950" cy="3044354"/>
                </a:xfrm>
                <a:prstGeom prst="rect">
                  <a:avLst/>
                </a:prstGeom>
              </p:spPr>
            </p:pic>
            <p:sp>
              <p:nvSpPr>
                <p:cNvPr id="3" name="TextBox 2">
                  <a:extLst>
                    <a:ext uri="{FF2B5EF4-FFF2-40B4-BE49-F238E27FC236}">
                      <a16:creationId xmlns:a16="http://schemas.microsoft.com/office/drawing/2014/main" id="{1820ADD6-2D8E-CF38-052D-2965599BD467}"/>
                    </a:ext>
                  </a:extLst>
                </p:cNvPr>
                <p:cNvSpPr txBox="1"/>
                <p:nvPr/>
              </p:nvSpPr>
              <p:spPr>
                <a:xfrm>
                  <a:off x="8151586" y="2012434"/>
                  <a:ext cx="1049563"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微软雅黑"/>
                      <a:cs typeface="+mn-cs"/>
                    </a:rPr>
                    <a:t>FLAIR</a:t>
                  </a:r>
                  <a:endParaRPr kumimoji="0" lang="en-US" sz="1800" b="0" i="0" u="none" strike="noStrike" kern="1200" cap="none" spc="0" normalizeH="0" baseline="0" noProof="0" dirty="0">
                    <a:ln>
                      <a:noFill/>
                    </a:ln>
                    <a:solidFill>
                      <a:prstClr val="black"/>
                    </a:solidFill>
                    <a:effectLst/>
                    <a:uLnTx/>
                    <a:uFillTx/>
                    <a:latin typeface="Arial"/>
                    <a:ea typeface="微软雅黑"/>
                    <a:cs typeface="+mn-cs"/>
                  </a:endParaRPr>
                </a:p>
              </p:txBody>
            </p:sp>
          </p:grpSp>
          <p:sp>
            <p:nvSpPr>
              <p:cNvPr id="8" name="TextBox 7">
                <a:extLst>
                  <a:ext uri="{FF2B5EF4-FFF2-40B4-BE49-F238E27FC236}">
                    <a16:creationId xmlns:a16="http://schemas.microsoft.com/office/drawing/2014/main" id="{6B8BD5CD-3F63-8D95-4CC6-791ED3EB1101}"/>
                  </a:ext>
                </a:extLst>
              </p:cNvPr>
              <p:cNvSpPr txBox="1"/>
              <p:nvPr/>
            </p:nvSpPr>
            <p:spPr>
              <a:xfrm>
                <a:off x="6326678" y="2413257"/>
                <a:ext cx="1981200"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CC"/>
                    </a:solidFill>
                    <a:effectLst/>
                    <a:uLnTx/>
                    <a:uFillTx/>
                    <a:latin typeface="Arial"/>
                    <a:ea typeface="微软雅黑"/>
                    <a:cs typeface="+mn-cs"/>
                  </a:rPr>
                  <a:t>NEW image: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CC"/>
                    </a:solidFill>
                    <a:effectLst/>
                    <a:uLnTx/>
                    <a:uFillTx/>
                    <a:latin typeface="Arial"/>
                    <a:ea typeface="微软雅黑"/>
                    <a:cs typeface="+mn-cs"/>
                  </a:rPr>
                  <a:t>Gd deposition</a:t>
                </a:r>
                <a:endParaRPr kumimoji="0" lang="en-US" sz="1800" b="0" i="0" u="none" strike="noStrike" kern="1200" cap="none" spc="0" normalizeH="0" baseline="0" noProof="0" dirty="0">
                  <a:ln>
                    <a:noFill/>
                  </a:ln>
                  <a:solidFill>
                    <a:srgbClr val="FFFFCC"/>
                  </a:solidFill>
                  <a:effectLst/>
                  <a:uLnTx/>
                  <a:uFillTx/>
                  <a:latin typeface="Arial"/>
                  <a:ea typeface="微软雅黑"/>
                  <a:cs typeface="+mn-cs"/>
                </a:endParaRPr>
              </a:p>
            </p:txBody>
          </p:sp>
        </p:grpSp>
        <p:cxnSp>
          <p:nvCxnSpPr>
            <p:cNvPr id="2" name="直接箭头连接符 12">
              <a:extLst>
                <a:ext uri="{FF2B5EF4-FFF2-40B4-BE49-F238E27FC236}">
                  <a16:creationId xmlns:a16="http://schemas.microsoft.com/office/drawing/2014/main" id="{669B8FDA-2BC1-36D6-AF2A-A1CD694D82AD}"/>
                </a:ext>
              </a:extLst>
            </p:cNvPr>
            <p:cNvCxnSpPr>
              <a:cxnSpLocks/>
            </p:cNvCxnSpPr>
            <p:nvPr/>
          </p:nvCxnSpPr>
          <p:spPr>
            <a:xfrm>
              <a:off x="5628178" y="2479597"/>
              <a:ext cx="488815" cy="448162"/>
            </a:xfrm>
            <a:prstGeom prst="straightConnector1">
              <a:avLst/>
            </a:prstGeom>
            <a:ln w="31750">
              <a:solidFill>
                <a:srgbClr val="FFFF00"/>
              </a:solidFill>
              <a:tailEnd type="triangle" w="lg" len="lg"/>
            </a:ln>
          </p:spPr>
          <p:style>
            <a:lnRef idx="2">
              <a:schemeClr val="accent1"/>
            </a:lnRef>
            <a:fillRef idx="0">
              <a:srgbClr val="FFFFFF"/>
            </a:fillRef>
            <a:effectRef idx="0">
              <a:srgbClr val="FFFFFF"/>
            </a:effectRef>
            <a:fontRef idx="minor">
              <a:schemeClr val="tx1"/>
            </a:fontRef>
          </p:style>
        </p:cxnSp>
        <p:cxnSp>
          <p:nvCxnSpPr>
            <p:cNvPr id="6" name="直接箭头连接符 12">
              <a:extLst>
                <a:ext uri="{FF2B5EF4-FFF2-40B4-BE49-F238E27FC236}">
                  <a16:creationId xmlns:a16="http://schemas.microsoft.com/office/drawing/2014/main" id="{41D1F91D-5008-EDDC-9125-88BD8F476935}"/>
                </a:ext>
              </a:extLst>
            </p:cNvPr>
            <p:cNvCxnSpPr>
              <a:cxnSpLocks/>
            </p:cNvCxnSpPr>
            <p:nvPr/>
          </p:nvCxnSpPr>
          <p:spPr>
            <a:xfrm flipH="1">
              <a:off x="8199658" y="2428976"/>
              <a:ext cx="520970" cy="503754"/>
            </a:xfrm>
            <a:prstGeom prst="straightConnector1">
              <a:avLst/>
            </a:prstGeom>
            <a:ln w="31750">
              <a:solidFill>
                <a:srgbClr val="FFFF00"/>
              </a:solidFill>
              <a:tailEnd type="triangle" w="lg" len="lg"/>
            </a:ln>
          </p:spPr>
          <p:style>
            <a:lnRef idx="2">
              <a:schemeClr val="accent1"/>
            </a:lnRef>
            <a:fillRef idx="0">
              <a:srgbClr val="FFFFFF"/>
            </a:fillRef>
            <a:effectRef idx="0">
              <a:srgbClr val="FFFFFF"/>
            </a:effectRef>
            <a:fontRef idx="minor">
              <a:schemeClr val="tx1"/>
            </a:fontRef>
          </p:style>
        </p:cxnSp>
      </p:grpSp>
    </p:spTree>
    <p:extLst>
      <p:ext uri="{BB962C8B-B14F-4D97-AF65-F5344CB8AC3E}">
        <p14:creationId xmlns:p14="http://schemas.microsoft.com/office/powerpoint/2010/main" val="4231068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A758BA89-ED75-3F17-4EF8-F6E0184AE2DB}"/>
            </a:ext>
          </a:extLst>
        </p:cNvPr>
        <p:cNvGrpSpPr/>
        <p:nvPr/>
      </p:nvGrpSpPr>
      <p:grpSpPr>
        <a:xfrm>
          <a:off x="0" y="0"/>
          <a:ext cx="0" cy="0"/>
          <a:chOff x="0" y="0"/>
          <a:chExt cx="0" cy="0"/>
        </a:xfrm>
      </p:grpSpPr>
      <p:sp>
        <p:nvSpPr>
          <p:cNvPr id="7" name="文本框 22">
            <a:extLst>
              <a:ext uri="{FF2B5EF4-FFF2-40B4-BE49-F238E27FC236}">
                <a16:creationId xmlns:a16="http://schemas.microsoft.com/office/drawing/2014/main" id="{2129ED43-D438-AA93-484F-3457E19B1929}"/>
              </a:ext>
            </a:extLst>
          </p:cNvPr>
          <p:cNvSpPr txBox="1"/>
          <p:nvPr/>
        </p:nvSpPr>
        <p:spPr>
          <a:xfrm>
            <a:off x="2117271" y="152581"/>
            <a:ext cx="8464924"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rPr>
              <a:t>Introducing AVAST CMB from pre-post contrast: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prstClr val="white"/>
                </a:solidFill>
                <a:effectLst/>
                <a:uLnTx/>
                <a:uFillTx/>
                <a:latin typeface="Arial" panose="020B0604020202090204" pitchFamily="34" charset="0"/>
                <a:ea typeface="微软雅黑" panose="020B0503020204020204" charset="-122"/>
                <a:cs typeface="+mn-ea"/>
                <a:sym typeface="+mn-lt"/>
              </a:rPr>
              <a:t>Using </a:t>
            </a:r>
            <a:r>
              <a:rPr kumimoji="0" lang="el-GR" altLang="zh-CN"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charset="-122"/>
                <a:cs typeface="Arial" panose="020B0604020202020204" pitchFamily="34" charset="0"/>
                <a:sym typeface="+mn-lt"/>
              </a:rPr>
              <a:t>Δ</a:t>
            </a:r>
            <a:r>
              <a:rPr kumimoji="0" lang="en-US" altLang="zh-CN" sz="2000" b="0" i="0" u="none" strike="noStrike" kern="1200" cap="none" spc="0" normalizeH="0" baseline="0" noProof="0" dirty="0" err="1">
                <a:ln>
                  <a:noFill/>
                </a:ln>
                <a:solidFill>
                  <a:prstClr val="white"/>
                </a:solidFill>
                <a:effectLst/>
                <a:uLnTx/>
                <a:uFillTx/>
                <a:latin typeface="Arial" panose="020B0604020202090204" pitchFamily="34" charset="0"/>
                <a:ea typeface="微软雅黑" panose="020B0503020204020204" charset="-122"/>
                <a:cs typeface="+mn-ea"/>
                <a:sym typeface="+mn-lt"/>
              </a:rPr>
              <a:t>Spost</a:t>
            </a:r>
            <a:r>
              <a:rPr kumimoji="0" lang="en-US" altLang="zh-CN" sz="2000" b="0" i="0" u="none" strike="noStrike" kern="1200" cap="none" spc="0" normalizeH="0" baseline="0" noProof="0" dirty="0">
                <a:ln>
                  <a:noFill/>
                </a:ln>
                <a:solidFill>
                  <a:prstClr val="white"/>
                </a:solidFill>
                <a:effectLst/>
                <a:uLnTx/>
                <a:uFillTx/>
                <a:latin typeface="Arial" panose="020B0604020202090204" pitchFamily="34" charset="0"/>
                <a:ea typeface="微软雅黑" panose="020B0503020204020204" charset="-122"/>
                <a:cs typeface="+mn-ea"/>
                <a:sym typeface="+mn-lt"/>
              </a:rPr>
              <a:t>-pre to suppress all vasculature</a:t>
            </a:r>
          </a:p>
        </p:txBody>
      </p:sp>
      <p:sp>
        <p:nvSpPr>
          <p:cNvPr id="12" name="TextBox 11">
            <a:extLst>
              <a:ext uri="{FF2B5EF4-FFF2-40B4-BE49-F238E27FC236}">
                <a16:creationId xmlns:a16="http://schemas.microsoft.com/office/drawing/2014/main" id="{B7C4A5E8-509D-8A46-F0AD-6BFB54CC883B}"/>
              </a:ext>
            </a:extLst>
          </p:cNvPr>
          <p:cNvSpPr txBox="1"/>
          <p:nvPr/>
        </p:nvSpPr>
        <p:spPr>
          <a:xfrm>
            <a:off x="1763486" y="4352559"/>
            <a:ext cx="9346666" cy="1754326"/>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AutoNum type="alphaUcParenR"/>
              <a:tabLst/>
              <a:defRPr/>
            </a:pPr>
            <a:r>
              <a:rPr kumimoji="0" lang="en-US" sz="1800" b="0" i="0" u="none" strike="noStrike" kern="1200" cap="none" spc="0" normalizeH="0" baseline="0" noProof="0" dirty="0">
                <a:ln>
                  <a:noFill/>
                </a:ln>
                <a:solidFill>
                  <a:prstClr val="white"/>
                </a:solidFill>
                <a:effectLst/>
                <a:uLnTx/>
                <a:uFillTx/>
                <a:latin typeface="Arial"/>
                <a:ea typeface="SimSun" panose="02010600030101010101" pitchFamily="2" charset="-122"/>
                <a:cs typeface="+mn-cs"/>
              </a:rPr>
              <a:t>MIP of high pass filtered phase S(TE2) showing bright CMBs and veins similar to QSM. </a:t>
            </a:r>
          </a:p>
          <a:p>
            <a:pPr marL="342900" marR="0" lvl="0" indent="-342900" algn="l" defTabSz="914400" rtl="0" eaLnBrk="1" fontAlgn="auto" latinLnBrk="0" hangingPunct="1">
              <a:lnSpc>
                <a:spcPct val="100000"/>
              </a:lnSpc>
              <a:spcBef>
                <a:spcPts val="0"/>
              </a:spcBef>
              <a:spcAft>
                <a:spcPts val="0"/>
              </a:spcAft>
              <a:buClrTx/>
              <a:buSzTx/>
              <a:buFontTx/>
              <a:buAutoNum type="alphaUcParenR"/>
              <a:tabLst/>
              <a:defRPr/>
            </a:pPr>
            <a:r>
              <a:rPr kumimoji="0" lang="en-US" sz="1800" b="0" i="0" u="none" strike="noStrike" kern="1200" cap="none" spc="0" normalizeH="0" baseline="0" noProof="0" dirty="0">
                <a:ln>
                  <a:noFill/>
                </a:ln>
                <a:solidFill>
                  <a:prstClr val="white"/>
                </a:solidFill>
                <a:effectLst/>
                <a:uLnTx/>
                <a:uFillTx/>
                <a:latin typeface="Arial"/>
                <a:ea typeface="SimSun" panose="02010600030101010101" pitchFamily="2" charset="-122"/>
                <a:cs typeface="+mn-cs"/>
              </a:rPr>
              <a:t>Resulting image after removing the vessels using </a:t>
            </a:r>
            <a:r>
              <a:rPr kumimoji="0" lang="el-GR" sz="1800" b="0" i="0" u="none" strike="noStrike" kern="1200" cap="none" spc="0" normalizeH="0" baseline="0" noProof="0" dirty="0">
                <a:ln>
                  <a:noFill/>
                </a:ln>
                <a:solidFill>
                  <a:prstClr val="white"/>
                </a:solidFill>
                <a:effectLst/>
                <a:uLnTx/>
                <a:uFillTx/>
                <a:latin typeface="Arial" panose="020B0604020202020204" pitchFamily="34" charset="0"/>
                <a:ea typeface="SimSun" panose="02010600030101010101" pitchFamily="2" charset="-122"/>
                <a:cs typeface="Arial" panose="020B0604020202020204" pitchFamily="34" charset="0"/>
              </a:rPr>
              <a:t>Δ</a:t>
            </a:r>
            <a:r>
              <a:rPr kumimoji="0" lang="en-US" sz="1800" b="0" i="0" u="none" strike="noStrike" kern="1200" cap="none" spc="0" normalizeH="0" baseline="0" noProof="0" dirty="0">
                <a:ln>
                  <a:noFill/>
                </a:ln>
                <a:solidFill>
                  <a:prstClr val="white"/>
                </a:solidFill>
                <a:effectLst/>
                <a:uLnTx/>
                <a:uFillTx/>
                <a:latin typeface="Arial"/>
                <a:ea typeface="SimSun" panose="02010600030101010101" pitchFamily="2" charset="-122"/>
                <a:cs typeface="+mn-cs"/>
              </a:rPr>
              <a:t>S</a:t>
            </a:r>
            <a:r>
              <a:rPr lang="en-US" dirty="0">
                <a:solidFill>
                  <a:prstClr val="white"/>
                </a:solidFill>
                <a:latin typeface="Arial"/>
                <a:ea typeface="SimSun" panose="02010600030101010101" pitchFamily="2" charset="-122"/>
              </a:rPr>
              <a:t>post-pre</a:t>
            </a:r>
            <a:r>
              <a:rPr kumimoji="0" lang="en-US" sz="1800" b="0" i="0" u="none" strike="noStrike" kern="1200" cap="none" spc="0" normalizeH="0" baseline="0" noProof="0" dirty="0">
                <a:ln>
                  <a:noFill/>
                </a:ln>
                <a:solidFill>
                  <a:prstClr val="white"/>
                </a:solidFill>
                <a:effectLst/>
                <a:uLnTx/>
                <a:uFillTx/>
                <a:latin typeface="Arial"/>
                <a:ea typeface="SimSun" panose="02010600030101010101" pitchFamily="2" charset="-122"/>
                <a:cs typeface="+mn-cs"/>
              </a:rPr>
              <a:t>. </a:t>
            </a:r>
          </a:p>
          <a:p>
            <a:pPr marL="342900" marR="0" lvl="0" indent="-342900" algn="l" defTabSz="914400" rtl="0" eaLnBrk="1" fontAlgn="auto" latinLnBrk="0" hangingPunct="1">
              <a:lnSpc>
                <a:spcPct val="100000"/>
              </a:lnSpc>
              <a:spcBef>
                <a:spcPts val="0"/>
              </a:spcBef>
              <a:spcAft>
                <a:spcPts val="0"/>
              </a:spcAft>
              <a:buClrTx/>
              <a:buSzTx/>
              <a:buFontTx/>
              <a:buAutoNum type="alphaUcParenR"/>
              <a:tabLst/>
              <a:defRPr/>
            </a:pPr>
            <a:r>
              <a:rPr kumimoji="0" lang="en-US" sz="1800" b="0" i="0" u="none" strike="noStrike" kern="1200" cap="none" spc="0" normalizeH="0" baseline="0" noProof="0" dirty="0" err="1">
                <a:ln>
                  <a:noFill/>
                </a:ln>
                <a:solidFill>
                  <a:prstClr val="white"/>
                </a:solidFill>
                <a:effectLst/>
                <a:uLnTx/>
                <a:uFillTx/>
                <a:latin typeface="Arial"/>
                <a:ea typeface="SimSun" panose="02010600030101010101" pitchFamily="2" charset="-122"/>
                <a:cs typeface="+mn-cs"/>
              </a:rPr>
              <a:t>mIP</a:t>
            </a:r>
            <a:r>
              <a:rPr kumimoji="0" lang="en-US" sz="1800" b="0" i="0" u="none" strike="noStrike" kern="1200" cap="none" spc="0" normalizeH="0" baseline="0" noProof="0" dirty="0">
                <a:ln>
                  <a:noFill/>
                </a:ln>
                <a:solidFill>
                  <a:prstClr val="white"/>
                </a:solidFill>
                <a:effectLst/>
                <a:uLnTx/>
                <a:uFillTx/>
                <a:latin typeface="Arial"/>
                <a:ea typeface="SimSun" panose="02010600030101010101" pitchFamily="2" charset="-122"/>
                <a:cs typeface="+mn-cs"/>
              </a:rPr>
              <a:t> of SWI images, showing CMBs, CSF and veins as hypointense structures, which can make CMBs difficult to find.</a:t>
            </a:r>
          </a:p>
          <a:p>
            <a:pPr marR="0" lvl="0" algn="l"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prstClr val="white"/>
              </a:solidFill>
              <a:effectLst/>
              <a:uLnTx/>
              <a:uFillTx/>
              <a:latin typeface="Arial"/>
              <a:ea typeface="SimSun" panose="02010600030101010101" pitchFamily="2" charset="-122"/>
              <a:cs typeface="+mn-cs"/>
            </a:endParaRPr>
          </a:p>
          <a:p>
            <a:pPr marR="0" lvl="0" algn="l"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prstClr val="white"/>
                </a:solidFill>
                <a:effectLst/>
                <a:uLnTx/>
                <a:uFillTx/>
                <a:latin typeface="Arial"/>
                <a:ea typeface="SimSun" panose="02010600030101010101" pitchFamily="2" charset="-122"/>
                <a:cs typeface="+mn-cs"/>
              </a:rPr>
              <a:t>CMBs are now clearly differentiated from the background tissue in (B). </a:t>
            </a:r>
            <a:endParaRPr kumimoji="0" lang="en-US" sz="1800" b="0" i="0" u="none" strike="noStrike" kern="1200" cap="none" spc="0" normalizeH="0" baseline="0" noProof="0" dirty="0">
              <a:ln>
                <a:noFill/>
              </a:ln>
              <a:solidFill>
                <a:prstClr val="white"/>
              </a:solidFill>
              <a:effectLst/>
              <a:uLnTx/>
              <a:uFillTx/>
              <a:latin typeface="Arial"/>
              <a:ea typeface="微软雅黑"/>
              <a:cs typeface="+mn-cs"/>
            </a:endParaRPr>
          </a:p>
        </p:txBody>
      </p:sp>
      <p:grpSp>
        <p:nvGrpSpPr>
          <p:cNvPr id="14" name="Group 13">
            <a:extLst>
              <a:ext uri="{FF2B5EF4-FFF2-40B4-BE49-F238E27FC236}">
                <a16:creationId xmlns:a16="http://schemas.microsoft.com/office/drawing/2014/main" id="{1577EEE4-BBC8-8B15-B5B9-AF56A7D617E5}"/>
              </a:ext>
            </a:extLst>
          </p:cNvPr>
          <p:cNvGrpSpPr/>
          <p:nvPr/>
        </p:nvGrpSpPr>
        <p:grpSpPr>
          <a:xfrm>
            <a:off x="2610055" y="1366176"/>
            <a:ext cx="7233148" cy="3080619"/>
            <a:chOff x="2530930" y="2193510"/>
            <a:chExt cx="7233148" cy="3080619"/>
          </a:xfrm>
        </p:grpSpPr>
        <p:grpSp>
          <p:nvGrpSpPr>
            <p:cNvPr id="2" name="Group 1">
              <a:extLst>
                <a:ext uri="{FF2B5EF4-FFF2-40B4-BE49-F238E27FC236}">
                  <a16:creationId xmlns:a16="http://schemas.microsoft.com/office/drawing/2014/main" id="{F8D61973-EB3E-62C4-5CF4-4AD1FC9962C5}"/>
                </a:ext>
              </a:extLst>
            </p:cNvPr>
            <p:cNvGrpSpPr/>
            <p:nvPr/>
          </p:nvGrpSpPr>
          <p:grpSpPr>
            <a:xfrm>
              <a:off x="2530930" y="2240326"/>
              <a:ext cx="7233148" cy="3033803"/>
              <a:chOff x="0" y="0"/>
              <a:chExt cx="6784279" cy="2951480"/>
            </a:xfrm>
          </p:grpSpPr>
          <p:pic>
            <p:nvPicPr>
              <p:cNvPr id="3" name="Picture 2" descr="The image shows a detailed cross-sectional view of a human brain, likely from a medical scan, highlighting various structures and potential abnormalities.&#10;&#10;AI-generated content may be incorrect.">
                <a:extLst>
                  <a:ext uri="{FF2B5EF4-FFF2-40B4-BE49-F238E27FC236}">
                    <a16:creationId xmlns:a16="http://schemas.microsoft.com/office/drawing/2014/main" id="{13EA233E-5B3C-8637-84B9-6AFD2F2948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57" y="0"/>
                <a:ext cx="2252345" cy="2947669"/>
              </a:xfrm>
              <a:prstGeom prst="rect">
                <a:avLst/>
              </a:prstGeom>
            </p:spPr>
          </p:pic>
          <p:pic>
            <p:nvPicPr>
              <p:cNvPr id="4" name="Picture 3" descr="The image shows a detailed MRI scan of a human brain, highlighting various structures and regions.&#10;&#10;AI-generated content may be incorrect.">
                <a:extLst>
                  <a:ext uri="{FF2B5EF4-FFF2-40B4-BE49-F238E27FC236}">
                    <a16:creationId xmlns:a16="http://schemas.microsoft.com/office/drawing/2014/main" id="{741A75C6-C226-AA53-185A-5CA2CEA26BEB}"/>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9000" contrast="32000"/>
                        </a14:imgEffect>
                      </a14:imgLayer>
                    </a14:imgProps>
                  </a:ext>
                  <a:ext uri="{28A0092B-C50C-407E-A947-70E740481C1C}">
                    <a14:useLocalDpi xmlns:a14="http://schemas.microsoft.com/office/drawing/2010/main" val="0"/>
                  </a:ext>
                </a:extLst>
              </a:blip>
              <a:stretch>
                <a:fillRect/>
              </a:stretch>
            </p:blipFill>
            <p:spPr>
              <a:xfrm>
                <a:off x="2258170" y="0"/>
                <a:ext cx="2317750" cy="2951480"/>
              </a:xfrm>
              <a:prstGeom prst="rect">
                <a:avLst/>
              </a:prstGeom>
            </p:spPr>
          </p:pic>
          <p:sp>
            <p:nvSpPr>
              <p:cNvPr id="5" name="Text Box 2">
                <a:extLst>
                  <a:ext uri="{FF2B5EF4-FFF2-40B4-BE49-F238E27FC236}">
                    <a16:creationId xmlns:a16="http://schemas.microsoft.com/office/drawing/2014/main" id="{88AC97ED-0972-0C13-B14C-286A84AD3028}"/>
                  </a:ext>
                </a:extLst>
              </p:cNvPr>
              <p:cNvSpPr txBox="1">
                <a:spLocks noChangeArrowheads="1"/>
              </p:cNvSpPr>
              <p:nvPr/>
            </p:nvSpPr>
            <p:spPr bwMode="auto">
              <a:xfrm>
                <a:off x="0" y="0"/>
                <a:ext cx="307975" cy="33323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marL="0" marR="0" lvl="0" indent="0" algn="l" defTabSz="914400" rtl="0" eaLnBrk="1" fontAlgn="auto" latinLnBrk="0" hangingPunct="1">
                  <a:lnSpc>
                    <a:spcPct val="100000"/>
                  </a:lnSpc>
                  <a:spcBef>
                    <a:spcPts val="0"/>
                  </a:spcBef>
                  <a:spcAft>
                    <a:spcPts val="1000"/>
                  </a:spcAft>
                  <a:buClrTx/>
                  <a:buSzTx/>
                  <a:buFontTx/>
                  <a:buNone/>
                  <a:tabLst/>
                  <a:defRPr/>
                </a:pPr>
                <a:r>
                  <a:rPr kumimoji="0" lang="en-US" sz="1200" b="0" i="0" u="none" strike="noStrike" kern="1200" cap="none" spc="0" normalizeH="0" baseline="0" noProof="0">
                    <a:ln>
                      <a:noFill/>
                    </a:ln>
                    <a:solidFill>
                      <a:prstClr val="black"/>
                    </a:solidFill>
                    <a:effectLst/>
                    <a:uLnTx/>
                    <a:uFillTx/>
                    <a:latin typeface="Arial" panose="020B0604020202020204" pitchFamily="34" charset="0"/>
                    <a:ea typeface="SimSun" panose="02010600030101010101" pitchFamily="2" charset="-122"/>
                    <a:cs typeface="Times New Roman" panose="02020603050405020304" pitchFamily="18" charset="0"/>
                  </a:rPr>
                  <a:t>A</a:t>
                </a:r>
                <a:endParaRPr kumimoji="0" lang="en-US" sz="1200" b="0" i="0" u="none" strike="noStrike" kern="1200" cap="none" spc="0" normalizeH="0" baseline="0" noProof="0">
                  <a:ln>
                    <a:noFill/>
                  </a:ln>
                  <a:solidFill>
                    <a:prstClr val="black"/>
                  </a:solidFill>
                  <a:effectLst/>
                  <a:uLnTx/>
                  <a:uFillTx/>
                  <a:latin typeface="Cambria" panose="02040503050406030204" pitchFamily="18" charset="0"/>
                  <a:ea typeface="SimSun" panose="02010600030101010101" pitchFamily="2" charset="-122"/>
                  <a:cs typeface="Times New Roman" panose="02020603050405020304" pitchFamily="18" charset="0"/>
                </a:endParaRPr>
              </a:p>
            </p:txBody>
          </p:sp>
          <p:sp>
            <p:nvSpPr>
              <p:cNvPr id="6" name="Text Box 2">
                <a:extLst>
                  <a:ext uri="{FF2B5EF4-FFF2-40B4-BE49-F238E27FC236}">
                    <a16:creationId xmlns:a16="http://schemas.microsoft.com/office/drawing/2014/main" id="{BC7BD931-7DE8-A33F-3524-28D9C00895CE}"/>
                  </a:ext>
                </a:extLst>
              </p:cNvPr>
              <p:cNvSpPr txBox="1">
                <a:spLocks noChangeArrowheads="1"/>
              </p:cNvSpPr>
              <p:nvPr/>
            </p:nvSpPr>
            <p:spPr bwMode="auto">
              <a:xfrm>
                <a:off x="2276220" y="15403"/>
                <a:ext cx="307975" cy="31776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marL="0" marR="0" lvl="0" indent="0" algn="l" defTabSz="914400" rtl="0" eaLnBrk="1" fontAlgn="auto" latinLnBrk="0" hangingPunct="1">
                  <a:lnSpc>
                    <a:spcPct val="100000"/>
                  </a:lnSpc>
                  <a:spcBef>
                    <a:spcPts val="0"/>
                  </a:spcBef>
                  <a:spcAft>
                    <a:spcPts val="1000"/>
                  </a:spcAft>
                  <a:buClrTx/>
                  <a:buSzTx/>
                  <a:buFontTx/>
                  <a:buNone/>
                  <a:tabLst/>
                  <a:defRPr/>
                </a:pPr>
                <a:r>
                  <a:rPr kumimoji="0" lang="en-US" sz="1200" b="0" i="0" u="none" strike="noStrike" kern="1200" cap="none" spc="0" normalizeH="0" baseline="0" noProof="0">
                    <a:ln>
                      <a:noFill/>
                    </a:ln>
                    <a:solidFill>
                      <a:prstClr val="black"/>
                    </a:solidFill>
                    <a:effectLst/>
                    <a:uLnTx/>
                    <a:uFillTx/>
                    <a:latin typeface="Arial" panose="020B0604020202020204" pitchFamily="34" charset="0"/>
                    <a:ea typeface="SimSun" panose="02010600030101010101" pitchFamily="2" charset="-122"/>
                    <a:cs typeface="Times New Roman" panose="02020603050405020304" pitchFamily="18" charset="0"/>
                  </a:rPr>
                  <a:t>B</a:t>
                </a:r>
                <a:endParaRPr kumimoji="0" lang="en-US" sz="1200" b="0" i="0" u="none" strike="noStrike" kern="1200" cap="none" spc="0" normalizeH="0" baseline="0" noProof="0">
                  <a:ln>
                    <a:noFill/>
                  </a:ln>
                  <a:solidFill>
                    <a:prstClr val="black"/>
                  </a:solidFill>
                  <a:effectLst/>
                  <a:uLnTx/>
                  <a:uFillTx/>
                  <a:latin typeface="Cambria" panose="02040503050406030204" pitchFamily="18" charset="0"/>
                  <a:ea typeface="SimSun" panose="02010600030101010101" pitchFamily="2" charset="-122"/>
                  <a:cs typeface="Times New Roman" panose="02020603050405020304" pitchFamily="18" charset="0"/>
                </a:endParaRPr>
              </a:p>
            </p:txBody>
          </p:sp>
          <p:pic>
            <p:nvPicPr>
              <p:cNvPr id="8" name="Picture 7">
                <a:extLst>
                  <a:ext uri="{FF2B5EF4-FFF2-40B4-BE49-F238E27FC236}">
                    <a16:creationId xmlns:a16="http://schemas.microsoft.com/office/drawing/2014/main" id="{796B56BB-D23D-37C3-8BF0-84623FDBF265}"/>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26000" contrast="14000"/>
                        </a14:imgEffect>
                      </a14:imgLayer>
                    </a14:imgProps>
                  </a:ext>
                  <a:ext uri="{28A0092B-C50C-407E-A947-70E740481C1C}">
                    <a14:useLocalDpi xmlns:a14="http://schemas.microsoft.com/office/drawing/2010/main" val="0"/>
                  </a:ext>
                </a:extLst>
              </a:blip>
              <a:srcRect/>
              <a:stretch>
                <a:fillRect/>
              </a:stretch>
            </p:blipFill>
            <p:spPr bwMode="auto">
              <a:xfrm>
                <a:off x="4570669" y="0"/>
                <a:ext cx="2213610" cy="2951480"/>
              </a:xfrm>
              <a:prstGeom prst="rect">
                <a:avLst/>
              </a:prstGeom>
              <a:noFill/>
              <a:ln>
                <a:noFill/>
              </a:ln>
            </p:spPr>
          </p:pic>
          <p:sp>
            <p:nvSpPr>
              <p:cNvPr id="10" name="Text Box 2">
                <a:extLst>
                  <a:ext uri="{FF2B5EF4-FFF2-40B4-BE49-F238E27FC236}">
                    <a16:creationId xmlns:a16="http://schemas.microsoft.com/office/drawing/2014/main" id="{4EE1C9BA-F50B-B75A-58AB-C633E77D6B6B}"/>
                  </a:ext>
                </a:extLst>
              </p:cNvPr>
              <p:cNvSpPr txBox="1">
                <a:spLocks noChangeArrowheads="1"/>
              </p:cNvSpPr>
              <p:nvPr/>
            </p:nvSpPr>
            <p:spPr bwMode="auto">
              <a:xfrm>
                <a:off x="4577893" y="7453"/>
                <a:ext cx="307975" cy="32565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marL="0" marR="0" lvl="0" indent="0" algn="l" defTabSz="914400" rtl="0" eaLnBrk="1" fontAlgn="auto" latinLnBrk="0" hangingPunct="1">
                  <a:lnSpc>
                    <a:spcPct val="100000"/>
                  </a:lnSpc>
                  <a:spcBef>
                    <a:spcPts val="0"/>
                  </a:spcBef>
                  <a:spcAft>
                    <a:spcPts val="1000"/>
                  </a:spcAft>
                  <a:buClrTx/>
                  <a:buSzTx/>
                  <a:buFontTx/>
                  <a:buNone/>
                  <a:tabLst/>
                  <a:defRPr/>
                </a:pPr>
                <a:r>
                  <a:rPr kumimoji="0" lang="en-US" sz="1200" b="0" i="0" u="none" strike="noStrike" kern="1200" cap="none" spc="0" normalizeH="0" baseline="0" noProof="0">
                    <a:ln>
                      <a:noFill/>
                    </a:ln>
                    <a:solidFill>
                      <a:prstClr val="black"/>
                    </a:solidFill>
                    <a:effectLst/>
                    <a:uLnTx/>
                    <a:uFillTx/>
                    <a:latin typeface="Arial" panose="020B0604020202020204" pitchFamily="34" charset="0"/>
                    <a:ea typeface="SimSun" panose="02010600030101010101" pitchFamily="2" charset="-122"/>
                    <a:cs typeface="Times New Roman" panose="02020603050405020304" pitchFamily="18" charset="0"/>
                  </a:rPr>
                  <a:t>C</a:t>
                </a:r>
                <a:endParaRPr kumimoji="0" lang="en-US" sz="1200" b="0" i="0" u="none" strike="noStrike" kern="1200" cap="none" spc="0" normalizeH="0" baseline="0" noProof="0">
                  <a:ln>
                    <a:noFill/>
                  </a:ln>
                  <a:solidFill>
                    <a:prstClr val="black"/>
                  </a:solidFill>
                  <a:effectLst/>
                  <a:uLnTx/>
                  <a:uFillTx/>
                  <a:latin typeface="Cambria" panose="02040503050406030204" pitchFamily="18" charset="0"/>
                  <a:ea typeface="SimSun" panose="02010600030101010101" pitchFamily="2" charset="-122"/>
                  <a:cs typeface="Times New Roman" panose="02020603050405020304" pitchFamily="18" charset="0"/>
                </a:endParaRPr>
              </a:p>
            </p:txBody>
          </p:sp>
        </p:grpSp>
        <p:sp>
          <p:nvSpPr>
            <p:cNvPr id="9" name="TextBox 8">
              <a:extLst>
                <a:ext uri="{FF2B5EF4-FFF2-40B4-BE49-F238E27FC236}">
                  <a16:creationId xmlns:a16="http://schemas.microsoft.com/office/drawing/2014/main" id="{25E81A59-60AA-19C7-95E0-A63B8D34127B}"/>
                </a:ext>
              </a:extLst>
            </p:cNvPr>
            <p:cNvSpPr txBox="1"/>
            <p:nvPr/>
          </p:nvSpPr>
          <p:spPr>
            <a:xfrm>
              <a:off x="5481280" y="2194434"/>
              <a:ext cx="185216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MIP over 8 slices</a:t>
              </a:r>
            </a:p>
          </p:txBody>
        </p:sp>
        <p:sp>
          <p:nvSpPr>
            <p:cNvPr id="21" name="TextBox 20">
              <a:extLst>
                <a:ext uri="{FF2B5EF4-FFF2-40B4-BE49-F238E27FC236}">
                  <a16:creationId xmlns:a16="http://schemas.microsoft.com/office/drawing/2014/main" id="{E10166DA-8A4A-6A74-9604-389B9117EC18}"/>
                </a:ext>
              </a:extLst>
            </p:cNvPr>
            <p:cNvSpPr txBox="1"/>
            <p:nvPr/>
          </p:nvSpPr>
          <p:spPr>
            <a:xfrm>
              <a:off x="2926035" y="2193510"/>
              <a:ext cx="185216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MIP over 8 slices</a:t>
              </a:r>
            </a:p>
          </p:txBody>
        </p:sp>
        <p:sp>
          <p:nvSpPr>
            <p:cNvPr id="13" name="TextBox 12">
              <a:extLst>
                <a:ext uri="{FF2B5EF4-FFF2-40B4-BE49-F238E27FC236}">
                  <a16:creationId xmlns:a16="http://schemas.microsoft.com/office/drawing/2014/main" id="{3A911DA9-5B31-9E54-672E-A8B7178A24F2}"/>
                </a:ext>
              </a:extLst>
            </p:cNvPr>
            <p:cNvSpPr txBox="1"/>
            <p:nvPr/>
          </p:nvSpPr>
          <p:spPr>
            <a:xfrm>
              <a:off x="7751605" y="2194434"/>
              <a:ext cx="185216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Calibri" panose="020F0502020204030204" pitchFamily="34" charset="0"/>
                  <a:ea typeface="Calibri" panose="020F0502020204030204" pitchFamily="34" charset="0"/>
                  <a:cs typeface="Calibri" panose="020F0502020204030204" pitchFamily="34" charset="0"/>
                </a:rPr>
                <a:t>m</a:t>
              </a: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IP over 8 slices</a:t>
              </a:r>
            </a:p>
          </p:txBody>
        </p:sp>
      </p:grpSp>
      <p:sp>
        <p:nvSpPr>
          <p:cNvPr id="15" name="TextBox 14">
            <a:extLst>
              <a:ext uri="{FF2B5EF4-FFF2-40B4-BE49-F238E27FC236}">
                <a16:creationId xmlns:a16="http://schemas.microsoft.com/office/drawing/2014/main" id="{962029DD-0973-657D-57A3-67D05BD3243F}"/>
              </a:ext>
            </a:extLst>
          </p:cNvPr>
          <p:cNvSpPr txBox="1"/>
          <p:nvPr/>
        </p:nvSpPr>
        <p:spPr>
          <a:xfrm>
            <a:off x="2702158" y="6321638"/>
            <a:ext cx="6086515"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rial"/>
                <a:ea typeface="微软雅黑"/>
                <a:cs typeface="+mn-cs"/>
              </a:rPr>
              <a:t>Images courtesy of Yifan </a:t>
            </a:r>
            <a:r>
              <a:rPr kumimoji="0" lang="en-US" sz="1400" b="0" i="0" u="none" strike="noStrike" kern="1200" cap="none" spc="0" normalizeH="0" baseline="0" noProof="0" dirty="0" err="1">
                <a:ln>
                  <a:noFill/>
                </a:ln>
                <a:solidFill>
                  <a:prstClr val="white"/>
                </a:solidFill>
                <a:effectLst/>
                <a:uLnTx/>
                <a:uFillTx/>
                <a:latin typeface="Arial"/>
                <a:ea typeface="微软雅黑"/>
                <a:cs typeface="+mn-cs"/>
              </a:rPr>
              <a:t>Lv</a:t>
            </a:r>
            <a:r>
              <a:rPr kumimoji="0" lang="en-US" sz="1400" b="0" i="0" u="none" strike="noStrike" kern="1200" cap="none" spc="0" normalizeH="0" baseline="0" noProof="0" dirty="0">
                <a:ln>
                  <a:noFill/>
                </a:ln>
                <a:solidFill>
                  <a:prstClr val="white"/>
                </a:solidFill>
                <a:effectLst/>
                <a:uLnTx/>
                <a:uFillTx/>
                <a:latin typeface="Arial"/>
                <a:ea typeface="微软雅黑"/>
                <a:cs typeface="+mn-cs"/>
              </a:rPr>
              <a:t> and Dr. Yu Luo from Shanghai Fourth Hospital</a:t>
            </a:r>
            <a:endParaRPr kumimoji="0" lang="en-US" sz="1400" b="0" i="0" u="none" strike="noStrike" kern="1200" cap="none" spc="0" normalizeH="0" baseline="0" noProof="0" dirty="0">
              <a:ln>
                <a:noFill/>
              </a:ln>
              <a:solidFill>
                <a:prstClr val="black"/>
              </a:solidFill>
              <a:effectLst/>
              <a:uLnTx/>
              <a:uFillTx/>
              <a:latin typeface="Arial"/>
              <a:ea typeface="微软雅黑"/>
              <a:cs typeface="+mn-cs"/>
            </a:endParaRPr>
          </a:p>
        </p:txBody>
      </p:sp>
    </p:spTree>
    <p:extLst>
      <p:ext uri="{BB962C8B-B14F-4D97-AF65-F5344CB8AC3E}">
        <p14:creationId xmlns:p14="http://schemas.microsoft.com/office/powerpoint/2010/main" val="2321800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0478160-7F8E-F8A4-DF91-F62E87041C92}"/>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9AC94E67-42BE-8830-EDDE-19DF52F43A40}"/>
              </a:ext>
            </a:extLst>
          </p:cNvPr>
          <p:cNvSpPr txBox="1"/>
          <p:nvPr/>
        </p:nvSpPr>
        <p:spPr>
          <a:xfrm>
            <a:off x="654229" y="235508"/>
            <a:ext cx="11224261" cy="523220"/>
          </a:xfrm>
          <a:prstGeom prst="rect">
            <a:avLst/>
          </a:prstGeom>
          <a:noFill/>
        </p:spPr>
        <p:txBody>
          <a:bodyPr wrap="square">
            <a:spAutoFit/>
          </a:bodyPr>
          <a:lstStyle/>
          <a:p>
            <a:r>
              <a:rPr lang="en-US" sz="2800" dirty="0">
                <a:solidFill>
                  <a:srgbClr val="FFFFCC"/>
                </a:solidFill>
              </a:rPr>
              <a:t>5T-3T comparison of LSA visibility and blurring for various resolutions</a:t>
            </a:r>
          </a:p>
        </p:txBody>
      </p:sp>
      <p:sp>
        <p:nvSpPr>
          <p:cNvPr id="15" name="TextBox 14">
            <a:extLst>
              <a:ext uri="{FF2B5EF4-FFF2-40B4-BE49-F238E27FC236}">
                <a16:creationId xmlns:a16="http://schemas.microsoft.com/office/drawing/2014/main" id="{2B5CBAD4-A8AC-DEB9-F41B-ECD299F14E87}"/>
              </a:ext>
            </a:extLst>
          </p:cNvPr>
          <p:cNvSpPr txBox="1"/>
          <p:nvPr/>
        </p:nvSpPr>
        <p:spPr>
          <a:xfrm>
            <a:off x="994916" y="3929930"/>
            <a:ext cx="10306050" cy="2031325"/>
          </a:xfrm>
          <a:prstGeom prst="rect">
            <a:avLst/>
          </a:prstGeom>
          <a:noFill/>
        </p:spPr>
        <p:txBody>
          <a:bodyPr wrap="square">
            <a:spAutoFit/>
          </a:bodyPr>
          <a:lstStyle/>
          <a:p>
            <a:pPr indent="0" fontAlgn="auto"/>
            <a:r>
              <a:rPr lang="en-US" altLang="zh-CN" dirty="0">
                <a:solidFill>
                  <a:schemeClr val="bg1"/>
                </a:solidFill>
                <a:sym typeface="+mn-ea"/>
              </a:rPr>
              <a:t>Practically there are far more 3T scanners in the world than the hundred or so 5 or 7T scanners. </a:t>
            </a:r>
          </a:p>
          <a:p>
            <a:pPr indent="0" fontAlgn="auto"/>
            <a:r>
              <a:rPr lang="en-US" altLang="zh-CN" dirty="0">
                <a:solidFill>
                  <a:schemeClr val="bg1"/>
                </a:solidFill>
                <a:sym typeface="+mn-ea"/>
              </a:rPr>
              <a:t>So, a key question is: “Can we still get sufficient LSA definition even at 3T?” If so, what resolution is required? If a contrast agent is used, the vessel signal </a:t>
            </a:r>
            <a:r>
              <a:rPr lang="en-US" altLang="zh-CN" dirty="0" err="1">
                <a:solidFill>
                  <a:schemeClr val="bg1"/>
                </a:solidFill>
                <a:sym typeface="+mn-ea"/>
              </a:rPr>
              <a:t>increasesd</a:t>
            </a:r>
            <a:r>
              <a:rPr lang="en-US" altLang="zh-CN" dirty="0">
                <a:solidFill>
                  <a:schemeClr val="bg1"/>
                </a:solidFill>
                <a:sym typeface="+mn-ea"/>
              </a:rPr>
              <a:t> by a factor of roughly 3.</a:t>
            </a:r>
          </a:p>
          <a:p>
            <a:pPr indent="0" fontAlgn="auto"/>
            <a:r>
              <a:rPr lang="en-US" altLang="zh-CN" dirty="0">
                <a:solidFill>
                  <a:schemeClr val="bg1"/>
                </a:solidFill>
                <a:sym typeface="+mn-ea"/>
              </a:rPr>
              <a:t>LSA = lenticulostriate artery</a:t>
            </a:r>
          </a:p>
          <a:p>
            <a:pPr indent="0" fontAlgn="auto"/>
            <a:endParaRPr lang="en-US" altLang="zh-CN" dirty="0">
              <a:solidFill>
                <a:schemeClr val="bg1"/>
              </a:solidFill>
              <a:sym typeface="+mn-ea"/>
            </a:endParaRPr>
          </a:p>
          <a:p>
            <a:pPr indent="0" fontAlgn="auto"/>
            <a:r>
              <a:rPr lang="en-US" altLang="zh-CN" dirty="0">
                <a:solidFill>
                  <a:schemeClr val="bg1"/>
                </a:solidFill>
                <a:sym typeface="+mn-ea"/>
              </a:rPr>
              <a:t>In this particular case, we see that the major peripheral larger LSAs can be seen even with 0.35mm x 0.5mm at 3T. However, at 5T, we see sharper definition and more LSAs. </a:t>
            </a:r>
          </a:p>
        </p:txBody>
      </p:sp>
      <p:sp>
        <p:nvSpPr>
          <p:cNvPr id="5" name="TextBox 4">
            <a:extLst>
              <a:ext uri="{FF2B5EF4-FFF2-40B4-BE49-F238E27FC236}">
                <a16:creationId xmlns:a16="http://schemas.microsoft.com/office/drawing/2014/main" id="{5AC9A6CF-92D5-AD29-19C4-69DA2B3D1206}"/>
              </a:ext>
            </a:extLst>
          </p:cNvPr>
          <p:cNvSpPr txBox="1"/>
          <p:nvPr/>
        </p:nvSpPr>
        <p:spPr>
          <a:xfrm>
            <a:off x="4006711" y="1600551"/>
            <a:ext cx="876300" cy="523220"/>
          </a:xfrm>
          <a:prstGeom prst="rect">
            <a:avLst/>
          </a:prstGeom>
          <a:noFill/>
        </p:spPr>
        <p:txBody>
          <a:bodyPr wrap="square" rtlCol="0">
            <a:spAutoFit/>
          </a:bodyPr>
          <a:lstStyle/>
          <a:p>
            <a:endParaRPr lang="en-US" dirty="0"/>
          </a:p>
        </p:txBody>
      </p:sp>
      <p:grpSp>
        <p:nvGrpSpPr>
          <p:cNvPr id="37" name="Group 36">
            <a:extLst>
              <a:ext uri="{FF2B5EF4-FFF2-40B4-BE49-F238E27FC236}">
                <a16:creationId xmlns:a16="http://schemas.microsoft.com/office/drawing/2014/main" id="{38C438F0-47DF-C183-174F-E7A9DE9AF550}"/>
              </a:ext>
            </a:extLst>
          </p:cNvPr>
          <p:cNvGrpSpPr/>
          <p:nvPr/>
        </p:nvGrpSpPr>
        <p:grpSpPr>
          <a:xfrm>
            <a:off x="723509" y="1196533"/>
            <a:ext cx="10575164" cy="2096435"/>
            <a:chOff x="808418" y="1843144"/>
            <a:chExt cx="10575164" cy="2096435"/>
          </a:xfrm>
        </p:grpSpPr>
        <p:grpSp>
          <p:nvGrpSpPr>
            <p:cNvPr id="31" name="Group 30">
              <a:extLst>
                <a:ext uri="{FF2B5EF4-FFF2-40B4-BE49-F238E27FC236}">
                  <a16:creationId xmlns:a16="http://schemas.microsoft.com/office/drawing/2014/main" id="{3CF8BEA0-F4DC-C475-678A-5EA60F800C30}"/>
                </a:ext>
              </a:extLst>
            </p:cNvPr>
            <p:cNvGrpSpPr/>
            <p:nvPr/>
          </p:nvGrpSpPr>
          <p:grpSpPr>
            <a:xfrm>
              <a:off x="808418" y="1843144"/>
              <a:ext cx="10575164" cy="2096435"/>
              <a:chOff x="1246228" y="2247161"/>
              <a:chExt cx="10575164" cy="2096435"/>
            </a:xfrm>
          </p:grpSpPr>
          <p:grpSp>
            <p:nvGrpSpPr>
              <p:cNvPr id="18" name="Group 17">
                <a:extLst>
                  <a:ext uri="{FF2B5EF4-FFF2-40B4-BE49-F238E27FC236}">
                    <a16:creationId xmlns:a16="http://schemas.microsoft.com/office/drawing/2014/main" id="{F3952880-B0F6-1C12-4690-069DE2757B85}"/>
                  </a:ext>
                </a:extLst>
              </p:cNvPr>
              <p:cNvGrpSpPr/>
              <p:nvPr/>
            </p:nvGrpSpPr>
            <p:grpSpPr>
              <a:xfrm>
                <a:off x="1315341" y="3943486"/>
                <a:ext cx="10232416" cy="400110"/>
                <a:chOff x="1315341" y="3943486"/>
                <a:chExt cx="10232416" cy="400110"/>
              </a:xfrm>
            </p:grpSpPr>
            <p:sp>
              <p:nvSpPr>
                <p:cNvPr id="9" name="文本框 15">
                  <a:extLst>
                    <a:ext uri="{FF2B5EF4-FFF2-40B4-BE49-F238E27FC236}">
                      <a16:creationId xmlns:a16="http://schemas.microsoft.com/office/drawing/2014/main" id="{13733E3D-C0E0-3439-01C4-0E92D737AF0A}"/>
                    </a:ext>
                  </a:extLst>
                </p:cNvPr>
                <p:cNvSpPr txBox="1"/>
                <p:nvPr>
                  <p:custDataLst>
                    <p:tags r:id="rId3"/>
                  </p:custDataLst>
                </p:nvPr>
              </p:nvSpPr>
              <p:spPr>
                <a:xfrm>
                  <a:off x="5021849" y="3943486"/>
                  <a:ext cx="2749551" cy="400110"/>
                </a:xfrm>
                <a:prstGeom prst="rect">
                  <a:avLst/>
                </a:prstGeom>
                <a:noFill/>
              </p:spPr>
              <p:txBody>
                <a:bodyPr wrap="square" rtlCol="0" anchor="t">
                  <a:spAutoFit/>
                </a:bodyPr>
                <a:lstStyle/>
                <a:p>
                  <a:pPr algn="ctr"/>
                  <a:r>
                    <a:rPr lang="en-US" altLang="zh-CN" sz="2000" b="1" dirty="0">
                      <a:solidFill>
                        <a:schemeClr val="bg1"/>
                      </a:solidFill>
                      <a:latin typeface="Times New Roman" panose="02020603050405020304"/>
                      <a:ea typeface="宋体" panose="02010600030101010101" pitchFamily="2" charset="-122"/>
                      <a:sym typeface="+mn-ea"/>
                    </a:rPr>
                    <a:t>3T at 0.35×0.35mm</a:t>
                  </a:r>
                  <a:r>
                    <a:rPr lang="en-US" altLang="zh-CN" sz="2000" b="1" baseline="30000" dirty="0">
                      <a:solidFill>
                        <a:schemeClr val="bg1"/>
                      </a:solidFill>
                      <a:latin typeface="Times New Roman" panose="02020603050405020304"/>
                      <a:ea typeface="宋体" panose="02010600030101010101" pitchFamily="2" charset="-122"/>
                      <a:sym typeface="+mn-ea"/>
                    </a:rPr>
                    <a:t>2</a:t>
                  </a:r>
                </a:p>
              </p:txBody>
            </p:sp>
            <p:sp>
              <p:nvSpPr>
                <p:cNvPr id="10" name="文本框 17">
                  <a:extLst>
                    <a:ext uri="{FF2B5EF4-FFF2-40B4-BE49-F238E27FC236}">
                      <a16:creationId xmlns:a16="http://schemas.microsoft.com/office/drawing/2014/main" id="{7CAD135D-60A7-BA5E-D60E-2137F0CB44CC}"/>
                    </a:ext>
                  </a:extLst>
                </p:cNvPr>
                <p:cNvSpPr txBox="1"/>
                <p:nvPr>
                  <p:custDataLst>
                    <p:tags r:id="rId4"/>
                  </p:custDataLst>
                </p:nvPr>
              </p:nvSpPr>
              <p:spPr>
                <a:xfrm>
                  <a:off x="8798207" y="3943486"/>
                  <a:ext cx="2749550" cy="400110"/>
                </a:xfrm>
                <a:prstGeom prst="rect">
                  <a:avLst/>
                </a:prstGeom>
                <a:noFill/>
              </p:spPr>
              <p:txBody>
                <a:bodyPr wrap="square" rtlCol="0" anchor="t">
                  <a:spAutoFit/>
                </a:bodyPr>
                <a:lstStyle/>
                <a:p>
                  <a:pPr algn="ctr"/>
                  <a:r>
                    <a:rPr lang="en-US" altLang="zh-CN" sz="2000" b="1" dirty="0">
                      <a:solidFill>
                        <a:schemeClr val="bg1"/>
                      </a:solidFill>
                      <a:latin typeface="Times New Roman" panose="02020603050405020304"/>
                      <a:ea typeface="宋体" panose="02010600030101010101" pitchFamily="2" charset="-122"/>
                      <a:sym typeface="+mn-ea"/>
                    </a:rPr>
                    <a:t>3T at 0.35×0.5mm</a:t>
                  </a:r>
                  <a:r>
                    <a:rPr lang="en-US" altLang="zh-CN" sz="2000" b="1" baseline="30000" dirty="0">
                      <a:solidFill>
                        <a:schemeClr val="bg1"/>
                      </a:solidFill>
                      <a:latin typeface="Times New Roman" panose="02020603050405020304"/>
                      <a:ea typeface="宋体" panose="02010600030101010101" pitchFamily="2" charset="-122"/>
                      <a:sym typeface="+mn-ea"/>
                    </a:rPr>
                    <a:t>2</a:t>
                  </a:r>
                </a:p>
              </p:txBody>
            </p:sp>
            <p:sp>
              <p:nvSpPr>
                <p:cNvPr id="17" name="文本框 15">
                  <a:extLst>
                    <a:ext uri="{FF2B5EF4-FFF2-40B4-BE49-F238E27FC236}">
                      <a16:creationId xmlns:a16="http://schemas.microsoft.com/office/drawing/2014/main" id="{CF37B09C-7252-6FDF-E9D4-B984198BBCF3}"/>
                    </a:ext>
                  </a:extLst>
                </p:cNvPr>
                <p:cNvSpPr txBox="1"/>
                <p:nvPr>
                  <p:custDataLst>
                    <p:tags r:id="rId5"/>
                  </p:custDataLst>
                </p:nvPr>
              </p:nvSpPr>
              <p:spPr>
                <a:xfrm>
                  <a:off x="1315341" y="3943486"/>
                  <a:ext cx="2749551" cy="400110"/>
                </a:xfrm>
                <a:prstGeom prst="rect">
                  <a:avLst/>
                </a:prstGeom>
                <a:noFill/>
              </p:spPr>
              <p:txBody>
                <a:bodyPr wrap="square" rtlCol="0" anchor="t">
                  <a:spAutoFit/>
                </a:bodyPr>
                <a:lstStyle/>
                <a:p>
                  <a:pPr algn="ctr"/>
                  <a:r>
                    <a:rPr lang="en-US" altLang="zh-CN" sz="2000" b="1" dirty="0">
                      <a:solidFill>
                        <a:schemeClr val="bg1"/>
                      </a:solidFill>
                      <a:latin typeface="Times New Roman" panose="02020603050405020304"/>
                      <a:ea typeface="宋体" panose="02010600030101010101" pitchFamily="2" charset="-122"/>
                      <a:sym typeface="+mn-ea"/>
                    </a:rPr>
                    <a:t>5T at 0.35×0.35mm</a:t>
                  </a:r>
                  <a:r>
                    <a:rPr lang="en-US" altLang="zh-CN" sz="2000" b="1" baseline="30000" dirty="0">
                      <a:solidFill>
                        <a:schemeClr val="bg1"/>
                      </a:solidFill>
                      <a:latin typeface="Times New Roman" panose="02020603050405020304"/>
                      <a:ea typeface="宋体" panose="02010600030101010101" pitchFamily="2" charset="-122"/>
                      <a:sym typeface="+mn-ea"/>
                    </a:rPr>
                    <a:t>2</a:t>
                  </a:r>
                </a:p>
              </p:txBody>
            </p:sp>
          </p:grpSp>
          <p:pic>
            <p:nvPicPr>
              <p:cNvPr id="7" name="Picture 6" descr="The image is a medical scan showing a detailed X-ray of the brain, highlighting the complex network of blood vessels.&#10;&#10;AI-generated content may be incorrect.">
                <a:extLst>
                  <a:ext uri="{FF2B5EF4-FFF2-40B4-BE49-F238E27FC236}">
                    <a16:creationId xmlns:a16="http://schemas.microsoft.com/office/drawing/2014/main" id="{6E94132B-38D0-6317-F889-BE48E4660ED9}"/>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12000" contrast="27000"/>
                        </a14:imgEffect>
                      </a14:imgLayer>
                    </a14:imgProps>
                  </a:ext>
                </a:extLst>
              </a:blip>
              <a:srcRect t="6902" b="14593"/>
              <a:stretch>
                <a:fillRect/>
              </a:stretch>
            </p:blipFill>
            <p:spPr>
              <a:xfrm>
                <a:off x="4711697" y="2247161"/>
                <a:ext cx="3458753" cy="1594589"/>
              </a:xfrm>
              <a:prstGeom prst="rect">
                <a:avLst/>
              </a:prstGeom>
            </p:spPr>
          </p:pic>
          <p:pic>
            <p:nvPicPr>
              <p:cNvPr id="26" name="Picture 25" descr="The image shows an angiogram with multiple blood vessels clearly visible in the brain's cross-section.&#10;&#10;AI-generated content may be incorrect.">
                <a:extLst>
                  <a:ext uri="{FF2B5EF4-FFF2-40B4-BE49-F238E27FC236}">
                    <a16:creationId xmlns:a16="http://schemas.microsoft.com/office/drawing/2014/main" id="{59D3EB96-6B5C-6DA3-EC1F-6BBC215F9678}"/>
                  </a:ext>
                </a:extLst>
              </p:cNvPr>
              <p:cNvPicPr>
                <a:picLocks noChangeAspect="1"/>
              </p:cNvPicPr>
              <p:nvPr/>
            </p:nvPicPr>
            <p:blipFill>
              <a:blip r:embed="rId10">
                <a:extLst>
                  <a:ext uri="{BEBA8EAE-BF5A-486C-A8C5-ECC9F3942E4B}">
                    <a14:imgProps xmlns:a14="http://schemas.microsoft.com/office/drawing/2010/main">
                      <a14:imgLayer r:embed="rId11">
                        <a14:imgEffect>
                          <a14:brightnessContrast contrast="63000"/>
                        </a14:imgEffect>
                      </a14:imgLayer>
                    </a14:imgProps>
                  </a:ext>
                </a:extLst>
              </a:blip>
              <a:srcRect t="8949" b="14593"/>
              <a:stretch>
                <a:fillRect/>
              </a:stretch>
            </p:blipFill>
            <p:spPr>
              <a:xfrm>
                <a:off x="8170450" y="2339139"/>
                <a:ext cx="3650942" cy="1553003"/>
              </a:xfrm>
              <a:prstGeom prst="rect">
                <a:avLst/>
              </a:prstGeom>
            </p:spPr>
          </p:pic>
          <p:pic>
            <p:nvPicPr>
              <p:cNvPr id="30" name="Picture 29" descr="The image is a cranial CT scan showing the intricate network of blood vessels in the brain, with a focus on the cerebral arteries and veins.&#10;&#10;AI-generated content may be incorrect.">
                <a:extLst>
                  <a:ext uri="{FF2B5EF4-FFF2-40B4-BE49-F238E27FC236}">
                    <a16:creationId xmlns:a16="http://schemas.microsoft.com/office/drawing/2014/main" id="{D5596918-1F3B-5A00-EEBE-AD9CD850A694}"/>
                  </a:ext>
                </a:extLst>
              </p:cNvPr>
              <p:cNvPicPr>
                <a:picLocks noChangeAspect="1"/>
              </p:cNvPicPr>
              <p:nvPr/>
            </p:nvPicPr>
            <p:blipFill>
              <a:blip r:embed="rId12">
                <a:extLst>
                  <a:ext uri="{BEBA8EAE-BF5A-486C-A8C5-ECC9F3942E4B}">
                    <a14:imgProps xmlns:a14="http://schemas.microsoft.com/office/drawing/2010/main">
                      <a14:imgLayer r:embed="rId13">
                        <a14:imgEffect>
                          <a14:brightnessContrast contrast="42000"/>
                        </a14:imgEffect>
                      </a14:imgLayer>
                    </a14:imgProps>
                  </a:ext>
                </a:extLst>
              </a:blip>
              <a:srcRect t="23543"/>
              <a:stretch>
                <a:fillRect/>
              </a:stretch>
            </p:blipFill>
            <p:spPr>
              <a:xfrm>
                <a:off x="1246228" y="2267953"/>
                <a:ext cx="3370217" cy="1553003"/>
              </a:xfrm>
              <a:prstGeom prst="rect">
                <a:avLst/>
              </a:prstGeom>
            </p:spPr>
          </p:pic>
        </p:grpSp>
        <p:cxnSp>
          <p:nvCxnSpPr>
            <p:cNvPr id="32" name="直接箭头连接符 12">
              <a:extLst>
                <a:ext uri="{FF2B5EF4-FFF2-40B4-BE49-F238E27FC236}">
                  <a16:creationId xmlns:a16="http://schemas.microsoft.com/office/drawing/2014/main" id="{3F299374-7B08-B959-F029-9229720749AA}"/>
                </a:ext>
              </a:extLst>
            </p:cNvPr>
            <p:cNvCxnSpPr>
              <a:cxnSpLocks/>
            </p:cNvCxnSpPr>
            <p:nvPr/>
          </p:nvCxnSpPr>
          <p:spPr>
            <a:xfrm flipH="1">
              <a:off x="6514305" y="2237119"/>
              <a:ext cx="229395" cy="360226"/>
            </a:xfrm>
            <a:prstGeom prst="straightConnector1">
              <a:avLst/>
            </a:prstGeom>
            <a:ln w="31750">
              <a:solidFill>
                <a:srgbClr val="00B050"/>
              </a:solidFill>
              <a:tailEnd type="triangle" w="lg" len="lg"/>
            </a:ln>
          </p:spPr>
          <p:style>
            <a:lnRef idx="2">
              <a:schemeClr val="accent1"/>
            </a:lnRef>
            <a:fillRef idx="0">
              <a:srgbClr val="FFFFFF"/>
            </a:fillRef>
            <a:effectRef idx="0">
              <a:srgbClr val="FFFFFF"/>
            </a:effectRef>
            <a:fontRef idx="minor">
              <a:schemeClr val="tx1"/>
            </a:fontRef>
          </p:style>
        </p:cxnSp>
        <p:cxnSp>
          <p:nvCxnSpPr>
            <p:cNvPr id="35" name="直接箭头连接符 12">
              <a:extLst>
                <a:ext uri="{FF2B5EF4-FFF2-40B4-BE49-F238E27FC236}">
                  <a16:creationId xmlns:a16="http://schemas.microsoft.com/office/drawing/2014/main" id="{9B9A61FE-06CB-98EA-8C79-AF6C464AF613}"/>
                </a:ext>
              </a:extLst>
            </p:cNvPr>
            <p:cNvCxnSpPr>
              <a:cxnSpLocks/>
            </p:cNvCxnSpPr>
            <p:nvPr/>
          </p:nvCxnSpPr>
          <p:spPr>
            <a:xfrm flipH="1">
              <a:off x="10087755" y="2279048"/>
              <a:ext cx="229395" cy="360226"/>
            </a:xfrm>
            <a:prstGeom prst="straightConnector1">
              <a:avLst/>
            </a:prstGeom>
            <a:ln w="31750">
              <a:solidFill>
                <a:srgbClr val="00B050"/>
              </a:solidFill>
              <a:tailEnd type="triangle" w="lg" len="lg"/>
            </a:ln>
          </p:spPr>
          <p:style>
            <a:lnRef idx="2">
              <a:schemeClr val="accent1"/>
            </a:lnRef>
            <a:fillRef idx="0">
              <a:srgbClr val="FFFFFF"/>
            </a:fillRef>
            <a:effectRef idx="0">
              <a:srgbClr val="FFFFFF"/>
            </a:effectRef>
            <a:fontRef idx="minor">
              <a:schemeClr val="tx1"/>
            </a:fontRef>
          </p:style>
        </p:cxnSp>
        <p:cxnSp>
          <p:nvCxnSpPr>
            <p:cNvPr id="36" name="直接箭头连接符 12">
              <a:extLst>
                <a:ext uri="{FF2B5EF4-FFF2-40B4-BE49-F238E27FC236}">
                  <a16:creationId xmlns:a16="http://schemas.microsoft.com/office/drawing/2014/main" id="{F19A3398-11FB-E9BD-78E5-812C0766C77F}"/>
                </a:ext>
              </a:extLst>
            </p:cNvPr>
            <p:cNvCxnSpPr>
              <a:cxnSpLocks/>
            </p:cNvCxnSpPr>
            <p:nvPr/>
          </p:nvCxnSpPr>
          <p:spPr>
            <a:xfrm flipH="1">
              <a:off x="3055552" y="2247357"/>
              <a:ext cx="229395" cy="360226"/>
            </a:xfrm>
            <a:prstGeom prst="straightConnector1">
              <a:avLst/>
            </a:prstGeom>
            <a:ln w="31750">
              <a:solidFill>
                <a:srgbClr val="00B050"/>
              </a:solidFill>
              <a:tailEnd type="triangle" w="lg" len="lg"/>
            </a:ln>
          </p:spPr>
          <p:style>
            <a:lnRef idx="2">
              <a:schemeClr val="accent1"/>
            </a:lnRef>
            <a:fillRef idx="0">
              <a:srgbClr val="FFFFFF"/>
            </a:fillRef>
            <a:effectRef idx="0">
              <a:srgbClr val="FFFFFF"/>
            </a:effectRef>
            <a:fontRef idx="minor">
              <a:schemeClr val="tx1"/>
            </a:fontRef>
          </p:style>
        </p:cxnSp>
      </p:grpSp>
      <p:sp>
        <p:nvSpPr>
          <p:cNvPr id="3" name="TextBox 2">
            <a:extLst>
              <a:ext uri="{FF2B5EF4-FFF2-40B4-BE49-F238E27FC236}">
                <a16:creationId xmlns:a16="http://schemas.microsoft.com/office/drawing/2014/main" id="{48817880-F773-1AF5-49F4-67CCBF231474}"/>
              </a:ext>
            </a:extLst>
          </p:cNvPr>
          <p:cNvSpPr txBox="1"/>
          <p:nvPr/>
        </p:nvSpPr>
        <p:spPr>
          <a:xfrm>
            <a:off x="1621273" y="6222382"/>
            <a:ext cx="9677400" cy="369332"/>
          </a:xfrm>
          <a:prstGeom prst="rect">
            <a:avLst/>
          </a:prstGeom>
          <a:noFill/>
        </p:spPr>
        <p:txBody>
          <a:bodyPr wrap="square">
            <a:spAutoFit/>
          </a:bodyPr>
          <a:lstStyle/>
          <a:p>
            <a:r>
              <a:rPr lang="en-US" dirty="0">
                <a:solidFill>
                  <a:schemeClr val="bg1"/>
                </a:solidFill>
              </a:rPr>
              <a:t>Images courtesy of Ruixi Li and </a:t>
            </a:r>
            <a:r>
              <a:rPr lang="en-US" dirty="0" err="1">
                <a:solidFill>
                  <a:schemeClr val="bg1"/>
                </a:solidFill>
              </a:rPr>
              <a:t>Lejia</a:t>
            </a:r>
            <a:r>
              <a:rPr lang="en-US" dirty="0">
                <a:solidFill>
                  <a:schemeClr val="bg1"/>
                </a:solidFill>
              </a:rPr>
              <a:t> Huang from Shanghai Ruijin Hospital</a:t>
            </a:r>
            <a:endParaRPr lang="en-US" dirty="0"/>
          </a:p>
        </p:txBody>
      </p:sp>
      <p:sp>
        <p:nvSpPr>
          <p:cNvPr id="4" name="文本框 15">
            <a:extLst>
              <a:ext uri="{FF2B5EF4-FFF2-40B4-BE49-F238E27FC236}">
                <a16:creationId xmlns:a16="http://schemas.microsoft.com/office/drawing/2014/main" id="{698959FF-BB62-CF64-DCC8-55086E349BF0}"/>
              </a:ext>
            </a:extLst>
          </p:cNvPr>
          <p:cNvSpPr txBox="1"/>
          <p:nvPr>
            <p:custDataLst>
              <p:tags r:id="rId1"/>
            </p:custDataLst>
          </p:nvPr>
        </p:nvSpPr>
        <p:spPr>
          <a:xfrm>
            <a:off x="5105697" y="3250728"/>
            <a:ext cx="1770925" cy="400110"/>
          </a:xfrm>
          <a:prstGeom prst="rect">
            <a:avLst/>
          </a:prstGeom>
          <a:noFill/>
        </p:spPr>
        <p:txBody>
          <a:bodyPr wrap="square" rtlCol="0" anchor="t">
            <a:spAutoFit/>
          </a:bodyPr>
          <a:lstStyle/>
          <a:p>
            <a:pPr algn="ctr"/>
            <a:r>
              <a:rPr lang="en-US" altLang="zh-CN" sz="2000" b="1" dirty="0">
                <a:solidFill>
                  <a:schemeClr val="bg1"/>
                </a:solidFill>
                <a:latin typeface="Times New Roman" panose="02020603050405020304"/>
                <a:ea typeface="宋体" panose="02010600030101010101" pitchFamily="2" charset="-122"/>
                <a:sym typeface="+mn-ea"/>
              </a:rPr>
              <a:t>4min 17sec</a:t>
            </a:r>
            <a:endParaRPr lang="en-US" altLang="zh-CN" sz="2000" b="1" baseline="30000" dirty="0">
              <a:solidFill>
                <a:schemeClr val="bg1"/>
              </a:solidFill>
              <a:latin typeface="Times New Roman" panose="02020603050405020304"/>
              <a:ea typeface="宋体" panose="02010600030101010101" pitchFamily="2" charset="-122"/>
              <a:sym typeface="+mn-ea"/>
            </a:endParaRPr>
          </a:p>
        </p:txBody>
      </p:sp>
      <p:sp>
        <p:nvSpPr>
          <p:cNvPr id="8" name="文本框 17">
            <a:extLst>
              <a:ext uri="{FF2B5EF4-FFF2-40B4-BE49-F238E27FC236}">
                <a16:creationId xmlns:a16="http://schemas.microsoft.com/office/drawing/2014/main" id="{B03C37CC-603B-7F4F-A029-1B6AF8285C3B}"/>
              </a:ext>
            </a:extLst>
          </p:cNvPr>
          <p:cNvSpPr txBox="1"/>
          <p:nvPr>
            <p:custDataLst>
              <p:tags r:id="rId2"/>
            </p:custDataLst>
          </p:nvPr>
        </p:nvSpPr>
        <p:spPr>
          <a:xfrm>
            <a:off x="8661395" y="3250728"/>
            <a:ext cx="1846580" cy="400110"/>
          </a:xfrm>
          <a:prstGeom prst="rect">
            <a:avLst/>
          </a:prstGeom>
          <a:noFill/>
        </p:spPr>
        <p:txBody>
          <a:bodyPr wrap="square" rtlCol="0" anchor="t">
            <a:spAutoFit/>
          </a:bodyPr>
          <a:lstStyle/>
          <a:p>
            <a:pPr algn="ctr"/>
            <a:r>
              <a:rPr lang="en-US" altLang="zh-CN" sz="2000" b="1" dirty="0">
                <a:solidFill>
                  <a:schemeClr val="bg1"/>
                </a:solidFill>
                <a:latin typeface="Times New Roman" panose="02020603050405020304"/>
                <a:ea typeface="宋体" panose="02010600030101010101" pitchFamily="2" charset="-122"/>
                <a:sym typeface="+mn-ea"/>
              </a:rPr>
              <a:t>3min</a:t>
            </a:r>
          </a:p>
        </p:txBody>
      </p:sp>
      <p:sp>
        <p:nvSpPr>
          <p:cNvPr id="12" name="文本框 1">
            <a:extLst>
              <a:ext uri="{FF2B5EF4-FFF2-40B4-BE49-F238E27FC236}">
                <a16:creationId xmlns:a16="http://schemas.microsoft.com/office/drawing/2014/main" id="{0A31418C-F37B-F4D7-DA8F-FA2D43095322}"/>
              </a:ext>
            </a:extLst>
          </p:cNvPr>
          <p:cNvSpPr txBox="1"/>
          <p:nvPr/>
        </p:nvSpPr>
        <p:spPr>
          <a:xfrm>
            <a:off x="1588763" y="3268693"/>
            <a:ext cx="1846580" cy="400110"/>
          </a:xfrm>
          <a:prstGeom prst="rect">
            <a:avLst/>
          </a:prstGeom>
          <a:noFill/>
        </p:spPr>
        <p:txBody>
          <a:bodyPr wrap="square" rtlCol="0" anchor="t">
            <a:spAutoFit/>
          </a:bodyPr>
          <a:lstStyle/>
          <a:p>
            <a:r>
              <a:rPr lang="en-US" altLang="zh-CN" sz="2000" b="1" dirty="0">
                <a:solidFill>
                  <a:schemeClr val="bg1"/>
                </a:solidFill>
                <a:latin typeface="Times New Roman" panose="02020603050405020304"/>
                <a:ea typeface="宋体" panose="02010600030101010101" pitchFamily="2" charset="-122"/>
                <a:sym typeface="+mn-ea"/>
              </a:rPr>
              <a:t>4min 49sec       </a:t>
            </a:r>
          </a:p>
        </p:txBody>
      </p:sp>
    </p:spTree>
    <p:extLst>
      <p:ext uri="{BB962C8B-B14F-4D97-AF65-F5344CB8AC3E}">
        <p14:creationId xmlns:p14="http://schemas.microsoft.com/office/powerpoint/2010/main" val="3901842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0B84AB5-EBC2-93E9-9E7E-2F771EF1B0AA}"/>
              </a:ext>
            </a:extLst>
          </p:cNvPr>
          <p:cNvSpPr txBox="1"/>
          <p:nvPr/>
        </p:nvSpPr>
        <p:spPr>
          <a:xfrm>
            <a:off x="2360294" y="1164772"/>
            <a:ext cx="7471412" cy="523220"/>
          </a:xfrm>
          <a:prstGeom prst="rect">
            <a:avLst/>
          </a:prstGeom>
          <a:noFill/>
        </p:spPr>
        <p:txBody>
          <a:bodyPr wrap="square">
            <a:spAutoFit/>
          </a:bodyPr>
          <a:lstStyle/>
          <a:p>
            <a:r>
              <a:rPr lang="en-US" sz="2800" dirty="0">
                <a:solidFill>
                  <a:srgbClr val="FFFFCC"/>
                </a:solidFill>
              </a:rPr>
              <a:t>Pre-post contrast 3T visualization of the LSAs</a:t>
            </a:r>
          </a:p>
        </p:txBody>
      </p:sp>
      <p:pic>
        <p:nvPicPr>
          <p:cNvPr id="3" name="Picture 2" descr="The image displays two MRI scan results with parameters including field of view (MIP), focal anatomy (FA), bore size (Bo), and slice thickness (TH), comparing two different scan measurements.&#10;&#10;AI-generated content may be incorrect.">
            <a:extLst>
              <a:ext uri="{FF2B5EF4-FFF2-40B4-BE49-F238E27FC236}">
                <a16:creationId xmlns:a16="http://schemas.microsoft.com/office/drawing/2014/main" id="{98328482-574A-7124-1259-902755B60970}"/>
              </a:ext>
            </a:extLst>
          </p:cNvPr>
          <p:cNvPicPr>
            <a:picLocks noChangeAspect="1"/>
          </p:cNvPicPr>
          <p:nvPr/>
        </p:nvPicPr>
        <p:blipFill>
          <a:blip r:embed="rId2"/>
          <a:srcRect t="31826"/>
          <a:stretch>
            <a:fillRect/>
          </a:stretch>
        </p:blipFill>
        <p:spPr>
          <a:xfrm>
            <a:off x="1746384" y="2524395"/>
            <a:ext cx="8699232" cy="2401390"/>
          </a:xfrm>
          <a:prstGeom prst="rect">
            <a:avLst/>
          </a:prstGeom>
        </p:spPr>
      </p:pic>
      <p:sp>
        <p:nvSpPr>
          <p:cNvPr id="9" name="TextBox 8">
            <a:extLst>
              <a:ext uri="{FF2B5EF4-FFF2-40B4-BE49-F238E27FC236}">
                <a16:creationId xmlns:a16="http://schemas.microsoft.com/office/drawing/2014/main" id="{B10D941A-2299-0237-FB9B-801D4ECB9057}"/>
              </a:ext>
            </a:extLst>
          </p:cNvPr>
          <p:cNvSpPr txBox="1"/>
          <p:nvPr/>
        </p:nvSpPr>
        <p:spPr>
          <a:xfrm>
            <a:off x="1746384" y="5493173"/>
            <a:ext cx="9677400" cy="400110"/>
          </a:xfrm>
          <a:prstGeom prst="rect">
            <a:avLst/>
          </a:prstGeom>
          <a:noFill/>
        </p:spPr>
        <p:txBody>
          <a:bodyPr wrap="square">
            <a:spAutoFit/>
          </a:bodyPr>
          <a:lstStyle/>
          <a:p>
            <a:r>
              <a:rPr lang="en-US" sz="2000" dirty="0">
                <a:solidFill>
                  <a:schemeClr val="bg1"/>
                </a:solidFill>
              </a:rPr>
              <a:t>Images courtesy of Yifan </a:t>
            </a:r>
            <a:r>
              <a:rPr lang="en-US" sz="2000" dirty="0" err="1">
                <a:solidFill>
                  <a:schemeClr val="bg1"/>
                </a:solidFill>
              </a:rPr>
              <a:t>Lv</a:t>
            </a:r>
            <a:r>
              <a:rPr lang="en-US" sz="2000" dirty="0">
                <a:solidFill>
                  <a:schemeClr val="bg1"/>
                </a:solidFill>
              </a:rPr>
              <a:t> and Dr. Yu Luo from Shanghai Fourth Hospital</a:t>
            </a:r>
            <a:endParaRPr lang="en-US" dirty="0"/>
          </a:p>
        </p:txBody>
      </p:sp>
      <p:sp>
        <p:nvSpPr>
          <p:cNvPr id="4" name="TextBox 3">
            <a:extLst>
              <a:ext uri="{FF2B5EF4-FFF2-40B4-BE49-F238E27FC236}">
                <a16:creationId xmlns:a16="http://schemas.microsoft.com/office/drawing/2014/main" id="{7814DDD2-A38A-5327-82E8-10D50EB819BF}"/>
              </a:ext>
            </a:extLst>
          </p:cNvPr>
          <p:cNvSpPr txBox="1"/>
          <p:nvPr/>
        </p:nvSpPr>
        <p:spPr>
          <a:xfrm>
            <a:off x="2705100" y="2055325"/>
            <a:ext cx="2993572" cy="400110"/>
          </a:xfrm>
          <a:prstGeom prst="rect">
            <a:avLst/>
          </a:prstGeom>
          <a:noFill/>
        </p:spPr>
        <p:txBody>
          <a:bodyPr wrap="square">
            <a:spAutoFit/>
          </a:bodyPr>
          <a:lstStyle/>
          <a:p>
            <a:r>
              <a:rPr kumimoji="0" lang="en-US" altLang="zh-CN"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charset="-122"/>
                <a:cs typeface="Arial" panose="020B0604020202020204" pitchFamily="34" charset="0"/>
                <a:sym typeface="+mn-lt"/>
              </a:rPr>
              <a:t>Pre-contrast AVAST</a:t>
            </a:r>
            <a:endParaRPr lang="en-US" dirty="0"/>
          </a:p>
        </p:txBody>
      </p:sp>
      <p:sp>
        <p:nvSpPr>
          <p:cNvPr id="7" name="TextBox 6">
            <a:extLst>
              <a:ext uri="{FF2B5EF4-FFF2-40B4-BE49-F238E27FC236}">
                <a16:creationId xmlns:a16="http://schemas.microsoft.com/office/drawing/2014/main" id="{B48945AA-D468-2482-B420-066B4DCD4234}"/>
              </a:ext>
            </a:extLst>
          </p:cNvPr>
          <p:cNvSpPr txBox="1"/>
          <p:nvPr/>
        </p:nvSpPr>
        <p:spPr>
          <a:xfrm>
            <a:off x="6950529" y="2055325"/>
            <a:ext cx="2993572" cy="400110"/>
          </a:xfrm>
          <a:prstGeom prst="rect">
            <a:avLst/>
          </a:prstGeom>
          <a:noFill/>
        </p:spPr>
        <p:txBody>
          <a:bodyPr wrap="square">
            <a:spAutoFit/>
          </a:bodyPr>
          <a:lstStyle/>
          <a:p>
            <a:r>
              <a:rPr kumimoji="0" lang="en-US" altLang="zh-CN"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charset="-122"/>
                <a:cs typeface="Arial" panose="020B0604020202020204" pitchFamily="34" charset="0"/>
                <a:sym typeface="+mn-lt"/>
              </a:rPr>
              <a:t>Post-contrast AVAST</a:t>
            </a:r>
            <a:endParaRPr lang="en-US" dirty="0"/>
          </a:p>
        </p:txBody>
      </p:sp>
    </p:spTree>
    <p:extLst>
      <p:ext uri="{BB962C8B-B14F-4D97-AF65-F5344CB8AC3E}">
        <p14:creationId xmlns:p14="http://schemas.microsoft.com/office/powerpoint/2010/main" val="4049038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 name="文本框 22"/>
          <p:cNvSpPr txBox="1"/>
          <p:nvPr/>
        </p:nvSpPr>
        <p:spPr>
          <a:xfrm>
            <a:off x="595304" y="1309629"/>
            <a:ext cx="697658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rgbClr val="FFFFCC"/>
                </a:solidFill>
                <a:effectLst/>
                <a:uLnTx/>
                <a:uFillTx/>
                <a:latin typeface="Arial" panose="020B0604020202090204" pitchFamily="34" charset="0"/>
                <a:ea typeface="微软雅黑" panose="020B0503020204020204" charset="-122"/>
                <a:cs typeface="+mn-ea"/>
                <a:sym typeface="+mn-lt"/>
              </a:rPr>
              <a:t>What can AVAST do for clinical interpretation? </a:t>
            </a:r>
          </a:p>
        </p:txBody>
      </p:sp>
      <p:sp>
        <p:nvSpPr>
          <p:cNvPr id="7" name="文本框 6"/>
          <p:cNvSpPr txBox="1"/>
          <p:nvPr/>
        </p:nvSpPr>
        <p:spPr>
          <a:xfrm>
            <a:off x="10320655" y="0"/>
            <a:ext cx="990600" cy="368300"/>
          </a:xfrm>
          <a:prstGeom prst="rect">
            <a:avLst/>
          </a:prstGeom>
          <a:noFill/>
        </p:spPr>
        <p:txBody>
          <a:bodyPr wrap="square" rtlCol="0">
            <a:spAutoFit/>
          </a:bodyPr>
          <a:lstStyle/>
          <a:p>
            <a:r>
              <a:rPr lang="en-US" altLang="zh-CN" b="1" dirty="0">
                <a:solidFill>
                  <a:schemeClr val="bg1"/>
                </a:solidFill>
                <a:sym typeface="+mn-ea"/>
              </a:rPr>
              <a:t>APCVs</a:t>
            </a:r>
          </a:p>
        </p:txBody>
      </p:sp>
      <p:sp>
        <p:nvSpPr>
          <p:cNvPr id="5" name="TextBox 4">
            <a:extLst>
              <a:ext uri="{FF2B5EF4-FFF2-40B4-BE49-F238E27FC236}">
                <a16:creationId xmlns:a16="http://schemas.microsoft.com/office/drawing/2014/main" id="{DB6124D1-860F-7539-FDE3-4D8BDC865F1B}"/>
              </a:ext>
            </a:extLst>
          </p:cNvPr>
          <p:cNvSpPr txBox="1"/>
          <p:nvPr/>
        </p:nvSpPr>
        <p:spPr>
          <a:xfrm>
            <a:off x="595304" y="2342383"/>
            <a:ext cx="8558964" cy="3139321"/>
          </a:xfrm>
          <a:prstGeom prst="rect">
            <a:avLst/>
          </a:prstGeom>
          <a:noFill/>
        </p:spPr>
        <p:txBody>
          <a:bodyPr wrap="square">
            <a:spAutoFit/>
          </a:bodyPr>
          <a:lstStyle/>
          <a:p>
            <a:r>
              <a:rPr lang="en-US" b="1" dirty="0">
                <a:solidFill>
                  <a:srgbClr val="FFFFCC"/>
                </a:solidFill>
              </a:rPr>
              <a:t>SWI in stroke: </a:t>
            </a:r>
            <a:r>
              <a:rPr lang="en-US" dirty="0">
                <a:solidFill>
                  <a:schemeClr val="bg1"/>
                </a:solidFill>
              </a:rPr>
              <a:t>Visualizing the presence of microbleeds (CMBs), too many may affect treatment by suggesting that tPA not be administered. </a:t>
            </a:r>
          </a:p>
          <a:p>
            <a:endParaRPr lang="en-US" dirty="0">
              <a:solidFill>
                <a:schemeClr val="bg1"/>
              </a:solidFill>
            </a:endParaRPr>
          </a:p>
          <a:p>
            <a:r>
              <a:rPr lang="en-US" b="1" dirty="0">
                <a:solidFill>
                  <a:srgbClr val="FFFFCC"/>
                </a:solidFill>
              </a:rPr>
              <a:t>SWI in stroke: </a:t>
            </a:r>
            <a:r>
              <a:rPr lang="en-US" dirty="0">
                <a:solidFill>
                  <a:schemeClr val="bg1"/>
                </a:solidFill>
              </a:rPr>
              <a:t>Visualizing Asymmetrically Prominent Cortical Veins (APCVs). These show the presence of reduced flow and increased deoxyhemoglobin.</a:t>
            </a:r>
          </a:p>
          <a:p>
            <a:endParaRPr lang="en-US" dirty="0">
              <a:solidFill>
                <a:schemeClr val="bg1"/>
              </a:solidFill>
            </a:endParaRPr>
          </a:p>
          <a:p>
            <a:r>
              <a:rPr lang="en-US" b="1" dirty="0">
                <a:solidFill>
                  <a:srgbClr val="FFFFCC"/>
                </a:solidFill>
              </a:rPr>
              <a:t>QSM in stroke: </a:t>
            </a:r>
            <a:r>
              <a:rPr lang="en-US" dirty="0">
                <a:solidFill>
                  <a:schemeClr val="bg1"/>
                </a:solidFill>
              </a:rPr>
              <a:t>Visualizing thrombus, discriminating CMBs from calcium and potentially mapping oxygen saturation in veins.</a:t>
            </a:r>
          </a:p>
          <a:p>
            <a:endParaRPr lang="en-US" dirty="0">
              <a:solidFill>
                <a:schemeClr val="bg1"/>
              </a:solidFill>
            </a:endParaRPr>
          </a:p>
          <a:p>
            <a:r>
              <a:rPr lang="en-US" dirty="0">
                <a:solidFill>
                  <a:schemeClr val="bg1"/>
                </a:solidFill>
              </a:rPr>
              <a:t>CMBs = cerebral microbleeds</a:t>
            </a:r>
          </a:p>
          <a:p>
            <a:endParaRPr lang="en-US" dirty="0">
              <a:solidFill>
                <a:schemeClr val="bg1"/>
              </a:solidFill>
            </a:endParaRPr>
          </a:p>
        </p:txBody>
      </p:sp>
      <p:sp>
        <p:nvSpPr>
          <p:cNvPr id="14" name="文本框 6">
            <a:extLst>
              <a:ext uri="{FF2B5EF4-FFF2-40B4-BE49-F238E27FC236}">
                <a16:creationId xmlns:a16="http://schemas.microsoft.com/office/drawing/2014/main" id="{D23AD99C-D19B-ACBB-9BFE-14F84D3B507E}"/>
              </a:ext>
            </a:extLst>
          </p:cNvPr>
          <p:cNvSpPr txBox="1"/>
          <p:nvPr/>
        </p:nvSpPr>
        <p:spPr>
          <a:xfrm>
            <a:off x="10450673" y="4304537"/>
            <a:ext cx="990600" cy="368300"/>
          </a:xfrm>
          <a:prstGeom prst="rect">
            <a:avLst/>
          </a:prstGeom>
          <a:noFill/>
        </p:spPr>
        <p:txBody>
          <a:bodyPr wrap="square" rtlCol="0">
            <a:spAutoFit/>
          </a:bodyPr>
          <a:lstStyle/>
          <a:p>
            <a:r>
              <a:rPr lang="en-US" altLang="zh-CN" b="1" dirty="0">
                <a:solidFill>
                  <a:schemeClr val="bg1"/>
                </a:solidFill>
                <a:sym typeface="+mn-ea"/>
              </a:rPr>
              <a:t>CMBs</a:t>
            </a:r>
          </a:p>
        </p:txBody>
      </p:sp>
      <p:pic>
        <p:nvPicPr>
          <p:cNvPr id="15" name="Picture 5">
            <a:extLst>
              <a:ext uri="{FF2B5EF4-FFF2-40B4-BE49-F238E27FC236}">
                <a16:creationId xmlns:a16="http://schemas.microsoft.com/office/drawing/2014/main" id="{ACD1A876-189D-6A88-0F2A-34B2A74F6A38}"/>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16000"/>
                    </a14:imgEffect>
                  </a14:imgLayer>
                </a14:imgProps>
              </a:ext>
              <a:ext uri="{28A0092B-C50C-407E-A947-70E740481C1C}">
                <a14:useLocalDpi xmlns:a14="http://schemas.microsoft.com/office/drawing/2010/main" val="0"/>
              </a:ext>
            </a:extLst>
          </a:blip>
          <a:srcRect l="24540" t="25115" r="23395" b="7700"/>
          <a:stretch>
            <a:fillRect/>
          </a:stretch>
        </p:blipFill>
        <p:spPr bwMode="auto">
          <a:xfrm>
            <a:off x="10025660" y="4707766"/>
            <a:ext cx="1742448" cy="2042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Group 18">
            <a:extLst>
              <a:ext uri="{FF2B5EF4-FFF2-40B4-BE49-F238E27FC236}">
                <a16:creationId xmlns:a16="http://schemas.microsoft.com/office/drawing/2014/main" id="{71CCF5E6-3395-41C6-C216-3CC461055A7A}"/>
              </a:ext>
            </a:extLst>
          </p:cNvPr>
          <p:cNvGrpSpPr/>
          <p:nvPr/>
        </p:nvGrpSpPr>
        <p:grpSpPr>
          <a:xfrm>
            <a:off x="9800337" y="417141"/>
            <a:ext cx="2031235" cy="3688243"/>
            <a:chOff x="9800337" y="417141"/>
            <a:chExt cx="2031235" cy="3688243"/>
          </a:xfrm>
        </p:grpSpPr>
        <p:grpSp>
          <p:nvGrpSpPr>
            <p:cNvPr id="12" name="Group 11">
              <a:extLst>
                <a:ext uri="{FF2B5EF4-FFF2-40B4-BE49-F238E27FC236}">
                  <a16:creationId xmlns:a16="http://schemas.microsoft.com/office/drawing/2014/main" id="{CD9210EA-6315-19AA-5A4F-81FA1BBD6F24}"/>
                </a:ext>
              </a:extLst>
            </p:cNvPr>
            <p:cNvGrpSpPr/>
            <p:nvPr/>
          </p:nvGrpSpPr>
          <p:grpSpPr>
            <a:xfrm>
              <a:off x="9800337" y="417141"/>
              <a:ext cx="2031235" cy="3688243"/>
              <a:chOff x="9930561" y="1845946"/>
              <a:chExt cx="2166361" cy="3910493"/>
            </a:xfrm>
          </p:grpSpPr>
          <p:pic>
            <p:nvPicPr>
              <p:cNvPr id="6" name="Picture 5">
                <a:extLst>
                  <a:ext uri="{FF2B5EF4-FFF2-40B4-BE49-F238E27FC236}">
                    <a16:creationId xmlns:a16="http://schemas.microsoft.com/office/drawing/2014/main" id="{E145717A-7BEF-88B3-0587-4EF178374EED}"/>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13000" contrast="47000"/>
                        </a14:imgEffect>
                      </a14:imgLayer>
                    </a14:imgProps>
                  </a:ext>
                </a:extLst>
              </a:blip>
              <a:srcRect l="1988" t="19869" r="67626" b="15888"/>
              <a:stretch>
                <a:fillRect/>
              </a:stretch>
            </p:blipFill>
            <p:spPr>
              <a:xfrm>
                <a:off x="9930561" y="1845946"/>
                <a:ext cx="2166361" cy="2165350"/>
              </a:xfrm>
              <a:prstGeom prst="rect">
                <a:avLst/>
              </a:prstGeom>
            </p:spPr>
          </p:pic>
          <p:pic>
            <p:nvPicPr>
              <p:cNvPr id="8" name="Picture 7">
                <a:extLst>
                  <a:ext uri="{FF2B5EF4-FFF2-40B4-BE49-F238E27FC236}">
                    <a16:creationId xmlns:a16="http://schemas.microsoft.com/office/drawing/2014/main" id="{C7BBAA34-2B77-06A8-9E02-5CC25D733959}"/>
                  </a:ext>
                </a:extLst>
              </p:cNvPr>
              <p:cNvPicPr>
                <a:picLocks noChangeAspect="1"/>
              </p:cNvPicPr>
              <p:nvPr/>
            </p:nvPicPr>
            <p:blipFill>
              <a:blip r:embed="rId7">
                <a:extLst>
                  <a:ext uri="{BEBA8EAE-BF5A-486C-A8C5-ECC9F3942E4B}">
                    <a14:imgProps xmlns:a14="http://schemas.microsoft.com/office/drawing/2010/main">
                      <a14:imgLayer r:embed="rId6">
                        <a14:imgEffect>
                          <a14:brightnessContrast bright="16000" contrast="5000"/>
                        </a14:imgEffect>
                      </a14:imgLayer>
                    </a14:imgProps>
                  </a:ext>
                </a:extLst>
              </a:blip>
              <a:srcRect l="71638" t="24746" r="2634" b="23069"/>
              <a:stretch>
                <a:fillRect/>
              </a:stretch>
            </p:blipFill>
            <p:spPr>
              <a:xfrm>
                <a:off x="10150447" y="3997489"/>
                <a:ext cx="1834226" cy="1758950"/>
              </a:xfrm>
              <a:prstGeom prst="rect">
                <a:avLst/>
              </a:prstGeom>
            </p:spPr>
          </p:pic>
          <p:cxnSp>
            <p:nvCxnSpPr>
              <p:cNvPr id="11" name="直接箭头连接符 2">
                <a:extLst>
                  <a:ext uri="{FF2B5EF4-FFF2-40B4-BE49-F238E27FC236}">
                    <a16:creationId xmlns:a16="http://schemas.microsoft.com/office/drawing/2014/main" id="{45655893-1A4D-6E9A-29F2-8978B48901C7}"/>
                  </a:ext>
                </a:extLst>
              </p:cNvPr>
              <p:cNvCxnSpPr>
                <a:cxnSpLocks/>
              </p:cNvCxnSpPr>
              <p:nvPr/>
            </p:nvCxnSpPr>
            <p:spPr>
              <a:xfrm flipH="1">
                <a:off x="10839493" y="4754364"/>
                <a:ext cx="456132" cy="86336"/>
              </a:xfrm>
              <a:prstGeom prst="straightConnector1">
                <a:avLst/>
              </a:prstGeom>
              <a:ln w="31750">
                <a:solidFill>
                  <a:srgbClr val="FFFFCC"/>
                </a:solidFill>
                <a:headEnd w="med" len="sm"/>
                <a:tailEnd type="triangle" w="lg" len="lg"/>
              </a:ln>
            </p:spPr>
            <p:style>
              <a:lnRef idx="2">
                <a:schemeClr val="accent1"/>
              </a:lnRef>
              <a:fillRef idx="0">
                <a:srgbClr val="FFFFFF"/>
              </a:fillRef>
              <a:effectRef idx="0">
                <a:srgbClr val="FFFFFF"/>
              </a:effectRef>
              <a:fontRef idx="minor">
                <a:schemeClr val="tx1"/>
              </a:fontRef>
            </p:style>
          </p:cxnSp>
        </p:grpSp>
        <p:cxnSp>
          <p:nvCxnSpPr>
            <p:cNvPr id="18" name="直接箭头连接符 2">
              <a:extLst>
                <a:ext uri="{FF2B5EF4-FFF2-40B4-BE49-F238E27FC236}">
                  <a16:creationId xmlns:a16="http://schemas.microsoft.com/office/drawing/2014/main" id="{71AE890A-DC86-116E-C988-0E44FBBCF23F}"/>
                </a:ext>
              </a:extLst>
            </p:cNvPr>
            <p:cNvCxnSpPr>
              <a:cxnSpLocks/>
            </p:cNvCxnSpPr>
            <p:nvPr/>
          </p:nvCxnSpPr>
          <p:spPr>
            <a:xfrm flipH="1">
              <a:off x="10652575" y="1309629"/>
              <a:ext cx="427681" cy="81429"/>
            </a:xfrm>
            <a:prstGeom prst="straightConnector1">
              <a:avLst/>
            </a:prstGeom>
            <a:ln w="31750">
              <a:solidFill>
                <a:srgbClr val="FFFFCC"/>
              </a:solidFill>
              <a:headEnd w="med" len="sm"/>
              <a:tailEnd type="triangle" w="lg" len="lg"/>
            </a:ln>
          </p:spPr>
          <p:style>
            <a:lnRef idx="2">
              <a:schemeClr val="accent1"/>
            </a:lnRef>
            <a:fillRef idx="0">
              <a:srgbClr val="FFFFFF"/>
            </a:fillRef>
            <a:effectRef idx="0">
              <a:srgbClr val="FFFFFF"/>
            </a:effectRef>
            <a:fontRef idx="minor">
              <a:schemeClr val="tx1"/>
            </a:fontRef>
          </p:style>
        </p:cxnSp>
      </p:gr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292" name="TextBox 7">
            <a:extLst>
              <a:ext uri="{FF2B5EF4-FFF2-40B4-BE49-F238E27FC236}">
                <a16:creationId xmlns:a16="http://schemas.microsoft.com/office/drawing/2014/main" id="{21407607-BB78-EB22-03BE-2457BF9251D4}"/>
              </a:ext>
            </a:extLst>
          </p:cNvPr>
          <p:cNvSpPr txBox="1">
            <a:spLocks noChangeArrowheads="1"/>
          </p:cNvSpPr>
          <p:nvPr/>
        </p:nvSpPr>
        <p:spPr bwMode="auto">
          <a:xfrm>
            <a:off x="1175657" y="4864588"/>
            <a:ext cx="9985103"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Garamond" panose="02020404030301010803" pitchFamily="18" charset="0"/>
                <a:cs typeface="Arial" panose="020B0604020202020204" pitchFamily="34" charset="0"/>
              </a:defRPr>
            </a:lvl1pPr>
            <a:lvl2pPr marL="742950" indent="-285750">
              <a:defRPr>
                <a:solidFill>
                  <a:schemeClr val="tx1"/>
                </a:solidFill>
                <a:latin typeface="Garamond" panose="02020404030301010803" pitchFamily="18" charset="0"/>
                <a:cs typeface="Arial" panose="020B0604020202020204" pitchFamily="34" charset="0"/>
              </a:defRPr>
            </a:lvl2pPr>
            <a:lvl3pPr marL="1143000" indent="-228600">
              <a:defRPr>
                <a:solidFill>
                  <a:schemeClr val="tx1"/>
                </a:solidFill>
                <a:latin typeface="Garamond" panose="02020404030301010803" pitchFamily="18" charset="0"/>
                <a:cs typeface="Arial" panose="020B0604020202020204" pitchFamily="34" charset="0"/>
              </a:defRPr>
            </a:lvl3pPr>
            <a:lvl4pPr marL="1600200" indent="-228600">
              <a:defRPr>
                <a:solidFill>
                  <a:schemeClr val="tx1"/>
                </a:solidFill>
                <a:latin typeface="Garamond" panose="02020404030301010803" pitchFamily="18" charset="0"/>
                <a:cs typeface="Arial" panose="020B0604020202020204" pitchFamily="34" charset="0"/>
              </a:defRPr>
            </a:lvl4pPr>
            <a:lvl5pPr marL="2057400" indent="-228600">
              <a:defRPr>
                <a:solidFill>
                  <a:schemeClr val="tx1"/>
                </a:solidFill>
                <a:latin typeface="Garamond" panose="020204040303010108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r>
              <a:rPr lang="en-US" altLang="en-US" sz="2000" dirty="0">
                <a:solidFill>
                  <a:schemeClr val="bg1"/>
                </a:solidFill>
                <a:latin typeface="+mn-lt"/>
              </a:rPr>
              <a:t>One of the advantages of the short echo is that high susceptibility weighted regions such as thrombus will show clearly but the smaller veins will not be so obvious.</a:t>
            </a:r>
          </a:p>
          <a:p>
            <a:r>
              <a:rPr lang="en-US" altLang="en-US" sz="2000" dirty="0">
                <a:solidFill>
                  <a:schemeClr val="bg1"/>
                </a:solidFill>
                <a:latin typeface="+mn-lt"/>
              </a:rPr>
              <a:t>This makes it easier to determine what is blood and what is thrombus. </a:t>
            </a:r>
          </a:p>
          <a:p>
            <a:endParaRPr lang="en-US" altLang="en-US" sz="2000" dirty="0">
              <a:solidFill>
                <a:schemeClr val="bg1"/>
              </a:solidFill>
              <a:latin typeface="+mn-lt"/>
            </a:endParaRPr>
          </a:p>
          <a:p>
            <a:r>
              <a:rPr lang="en-US" altLang="en-US" sz="2000" dirty="0">
                <a:solidFill>
                  <a:srgbClr val="FFFFCC"/>
                </a:solidFill>
                <a:latin typeface="+mn-lt"/>
              </a:rPr>
              <a:t>Such an example is shown by the arrows in the above figures.</a:t>
            </a:r>
          </a:p>
        </p:txBody>
      </p:sp>
      <p:sp>
        <p:nvSpPr>
          <p:cNvPr id="7" name="TextBox 6">
            <a:extLst>
              <a:ext uri="{FF2B5EF4-FFF2-40B4-BE49-F238E27FC236}">
                <a16:creationId xmlns:a16="http://schemas.microsoft.com/office/drawing/2014/main" id="{130A77CD-014E-8387-3C10-185CF270A790}"/>
              </a:ext>
            </a:extLst>
          </p:cNvPr>
          <p:cNvSpPr txBox="1"/>
          <p:nvPr/>
        </p:nvSpPr>
        <p:spPr>
          <a:xfrm>
            <a:off x="2296160" y="216654"/>
            <a:ext cx="8864600" cy="461665"/>
          </a:xfrm>
          <a:prstGeom prst="rect">
            <a:avLst/>
          </a:prstGeom>
          <a:noFill/>
        </p:spPr>
        <p:txBody>
          <a:bodyPr wrap="square">
            <a:spAutoFit/>
          </a:bodyPr>
          <a:lstStyle/>
          <a:p>
            <a:r>
              <a:rPr lang="en-US" altLang="en-US" sz="2400" dirty="0">
                <a:solidFill>
                  <a:srgbClr val="FFFFCC"/>
                </a:solidFill>
              </a:rPr>
              <a:t>Differentiating thrombus from veins using dual echo AVAST</a:t>
            </a:r>
          </a:p>
        </p:txBody>
      </p:sp>
      <p:grpSp>
        <p:nvGrpSpPr>
          <p:cNvPr id="18" name="Group 17">
            <a:extLst>
              <a:ext uri="{FF2B5EF4-FFF2-40B4-BE49-F238E27FC236}">
                <a16:creationId xmlns:a16="http://schemas.microsoft.com/office/drawing/2014/main" id="{E10553DB-A74A-0917-0548-1C6D07969ECE}"/>
              </a:ext>
            </a:extLst>
          </p:cNvPr>
          <p:cNvGrpSpPr/>
          <p:nvPr/>
        </p:nvGrpSpPr>
        <p:grpSpPr>
          <a:xfrm>
            <a:off x="1737360" y="971174"/>
            <a:ext cx="9280158" cy="3038598"/>
            <a:chOff x="1828800" y="1382654"/>
            <a:chExt cx="9280158" cy="3038598"/>
          </a:xfrm>
        </p:grpSpPr>
        <p:grpSp>
          <p:nvGrpSpPr>
            <p:cNvPr id="13" name="Group 12">
              <a:extLst>
                <a:ext uri="{FF2B5EF4-FFF2-40B4-BE49-F238E27FC236}">
                  <a16:creationId xmlns:a16="http://schemas.microsoft.com/office/drawing/2014/main" id="{DFC6F78F-9255-ADB0-FB88-0C3398BA32B7}"/>
                </a:ext>
              </a:extLst>
            </p:cNvPr>
            <p:cNvGrpSpPr/>
            <p:nvPr/>
          </p:nvGrpSpPr>
          <p:grpSpPr>
            <a:xfrm>
              <a:off x="1828800" y="1811175"/>
              <a:ext cx="9280158" cy="2610077"/>
              <a:chOff x="1828800" y="1811175"/>
              <a:chExt cx="9280158" cy="2610077"/>
            </a:xfrm>
          </p:grpSpPr>
          <p:grpSp>
            <p:nvGrpSpPr>
              <p:cNvPr id="5" name="Group 4">
                <a:extLst>
                  <a:ext uri="{FF2B5EF4-FFF2-40B4-BE49-F238E27FC236}">
                    <a16:creationId xmlns:a16="http://schemas.microsoft.com/office/drawing/2014/main" id="{83CBA600-8643-988A-9BCE-E9B0AAB047D0}"/>
                  </a:ext>
                </a:extLst>
              </p:cNvPr>
              <p:cNvGrpSpPr/>
              <p:nvPr/>
            </p:nvGrpSpPr>
            <p:grpSpPr>
              <a:xfrm>
                <a:off x="1828800" y="1811175"/>
                <a:ext cx="9280158" cy="2610077"/>
                <a:chOff x="819150" y="1890709"/>
                <a:chExt cx="9280158" cy="2857504"/>
              </a:xfrm>
            </p:grpSpPr>
            <p:pic>
              <p:nvPicPr>
                <p:cNvPr id="12291" name="Picture 4">
                  <a:extLst>
                    <a:ext uri="{FF2B5EF4-FFF2-40B4-BE49-F238E27FC236}">
                      <a16:creationId xmlns:a16="http://schemas.microsoft.com/office/drawing/2014/main" id="{2669400F-9A1C-2893-0A1B-FF69F503B472}"/>
                    </a:ext>
                  </a:extLst>
                </p:cNvPr>
                <p:cNvPicPr>
                  <a:picLocks noChangeAspect="1"/>
                </p:cNvPicPr>
                <p:nvPr/>
              </p:nvPicPr>
              <p:blipFill rotWithShape="1">
                <a:blip r:embed="rId2">
                  <a:extLst>
                    <a:ext uri="{28A0092B-C50C-407E-A947-70E740481C1C}">
                      <a14:useLocalDpi xmlns:a14="http://schemas.microsoft.com/office/drawing/2010/main" val="0"/>
                    </a:ext>
                  </a:extLst>
                </a:blip>
                <a:srcRect l="8565" t="10503" r="7870" b="11372"/>
                <a:stretch>
                  <a:fillRect/>
                </a:stretch>
              </p:blipFill>
              <p:spPr bwMode="auto">
                <a:xfrm>
                  <a:off x="3162300" y="1890711"/>
                  <a:ext cx="2292350" cy="2857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1">
                  <a:extLst>
                    <a:ext uri="{FF2B5EF4-FFF2-40B4-BE49-F238E27FC236}">
                      <a16:creationId xmlns:a16="http://schemas.microsoft.com/office/drawing/2014/main" id="{4F8497BB-EA1A-44FB-8344-40F95F318285}"/>
                    </a:ext>
                  </a:extLst>
                </p:cNvPr>
                <p:cNvPicPr>
                  <a:picLocks noChangeAspect="1"/>
                </p:cNvPicPr>
                <p:nvPr/>
              </p:nvPicPr>
              <p:blipFill rotWithShape="1">
                <a:blip r:embed="rId3">
                  <a:extLst>
                    <a:ext uri="{28A0092B-C50C-407E-A947-70E740481C1C}">
                      <a14:useLocalDpi xmlns:a14="http://schemas.microsoft.com/office/drawing/2010/main" val="0"/>
                    </a:ext>
                  </a:extLst>
                </a:blip>
                <a:srcRect l="6018" t="10503" r="8565" b="11372"/>
                <a:stretch>
                  <a:fillRect/>
                </a:stretch>
              </p:blipFill>
              <p:spPr bwMode="auto">
                <a:xfrm>
                  <a:off x="819150" y="1890712"/>
                  <a:ext cx="2343150" cy="2857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3" descr="C:\Users\vincent\Downloads\Meiyun\DOUBLE-ECHO\MRAcomparison.tif">
                  <a:extLst>
                    <a:ext uri="{FF2B5EF4-FFF2-40B4-BE49-F238E27FC236}">
                      <a16:creationId xmlns:a16="http://schemas.microsoft.com/office/drawing/2014/main" id="{B1EBCC5B-4B95-C9B8-7C08-8D5DA0E61B3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025" t="13426" r="12345" b="13735"/>
                <a:stretch>
                  <a:fillRect/>
                </a:stretch>
              </p:blipFill>
              <p:spPr bwMode="auto">
                <a:xfrm>
                  <a:off x="5454651" y="1890710"/>
                  <a:ext cx="2342910" cy="2857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C:\Users\vincent\Downloads\Meiyun\DOUBLE-ECHO\MRA.tif">
                  <a:extLst>
                    <a:ext uri="{FF2B5EF4-FFF2-40B4-BE49-F238E27FC236}">
                      <a16:creationId xmlns:a16="http://schemas.microsoft.com/office/drawing/2014/main" id="{6CB74C90-AAC7-00A2-8502-11E99B3CA15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469" t="8219" r="5555" b="7986"/>
                <a:stretch>
                  <a:fillRect/>
                </a:stretch>
              </p:blipFill>
              <p:spPr bwMode="auto">
                <a:xfrm>
                  <a:off x="7747001" y="1890709"/>
                  <a:ext cx="2352307" cy="2857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4" name="直接箭头连接符 12">
                <a:extLst>
                  <a:ext uri="{FF2B5EF4-FFF2-40B4-BE49-F238E27FC236}">
                    <a16:creationId xmlns:a16="http://schemas.microsoft.com/office/drawing/2014/main" id="{FE2B2038-A1B6-C1E9-40C9-235E115E7EE3}"/>
                  </a:ext>
                </a:extLst>
              </p:cNvPr>
              <p:cNvCxnSpPr>
                <a:cxnSpLocks/>
              </p:cNvCxnSpPr>
              <p:nvPr/>
            </p:nvCxnSpPr>
            <p:spPr>
              <a:xfrm flipH="1">
                <a:off x="2463505" y="3034569"/>
                <a:ext cx="366781" cy="0"/>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cxnSp>
            <p:nvCxnSpPr>
              <p:cNvPr id="10" name="直接箭头连接符 12">
                <a:extLst>
                  <a:ext uri="{FF2B5EF4-FFF2-40B4-BE49-F238E27FC236}">
                    <a16:creationId xmlns:a16="http://schemas.microsoft.com/office/drawing/2014/main" id="{3BAD2E85-644F-8533-95FC-688022A42564}"/>
                  </a:ext>
                </a:extLst>
              </p:cNvPr>
              <p:cNvCxnSpPr>
                <a:cxnSpLocks/>
              </p:cNvCxnSpPr>
              <p:nvPr/>
            </p:nvCxnSpPr>
            <p:spPr>
              <a:xfrm flipH="1">
                <a:off x="4733176" y="3070124"/>
                <a:ext cx="366781" cy="0"/>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cxnSp>
            <p:nvCxnSpPr>
              <p:cNvPr id="11" name="直接箭头连接符 12">
                <a:extLst>
                  <a:ext uri="{FF2B5EF4-FFF2-40B4-BE49-F238E27FC236}">
                    <a16:creationId xmlns:a16="http://schemas.microsoft.com/office/drawing/2014/main" id="{AE6614B3-6195-21BF-29FE-39413ACF425B}"/>
                  </a:ext>
                </a:extLst>
              </p:cNvPr>
              <p:cNvCxnSpPr>
                <a:cxnSpLocks/>
              </p:cNvCxnSpPr>
              <p:nvPr/>
            </p:nvCxnSpPr>
            <p:spPr>
              <a:xfrm flipH="1">
                <a:off x="7117148" y="3070124"/>
                <a:ext cx="366781" cy="0"/>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cxnSp>
            <p:nvCxnSpPr>
              <p:cNvPr id="12" name="直接箭头连接符 12">
                <a:extLst>
                  <a:ext uri="{FF2B5EF4-FFF2-40B4-BE49-F238E27FC236}">
                    <a16:creationId xmlns:a16="http://schemas.microsoft.com/office/drawing/2014/main" id="{62F2757D-7E92-9E7B-9739-40FAA617206F}"/>
                  </a:ext>
                </a:extLst>
              </p:cNvPr>
              <p:cNvCxnSpPr>
                <a:cxnSpLocks/>
              </p:cNvCxnSpPr>
              <p:nvPr/>
            </p:nvCxnSpPr>
            <p:spPr>
              <a:xfrm flipH="1">
                <a:off x="9522891" y="3089350"/>
                <a:ext cx="366781" cy="0"/>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grpSp>
        <p:sp>
          <p:nvSpPr>
            <p:cNvPr id="14" name="TextBox 13">
              <a:extLst>
                <a:ext uri="{FF2B5EF4-FFF2-40B4-BE49-F238E27FC236}">
                  <a16:creationId xmlns:a16="http://schemas.microsoft.com/office/drawing/2014/main" id="{0B2F7FA6-4D30-0F65-2BCB-62A22E0158F9}"/>
                </a:ext>
              </a:extLst>
            </p:cNvPr>
            <p:cNvSpPr txBox="1"/>
            <p:nvPr/>
          </p:nvSpPr>
          <p:spPr>
            <a:xfrm>
              <a:off x="2176235" y="1385162"/>
              <a:ext cx="1627415" cy="369332"/>
            </a:xfrm>
            <a:prstGeom prst="rect">
              <a:avLst/>
            </a:prstGeom>
            <a:noFill/>
          </p:spPr>
          <p:txBody>
            <a:bodyPr wrap="square">
              <a:spAutoFit/>
            </a:bodyPr>
            <a:lstStyle/>
            <a:p>
              <a:r>
                <a:rPr lang="en-US" altLang="zh-CN" dirty="0">
                  <a:solidFill>
                    <a:schemeClr val="bg1"/>
                  </a:solidFill>
                  <a:sym typeface="+mn-ea"/>
                </a:rPr>
                <a:t>Long TE SWI</a:t>
              </a:r>
              <a:endParaRPr lang="en-US" dirty="0"/>
            </a:p>
          </p:txBody>
        </p:sp>
        <p:sp>
          <p:nvSpPr>
            <p:cNvPr id="15" name="TextBox 14">
              <a:extLst>
                <a:ext uri="{FF2B5EF4-FFF2-40B4-BE49-F238E27FC236}">
                  <a16:creationId xmlns:a16="http://schemas.microsoft.com/office/drawing/2014/main" id="{FAB38F89-0A78-DBE5-B0F9-704F1A453F95}"/>
                </a:ext>
              </a:extLst>
            </p:cNvPr>
            <p:cNvSpPr txBox="1"/>
            <p:nvPr/>
          </p:nvSpPr>
          <p:spPr>
            <a:xfrm>
              <a:off x="4468585" y="1385162"/>
              <a:ext cx="1627415" cy="369332"/>
            </a:xfrm>
            <a:prstGeom prst="rect">
              <a:avLst/>
            </a:prstGeom>
            <a:noFill/>
          </p:spPr>
          <p:txBody>
            <a:bodyPr wrap="square">
              <a:spAutoFit/>
            </a:bodyPr>
            <a:lstStyle/>
            <a:p>
              <a:r>
                <a:rPr lang="en-US" altLang="zh-CN" dirty="0">
                  <a:solidFill>
                    <a:schemeClr val="bg1"/>
                  </a:solidFill>
                  <a:sym typeface="+mn-ea"/>
                </a:rPr>
                <a:t>Short TE SWI</a:t>
              </a:r>
              <a:endParaRPr lang="en-US" dirty="0"/>
            </a:p>
          </p:txBody>
        </p:sp>
        <p:sp>
          <p:nvSpPr>
            <p:cNvPr id="16" name="TextBox 15">
              <a:extLst>
                <a:ext uri="{FF2B5EF4-FFF2-40B4-BE49-F238E27FC236}">
                  <a16:creationId xmlns:a16="http://schemas.microsoft.com/office/drawing/2014/main" id="{0A1C64BF-61CB-66B0-1C80-DC232236D2ED}"/>
                </a:ext>
              </a:extLst>
            </p:cNvPr>
            <p:cNvSpPr txBox="1"/>
            <p:nvPr/>
          </p:nvSpPr>
          <p:spPr>
            <a:xfrm>
              <a:off x="7251246" y="1382654"/>
              <a:ext cx="858611" cy="369332"/>
            </a:xfrm>
            <a:prstGeom prst="rect">
              <a:avLst/>
            </a:prstGeom>
            <a:noFill/>
          </p:spPr>
          <p:txBody>
            <a:bodyPr wrap="square">
              <a:spAutoFit/>
            </a:bodyPr>
            <a:lstStyle/>
            <a:p>
              <a:r>
                <a:rPr lang="en-US" altLang="zh-CN" dirty="0">
                  <a:solidFill>
                    <a:schemeClr val="bg1"/>
                  </a:solidFill>
                  <a:sym typeface="+mn-ea"/>
                </a:rPr>
                <a:t>QSM</a:t>
              </a:r>
              <a:endParaRPr lang="en-US" dirty="0"/>
            </a:p>
          </p:txBody>
        </p:sp>
        <p:sp>
          <p:nvSpPr>
            <p:cNvPr id="17" name="TextBox 16">
              <a:extLst>
                <a:ext uri="{FF2B5EF4-FFF2-40B4-BE49-F238E27FC236}">
                  <a16:creationId xmlns:a16="http://schemas.microsoft.com/office/drawing/2014/main" id="{D2EF3DB0-E025-6F61-25F2-A048ABE95CBC}"/>
                </a:ext>
              </a:extLst>
            </p:cNvPr>
            <p:cNvSpPr txBox="1"/>
            <p:nvPr/>
          </p:nvSpPr>
          <p:spPr>
            <a:xfrm>
              <a:off x="9175512" y="1382654"/>
              <a:ext cx="1627415" cy="369332"/>
            </a:xfrm>
            <a:prstGeom prst="rect">
              <a:avLst/>
            </a:prstGeom>
            <a:noFill/>
          </p:spPr>
          <p:txBody>
            <a:bodyPr wrap="square">
              <a:spAutoFit/>
            </a:bodyPr>
            <a:lstStyle/>
            <a:p>
              <a:r>
                <a:rPr lang="en-US" altLang="zh-CN" dirty="0">
                  <a:solidFill>
                    <a:schemeClr val="bg1"/>
                  </a:solidFill>
                  <a:sym typeface="+mn-ea"/>
                </a:rPr>
                <a:t>  TOF MRA</a:t>
              </a:r>
              <a:endParaRPr lang="en-US" dirty="0"/>
            </a:p>
          </p:txBody>
        </p:sp>
      </p:grpSp>
      <p:sp>
        <p:nvSpPr>
          <p:cNvPr id="8" name="TextBox 7">
            <a:extLst>
              <a:ext uri="{FF2B5EF4-FFF2-40B4-BE49-F238E27FC236}">
                <a16:creationId xmlns:a16="http://schemas.microsoft.com/office/drawing/2014/main" id="{C65FF757-4470-2EAB-5FEE-238DD526E104}"/>
              </a:ext>
            </a:extLst>
          </p:cNvPr>
          <p:cNvSpPr txBox="1"/>
          <p:nvPr/>
        </p:nvSpPr>
        <p:spPr>
          <a:xfrm>
            <a:off x="1980112" y="4185399"/>
            <a:ext cx="9677400" cy="400110"/>
          </a:xfrm>
          <a:prstGeom prst="rect">
            <a:avLst/>
          </a:prstGeom>
          <a:noFill/>
        </p:spPr>
        <p:txBody>
          <a:bodyPr wrap="square">
            <a:spAutoFit/>
          </a:bodyPr>
          <a:lstStyle/>
          <a:p>
            <a:r>
              <a:rPr lang="en-US" sz="2000" dirty="0">
                <a:solidFill>
                  <a:schemeClr val="bg1"/>
                </a:solidFill>
              </a:rPr>
              <a:t>Images courtesy of Yifan </a:t>
            </a:r>
            <a:r>
              <a:rPr lang="en-US" sz="2000" dirty="0" err="1">
                <a:solidFill>
                  <a:schemeClr val="bg1"/>
                </a:solidFill>
              </a:rPr>
              <a:t>Lv</a:t>
            </a:r>
            <a:r>
              <a:rPr lang="en-US" sz="2000" dirty="0">
                <a:solidFill>
                  <a:schemeClr val="bg1"/>
                </a:solidFill>
              </a:rPr>
              <a:t> and Dr. Yu Luo from Shanghai Fourth Hospital</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A5589C88-1B32-B572-803A-00D6C8345658}"/>
            </a:ext>
          </a:extLst>
        </p:cNvPr>
        <p:cNvGrpSpPr/>
        <p:nvPr/>
      </p:nvGrpSpPr>
      <p:grpSpPr>
        <a:xfrm>
          <a:off x="0" y="0"/>
          <a:ext cx="0" cy="0"/>
          <a:chOff x="0" y="0"/>
          <a:chExt cx="0" cy="0"/>
        </a:xfrm>
      </p:grpSpPr>
      <p:sp>
        <p:nvSpPr>
          <p:cNvPr id="19" name="TextBox 18">
            <a:extLst>
              <a:ext uri="{FF2B5EF4-FFF2-40B4-BE49-F238E27FC236}">
                <a16:creationId xmlns:a16="http://schemas.microsoft.com/office/drawing/2014/main" id="{D659E3B6-F624-CEB1-7E9B-3EC4F88AF90A}"/>
              </a:ext>
            </a:extLst>
          </p:cNvPr>
          <p:cNvSpPr txBox="1"/>
          <p:nvPr/>
        </p:nvSpPr>
        <p:spPr>
          <a:xfrm>
            <a:off x="1844714" y="483578"/>
            <a:ext cx="8864600" cy="461665"/>
          </a:xfrm>
          <a:prstGeom prst="rect">
            <a:avLst/>
          </a:prstGeom>
          <a:noFill/>
        </p:spPr>
        <p:txBody>
          <a:bodyPr wrap="square">
            <a:spAutoFit/>
          </a:bodyPr>
          <a:lstStyle/>
          <a:p>
            <a:r>
              <a:rPr lang="en-US" altLang="en-US" sz="2400" dirty="0">
                <a:solidFill>
                  <a:srgbClr val="FFFFCC"/>
                </a:solidFill>
              </a:rPr>
              <a:t>Differentiating thrombus from other forms of plaque with AVAST</a:t>
            </a:r>
          </a:p>
        </p:txBody>
      </p:sp>
      <p:grpSp>
        <p:nvGrpSpPr>
          <p:cNvPr id="22" name="Group 21">
            <a:extLst>
              <a:ext uri="{FF2B5EF4-FFF2-40B4-BE49-F238E27FC236}">
                <a16:creationId xmlns:a16="http://schemas.microsoft.com/office/drawing/2014/main" id="{EFD9188C-B1F5-E63E-DBC9-0AC499EA980F}"/>
              </a:ext>
            </a:extLst>
          </p:cNvPr>
          <p:cNvGrpSpPr/>
          <p:nvPr/>
        </p:nvGrpSpPr>
        <p:grpSpPr>
          <a:xfrm>
            <a:off x="2947104" y="1105221"/>
            <a:ext cx="6297791" cy="4647558"/>
            <a:chOff x="2775180" y="1867541"/>
            <a:chExt cx="6297791" cy="4647558"/>
          </a:xfrm>
        </p:grpSpPr>
        <p:grpSp>
          <p:nvGrpSpPr>
            <p:cNvPr id="16" name="Group 15">
              <a:extLst>
                <a:ext uri="{FF2B5EF4-FFF2-40B4-BE49-F238E27FC236}">
                  <a16:creationId xmlns:a16="http://schemas.microsoft.com/office/drawing/2014/main" id="{1A403ADC-12FB-27D0-FECE-9F2BCEC5FD06}"/>
                </a:ext>
              </a:extLst>
            </p:cNvPr>
            <p:cNvGrpSpPr/>
            <p:nvPr/>
          </p:nvGrpSpPr>
          <p:grpSpPr>
            <a:xfrm>
              <a:off x="2775180" y="3734440"/>
              <a:ext cx="6222769" cy="2780659"/>
              <a:chOff x="3877454" y="3759183"/>
              <a:chExt cx="4437092" cy="2489217"/>
            </a:xfrm>
          </p:grpSpPr>
          <p:grpSp>
            <p:nvGrpSpPr>
              <p:cNvPr id="2" name="Group 1">
                <a:extLst>
                  <a:ext uri="{FF2B5EF4-FFF2-40B4-BE49-F238E27FC236}">
                    <a16:creationId xmlns:a16="http://schemas.microsoft.com/office/drawing/2014/main" id="{DC89B1A7-E3B7-F5C2-4603-9FDED2510875}"/>
                  </a:ext>
                </a:extLst>
              </p:cNvPr>
              <p:cNvGrpSpPr/>
              <p:nvPr/>
            </p:nvGrpSpPr>
            <p:grpSpPr>
              <a:xfrm>
                <a:off x="3877454" y="3759183"/>
                <a:ext cx="4437092" cy="2489217"/>
                <a:chOff x="4248110" y="1085833"/>
                <a:chExt cx="4437092" cy="2489217"/>
              </a:xfrm>
            </p:grpSpPr>
            <p:pic>
              <p:nvPicPr>
                <p:cNvPr id="21" name="Picture 20">
                  <a:extLst>
                    <a:ext uri="{FF2B5EF4-FFF2-40B4-BE49-F238E27FC236}">
                      <a16:creationId xmlns:a16="http://schemas.microsoft.com/office/drawing/2014/main" id="{7FC048A5-247C-EE42-A792-9F31FF4064AB}"/>
                    </a:ext>
                  </a:extLst>
                </p:cNvPr>
                <p:cNvPicPr>
                  <a:picLocks noChangeAspect="1"/>
                </p:cNvPicPr>
                <p:nvPr/>
              </p:nvPicPr>
              <p:blipFill>
                <a:blip r:embed="rId2"/>
                <a:srcRect l="55697"/>
                <a:stretch>
                  <a:fillRect/>
                </a:stretch>
              </p:blipFill>
              <p:spPr>
                <a:xfrm>
                  <a:off x="6600631" y="1085833"/>
                  <a:ext cx="2084571" cy="2489217"/>
                </a:xfrm>
                <a:prstGeom prst="rect">
                  <a:avLst/>
                </a:prstGeom>
              </p:spPr>
            </p:pic>
            <p:pic>
              <p:nvPicPr>
                <p:cNvPr id="23" name="Picture 22">
                  <a:extLst>
                    <a:ext uri="{FF2B5EF4-FFF2-40B4-BE49-F238E27FC236}">
                      <a16:creationId xmlns:a16="http://schemas.microsoft.com/office/drawing/2014/main" id="{7A1112C2-148F-D575-588B-E17A2FA4B6DE}"/>
                    </a:ext>
                  </a:extLst>
                </p:cNvPr>
                <p:cNvPicPr>
                  <a:picLocks noChangeAspect="1"/>
                </p:cNvPicPr>
                <p:nvPr/>
              </p:nvPicPr>
              <p:blipFill>
                <a:blip r:embed="rId2"/>
                <a:srcRect r="50002"/>
                <a:stretch>
                  <a:fillRect/>
                </a:stretch>
              </p:blipFill>
              <p:spPr>
                <a:xfrm>
                  <a:off x="4248110" y="1085833"/>
                  <a:ext cx="2352521" cy="2489217"/>
                </a:xfrm>
                <a:prstGeom prst="rect">
                  <a:avLst/>
                </a:prstGeom>
              </p:spPr>
            </p:pic>
          </p:grpSp>
          <p:cxnSp>
            <p:nvCxnSpPr>
              <p:cNvPr id="9" name="直接箭头连接符 12">
                <a:extLst>
                  <a:ext uri="{FF2B5EF4-FFF2-40B4-BE49-F238E27FC236}">
                    <a16:creationId xmlns:a16="http://schemas.microsoft.com/office/drawing/2014/main" id="{5F88BA22-BAB8-F0BF-1BF8-8C2A7389CC47}"/>
                  </a:ext>
                </a:extLst>
              </p:cNvPr>
              <p:cNvCxnSpPr>
                <a:cxnSpLocks/>
              </p:cNvCxnSpPr>
              <p:nvPr/>
            </p:nvCxnSpPr>
            <p:spPr>
              <a:xfrm flipH="1">
                <a:off x="7431968" y="4864739"/>
                <a:ext cx="217806" cy="396814"/>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cxnSp>
            <p:nvCxnSpPr>
              <p:cNvPr id="15" name="直接箭头连接符 12">
                <a:extLst>
                  <a:ext uri="{FF2B5EF4-FFF2-40B4-BE49-F238E27FC236}">
                    <a16:creationId xmlns:a16="http://schemas.microsoft.com/office/drawing/2014/main" id="{A162D868-61E0-B6F2-57A3-F51704F02BE2}"/>
                  </a:ext>
                </a:extLst>
              </p:cNvPr>
              <p:cNvCxnSpPr>
                <a:cxnSpLocks/>
              </p:cNvCxnSpPr>
              <p:nvPr/>
            </p:nvCxnSpPr>
            <p:spPr>
              <a:xfrm flipH="1">
                <a:off x="5293944" y="4953639"/>
                <a:ext cx="217806" cy="396814"/>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grpSp>
        <p:grpSp>
          <p:nvGrpSpPr>
            <p:cNvPr id="20" name="Group 19">
              <a:extLst>
                <a:ext uri="{FF2B5EF4-FFF2-40B4-BE49-F238E27FC236}">
                  <a16:creationId xmlns:a16="http://schemas.microsoft.com/office/drawing/2014/main" id="{68A99843-80E2-BE52-7229-1B6AA6AECE78}"/>
                </a:ext>
              </a:extLst>
            </p:cNvPr>
            <p:cNvGrpSpPr/>
            <p:nvPr/>
          </p:nvGrpSpPr>
          <p:grpSpPr>
            <a:xfrm>
              <a:off x="2775181" y="1867541"/>
              <a:ext cx="6297790" cy="1866900"/>
              <a:chOff x="1734534" y="1956441"/>
              <a:chExt cx="6297790" cy="1866900"/>
            </a:xfrm>
          </p:grpSpPr>
          <p:pic>
            <p:nvPicPr>
              <p:cNvPr id="7" name="Picture 6" descr="The image shows a radiology report detailing the anatomy of the brain, including MRI parameters and specific findings.&#10;&#10;AI-generated content may be incorrect.">
                <a:extLst>
                  <a:ext uri="{FF2B5EF4-FFF2-40B4-BE49-F238E27FC236}">
                    <a16:creationId xmlns:a16="http://schemas.microsoft.com/office/drawing/2014/main" id="{C2E935A4-D92E-DAAA-CA9C-D69EA165B1F2}"/>
                  </a:ext>
                </a:extLst>
              </p:cNvPr>
              <p:cNvPicPr>
                <a:picLocks noChangeAspect="1"/>
              </p:cNvPicPr>
              <p:nvPr/>
            </p:nvPicPr>
            <p:blipFill>
              <a:blip r:embed="rId3"/>
              <a:srcRect l="59478" t="37650" r="425" b="24607"/>
              <a:stretch>
                <a:fillRect/>
              </a:stretch>
            </p:blipFill>
            <p:spPr>
              <a:xfrm>
                <a:off x="5010149" y="1956441"/>
                <a:ext cx="3022175" cy="1866900"/>
              </a:xfrm>
              <a:prstGeom prst="rect">
                <a:avLst/>
              </a:prstGeom>
            </p:spPr>
          </p:pic>
          <p:pic>
            <p:nvPicPr>
              <p:cNvPr id="17" name="Picture 16" descr="The image shows a radiology report detailing the anatomy of the brain, including MRI parameters and specific findings.&#10;&#10;AI-generated content may be incorrect.">
                <a:extLst>
                  <a:ext uri="{FF2B5EF4-FFF2-40B4-BE49-F238E27FC236}">
                    <a16:creationId xmlns:a16="http://schemas.microsoft.com/office/drawing/2014/main" id="{BBB7BA31-CF0C-3CE8-06C5-89FFDBDE33DF}"/>
                  </a:ext>
                </a:extLst>
              </p:cNvPr>
              <p:cNvPicPr>
                <a:picLocks noChangeAspect="1"/>
              </p:cNvPicPr>
              <p:nvPr/>
            </p:nvPicPr>
            <p:blipFill>
              <a:blip r:embed="rId3"/>
              <a:srcRect l="2636" t="31361" r="52459" b="30898"/>
              <a:stretch>
                <a:fillRect/>
              </a:stretch>
            </p:blipFill>
            <p:spPr>
              <a:xfrm>
                <a:off x="1734534" y="1956441"/>
                <a:ext cx="3384550" cy="1866900"/>
              </a:xfrm>
              <a:prstGeom prst="rect">
                <a:avLst/>
              </a:prstGeom>
            </p:spPr>
          </p:pic>
        </p:grpSp>
      </p:grpSp>
      <p:sp>
        <p:nvSpPr>
          <p:cNvPr id="4" name="TextBox 3">
            <a:extLst>
              <a:ext uri="{FF2B5EF4-FFF2-40B4-BE49-F238E27FC236}">
                <a16:creationId xmlns:a16="http://schemas.microsoft.com/office/drawing/2014/main" id="{65C672D0-1752-B315-DC23-12D92F139AD5}"/>
              </a:ext>
            </a:extLst>
          </p:cNvPr>
          <p:cNvSpPr txBox="1"/>
          <p:nvPr/>
        </p:nvSpPr>
        <p:spPr>
          <a:xfrm>
            <a:off x="1758043" y="6112171"/>
            <a:ext cx="9677400" cy="400110"/>
          </a:xfrm>
          <a:prstGeom prst="rect">
            <a:avLst/>
          </a:prstGeom>
          <a:noFill/>
        </p:spPr>
        <p:txBody>
          <a:bodyPr wrap="square">
            <a:spAutoFit/>
          </a:bodyPr>
          <a:lstStyle/>
          <a:p>
            <a:r>
              <a:rPr lang="en-US" sz="2000" dirty="0">
                <a:solidFill>
                  <a:schemeClr val="bg1"/>
                </a:solidFill>
              </a:rPr>
              <a:t>Images courtesy of Yifan </a:t>
            </a:r>
            <a:r>
              <a:rPr lang="en-US" sz="2000" dirty="0" err="1">
                <a:solidFill>
                  <a:schemeClr val="bg1"/>
                </a:solidFill>
              </a:rPr>
              <a:t>Lv</a:t>
            </a:r>
            <a:r>
              <a:rPr lang="en-US" sz="2000" dirty="0">
                <a:solidFill>
                  <a:schemeClr val="bg1"/>
                </a:solidFill>
              </a:rPr>
              <a:t> and Dr. Yu Luo from Shanghai Fourth Hospital</a:t>
            </a:r>
            <a:endParaRPr lang="en-US" dirty="0"/>
          </a:p>
        </p:txBody>
      </p:sp>
      <p:sp>
        <p:nvSpPr>
          <p:cNvPr id="5" name="TextBox 4">
            <a:extLst>
              <a:ext uri="{FF2B5EF4-FFF2-40B4-BE49-F238E27FC236}">
                <a16:creationId xmlns:a16="http://schemas.microsoft.com/office/drawing/2014/main" id="{4294DC7D-0BBD-C679-6D10-257209E2550A}"/>
              </a:ext>
            </a:extLst>
          </p:cNvPr>
          <p:cNvSpPr txBox="1"/>
          <p:nvPr/>
        </p:nvSpPr>
        <p:spPr>
          <a:xfrm>
            <a:off x="898071" y="3011995"/>
            <a:ext cx="1284515" cy="461665"/>
          </a:xfrm>
          <a:prstGeom prst="rect">
            <a:avLst/>
          </a:prstGeom>
          <a:noFill/>
        </p:spPr>
        <p:txBody>
          <a:bodyPr wrap="square">
            <a:spAutoFit/>
          </a:bodyPr>
          <a:lstStyle/>
          <a:p>
            <a:r>
              <a:rPr lang="en-US" altLang="en-US" sz="2400" dirty="0">
                <a:solidFill>
                  <a:srgbClr val="FFFFCC"/>
                </a:solidFill>
              </a:rPr>
              <a:t>Case 1</a:t>
            </a:r>
            <a:endParaRPr lang="en-US" dirty="0"/>
          </a:p>
        </p:txBody>
      </p:sp>
    </p:spTree>
    <p:extLst>
      <p:ext uri="{BB962C8B-B14F-4D97-AF65-F5344CB8AC3E}">
        <p14:creationId xmlns:p14="http://schemas.microsoft.com/office/powerpoint/2010/main" val="15027477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C438F449-3A50-6E91-EC73-EB5F36894708}"/>
              </a:ext>
            </a:extLst>
          </p:cNvPr>
          <p:cNvGrpSpPr/>
          <p:nvPr/>
        </p:nvGrpSpPr>
        <p:grpSpPr>
          <a:xfrm>
            <a:off x="2028620" y="847710"/>
            <a:ext cx="8134759" cy="4978323"/>
            <a:chOff x="1665547" y="1108968"/>
            <a:chExt cx="9005564" cy="5749032"/>
          </a:xfrm>
        </p:grpSpPr>
        <p:pic>
          <p:nvPicPr>
            <p:cNvPr id="10" name="Picture 9" descr="The image shows a radiographic X-ray with two distinct arterial structures visible in the brain's base.&#10;&#10;AI-generated content may be incorrect.">
              <a:extLst>
                <a:ext uri="{FF2B5EF4-FFF2-40B4-BE49-F238E27FC236}">
                  <a16:creationId xmlns:a16="http://schemas.microsoft.com/office/drawing/2014/main" id="{CEC6ACE6-06DF-4014-C6C8-E42A8FC1622B}"/>
                </a:ext>
              </a:extLst>
            </p:cNvPr>
            <p:cNvPicPr>
              <a:picLocks noChangeAspect="1"/>
            </p:cNvPicPr>
            <p:nvPr/>
          </p:nvPicPr>
          <p:blipFill>
            <a:blip r:embed="rId2"/>
            <a:srcRect l="23943" t="27779" r="50455" b="24710"/>
            <a:stretch>
              <a:fillRect/>
            </a:stretch>
          </p:blipFill>
          <p:spPr>
            <a:xfrm>
              <a:off x="7576263" y="5039495"/>
              <a:ext cx="3094848" cy="1818503"/>
            </a:xfrm>
            <a:prstGeom prst="rect">
              <a:avLst/>
            </a:prstGeom>
          </p:spPr>
        </p:pic>
        <p:grpSp>
          <p:nvGrpSpPr>
            <p:cNvPr id="6" name="Group 5">
              <a:extLst>
                <a:ext uri="{FF2B5EF4-FFF2-40B4-BE49-F238E27FC236}">
                  <a16:creationId xmlns:a16="http://schemas.microsoft.com/office/drawing/2014/main" id="{16FF31AE-F667-6D3D-CD92-FAA3EFB0BB15}"/>
                </a:ext>
              </a:extLst>
            </p:cNvPr>
            <p:cNvGrpSpPr/>
            <p:nvPr/>
          </p:nvGrpSpPr>
          <p:grpSpPr>
            <a:xfrm>
              <a:off x="2948493" y="1108968"/>
              <a:ext cx="6305546" cy="3670626"/>
              <a:chOff x="3981406" y="773687"/>
              <a:chExt cx="5130441" cy="2949892"/>
            </a:xfrm>
          </p:grpSpPr>
          <p:pic>
            <p:nvPicPr>
              <p:cNvPr id="3" name="Picture 2" descr="The image displays two MRI scans of brain anatomy, with annotations indicating various measurements and parameters such as thickness (TH) and bore size (Bo) for different sections.&#10;&#10;AI-generated content may be incorrect.">
                <a:extLst>
                  <a:ext uri="{FF2B5EF4-FFF2-40B4-BE49-F238E27FC236}">
                    <a16:creationId xmlns:a16="http://schemas.microsoft.com/office/drawing/2014/main" id="{6CE423D8-B204-FFBB-35B4-1B85CAF6510C}"/>
                  </a:ext>
                </a:extLst>
              </p:cNvPr>
              <p:cNvPicPr>
                <a:picLocks noChangeAspect="1"/>
              </p:cNvPicPr>
              <p:nvPr/>
            </p:nvPicPr>
            <p:blipFill>
              <a:blip r:embed="rId3"/>
              <a:srcRect t="6467" r="54626" b="2479"/>
              <a:stretch>
                <a:fillRect/>
              </a:stretch>
            </p:blipFill>
            <p:spPr>
              <a:xfrm>
                <a:off x="3981406" y="900687"/>
                <a:ext cx="2446875" cy="2730500"/>
              </a:xfrm>
              <a:prstGeom prst="rect">
                <a:avLst/>
              </a:prstGeom>
            </p:spPr>
          </p:pic>
          <p:pic>
            <p:nvPicPr>
              <p:cNvPr id="5" name="Picture 4" descr="The image displays two MRI scans of brain anatomy, with annotations indicating various measurements and parameters such as thickness (TH) and bore size (Bo) for different sections.&#10;&#10;AI-generated content may be incorrect.">
                <a:extLst>
                  <a:ext uri="{FF2B5EF4-FFF2-40B4-BE49-F238E27FC236}">
                    <a16:creationId xmlns:a16="http://schemas.microsoft.com/office/drawing/2014/main" id="{8876C860-5EE0-F26F-7488-5162A0669B27}"/>
                  </a:ext>
                </a:extLst>
              </p:cNvPr>
              <p:cNvPicPr>
                <a:picLocks noChangeAspect="1"/>
              </p:cNvPicPr>
              <p:nvPr/>
            </p:nvPicPr>
            <p:blipFill>
              <a:blip r:embed="rId3"/>
              <a:srcRect l="58237" t="6467" r="1276"/>
              <a:stretch>
                <a:fillRect/>
              </a:stretch>
            </p:blipFill>
            <p:spPr>
              <a:xfrm>
                <a:off x="6815630" y="773687"/>
                <a:ext cx="2296217" cy="2949892"/>
              </a:xfrm>
              <a:prstGeom prst="rect">
                <a:avLst/>
              </a:prstGeom>
            </p:spPr>
          </p:pic>
        </p:grpSp>
        <p:pic>
          <p:nvPicPr>
            <p:cNvPr id="8" name="Picture 7" descr="The image shows a close-up of a geological or planetary surface with a marked area of interest, likely containing some form of scientific data or a feature.&#10;&#10;AI-generated content may be incorrect.">
              <a:extLst>
                <a:ext uri="{FF2B5EF4-FFF2-40B4-BE49-F238E27FC236}">
                  <a16:creationId xmlns:a16="http://schemas.microsoft.com/office/drawing/2014/main" id="{BD26A72C-D913-1E91-6DE7-87B2AA29060E}"/>
                </a:ext>
              </a:extLst>
            </p:cNvPr>
            <p:cNvPicPr>
              <a:picLocks noChangeAspect="1"/>
            </p:cNvPicPr>
            <p:nvPr/>
          </p:nvPicPr>
          <p:blipFill>
            <a:blip r:embed="rId4" cstate="print">
              <a:extLst>
                <a:ext uri="{28A0092B-C50C-407E-A947-70E740481C1C}">
                  <a14:useLocalDpi xmlns:a14="http://schemas.microsoft.com/office/drawing/2010/main" val="0"/>
                </a:ext>
              </a:extLst>
            </a:blip>
            <a:srcRect r="55016"/>
            <a:stretch>
              <a:fillRect/>
            </a:stretch>
          </p:blipFill>
          <p:spPr>
            <a:xfrm>
              <a:off x="4886728" y="5039497"/>
              <a:ext cx="2894334" cy="1818503"/>
            </a:xfrm>
            <a:prstGeom prst="rect">
              <a:avLst/>
            </a:prstGeom>
          </p:spPr>
        </p:pic>
        <p:pic>
          <p:nvPicPr>
            <p:cNvPr id="11" name="Picture 10" descr="The image shows a close-up of a geological or planetary surface with a marked area of interest, likely containing some form of scientific data or a feature.&#10;&#10;AI-generated content may be incorrect.">
              <a:extLst>
                <a:ext uri="{FF2B5EF4-FFF2-40B4-BE49-F238E27FC236}">
                  <a16:creationId xmlns:a16="http://schemas.microsoft.com/office/drawing/2014/main" id="{AC6249E2-B118-09C7-B29D-32E8CAF8E81D}"/>
                </a:ext>
              </a:extLst>
            </p:cNvPr>
            <p:cNvPicPr>
              <a:picLocks noChangeAspect="1"/>
            </p:cNvPicPr>
            <p:nvPr/>
          </p:nvPicPr>
          <p:blipFill>
            <a:blip r:embed="rId5" cstate="print">
              <a:extLst>
                <a:ext uri="{28A0092B-C50C-407E-A947-70E740481C1C}">
                  <a14:useLocalDpi xmlns:a14="http://schemas.microsoft.com/office/drawing/2010/main" val="0"/>
                </a:ext>
              </a:extLst>
            </a:blip>
            <a:srcRect l="49936"/>
            <a:stretch>
              <a:fillRect/>
            </a:stretch>
          </p:blipFill>
          <p:spPr>
            <a:xfrm>
              <a:off x="1665547" y="5039496"/>
              <a:ext cx="3221181" cy="1818503"/>
            </a:xfrm>
            <a:prstGeom prst="rect">
              <a:avLst/>
            </a:prstGeom>
          </p:spPr>
        </p:pic>
        <p:cxnSp>
          <p:nvCxnSpPr>
            <p:cNvPr id="12" name="直接箭头连接符 12">
              <a:extLst>
                <a:ext uri="{FF2B5EF4-FFF2-40B4-BE49-F238E27FC236}">
                  <a16:creationId xmlns:a16="http://schemas.microsoft.com/office/drawing/2014/main" id="{62976778-A658-5907-BA6A-AE1222BAD00B}"/>
                </a:ext>
              </a:extLst>
            </p:cNvPr>
            <p:cNvCxnSpPr>
              <a:cxnSpLocks/>
            </p:cNvCxnSpPr>
            <p:nvPr/>
          </p:nvCxnSpPr>
          <p:spPr>
            <a:xfrm flipH="1">
              <a:off x="9123687" y="5620389"/>
              <a:ext cx="217806" cy="396814"/>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cxnSp>
          <p:nvCxnSpPr>
            <p:cNvPr id="13" name="直接箭头连接符 12">
              <a:extLst>
                <a:ext uri="{FF2B5EF4-FFF2-40B4-BE49-F238E27FC236}">
                  <a16:creationId xmlns:a16="http://schemas.microsoft.com/office/drawing/2014/main" id="{0BCA51CE-5826-7D14-DAA8-DE96124243A7}"/>
                </a:ext>
              </a:extLst>
            </p:cNvPr>
            <p:cNvCxnSpPr>
              <a:cxnSpLocks/>
            </p:cNvCxnSpPr>
            <p:nvPr/>
          </p:nvCxnSpPr>
          <p:spPr>
            <a:xfrm flipH="1">
              <a:off x="7467360" y="2261730"/>
              <a:ext cx="217806" cy="396814"/>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cxnSp>
          <p:nvCxnSpPr>
            <p:cNvPr id="14" name="直接箭头连接符 12">
              <a:extLst>
                <a:ext uri="{FF2B5EF4-FFF2-40B4-BE49-F238E27FC236}">
                  <a16:creationId xmlns:a16="http://schemas.microsoft.com/office/drawing/2014/main" id="{B9F74D93-6ED9-03BD-D44C-A8A7850CA8A9}"/>
                </a:ext>
              </a:extLst>
            </p:cNvPr>
            <p:cNvCxnSpPr>
              <a:cxnSpLocks/>
            </p:cNvCxnSpPr>
            <p:nvPr/>
          </p:nvCxnSpPr>
          <p:spPr>
            <a:xfrm flipH="1">
              <a:off x="4050037" y="2187926"/>
              <a:ext cx="217806" cy="396814"/>
            </a:xfrm>
            <a:prstGeom prst="straightConnector1">
              <a:avLst/>
            </a:prstGeom>
            <a:ln w="31750">
              <a:solidFill>
                <a:srgbClr val="FFFFCC"/>
              </a:solidFill>
              <a:tailEnd type="triangle" w="lg" len="lg"/>
            </a:ln>
          </p:spPr>
          <p:style>
            <a:lnRef idx="2">
              <a:schemeClr val="accent1"/>
            </a:lnRef>
            <a:fillRef idx="0">
              <a:srgbClr val="FFFFFF"/>
            </a:fillRef>
            <a:effectRef idx="0">
              <a:srgbClr val="FFFFFF"/>
            </a:effectRef>
            <a:fontRef idx="minor">
              <a:schemeClr val="tx1"/>
            </a:fontRef>
          </p:style>
        </p:cxnSp>
      </p:grpSp>
      <p:sp>
        <p:nvSpPr>
          <p:cNvPr id="19" name="TextBox 18">
            <a:extLst>
              <a:ext uri="{FF2B5EF4-FFF2-40B4-BE49-F238E27FC236}">
                <a16:creationId xmlns:a16="http://schemas.microsoft.com/office/drawing/2014/main" id="{EDBE2769-686F-3CF9-A37E-42C21EA84D9C}"/>
              </a:ext>
            </a:extLst>
          </p:cNvPr>
          <p:cNvSpPr txBox="1"/>
          <p:nvPr/>
        </p:nvSpPr>
        <p:spPr>
          <a:xfrm>
            <a:off x="1822942" y="212744"/>
            <a:ext cx="8864600" cy="461665"/>
          </a:xfrm>
          <a:prstGeom prst="rect">
            <a:avLst/>
          </a:prstGeom>
          <a:noFill/>
        </p:spPr>
        <p:txBody>
          <a:bodyPr wrap="square">
            <a:spAutoFit/>
          </a:bodyPr>
          <a:lstStyle/>
          <a:p>
            <a:r>
              <a:rPr lang="en-US" altLang="en-US" sz="2400" dirty="0">
                <a:solidFill>
                  <a:srgbClr val="FFFFCC"/>
                </a:solidFill>
              </a:rPr>
              <a:t>Differentiating thrombus from other forms of plaque with AVAST</a:t>
            </a:r>
          </a:p>
        </p:txBody>
      </p:sp>
      <p:sp>
        <p:nvSpPr>
          <p:cNvPr id="4" name="TextBox 3">
            <a:extLst>
              <a:ext uri="{FF2B5EF4-FFF2-40B4-BE49-F238E27FC236}">
                <a16:creationId xmlns:a16="http://schemas.microsoft.com/office/drawing/2014/main" id="{E5714F72-2881-A3F3-31BA-F309FBF8F8CA}"/>
              </a:ext>
            </a:extLst>
          </p:cNvPr>
          <p:cNvSpPr txBox="1"/>
          <p:nvPr/>
        </p:nvSpPr>
        <p:spPr>
          <a:xfrm>
            <a:off x="1758043" y="6112171"/>
            <a:ext cx="9677400" cy="400110"/>
          </a:xfrm>
          <a:prstGeom prst="rect">
            <a:avLst/>
          </a:prstGeom>
          <a:noFill/>
        </p:spPr>
        <p:txBody>
          <a:bodyPr wrap="square">
            <a:spAutoFit/>
          </a:bodyPr>
          <a:lstStyle/>
          <a:p>
            <a:r>
              <a:rPr lang="en-US" sz="2000" dirty="0">
                <a:solidFill>
                  <a:schemeClr val="bg1"/>
                </a:solidFill>
              </a:rPr>
              <a:t>Images courtesy of Yifan </a:t>
            </a:r>
            <a:r>
              <a:rPr lang="en-US" sz="2000" dirty="0" err="1">
                <a:solidFill>
                  <a:schemeClr val="bg1"/>
                </a:solidFill>
              </a:rPr>
              <a:t>Lv</a:t>
            </a:r>
            <a:r>
              <a:rPr lang="en-US" sz="2000" dirty="0">
                <a:solidFill>
                  <a:schemeClr val="bg1"/>
                </a:solidFill>
              </a:rPr>
              <a:t> and Dr. Yu Luo from Shanghai Fourth Hospital</a:t>
            </a:r>
            <a:endParaRPr lang="en-US" dirty="0"/>
          </a:p>
        </p:txBody>
      </p:sp>
      <p:sp>
        <p:nvSpPr>
          <p:cNvPr id="7" name="TextBox 6">
            <a:extLst>
              <a:ext uri="{FF2B5EF4-FFF2-40B4-BE49-F238E27FC236}">
                <a16:creationId xmlns:a16="http://schemas.microsoft.com/office/drawing/2014/main" id="{C51EBE30-3CA5-D641-07C4-2AE544BDC5F6}"/>
              </a:ext>
            </a:extLst>
          </p:cNvPr>
          <p:cNvSpPr txBox="1"/>
          <p:nvPr/>
        </p:nvSpPr>
        <p:spPr>
          <a:xfrm>
            <a:off x="408214" y="3050095"/>
            <a:ext cx="1284515" cy="461665"/>
          </a:xfrm>
          <a:prstGeom prst="rect">
            <a:avLst/>
          </a:prstGeom>
          <a:noFill/>
        </p:spPr>
        <p:txBody>
          <a:bodyPr wrap="square">
            <a:spAutoFit/>
          </a:bodyPr>
          <a:lstStyle/>
          <a:p>
            <a:r>
              <a:rPr lang="en-US" altLang="en-US" sz="2400" dirty="0">
                <a:solidFill>
                  <a:srgbClr val="FFFFCC"/>
                </a:solidFill>
              </a:rPr>
              <a:t>Case 2</a:t>
            </a:r>
            <a:endParaRPr lang="en-US" dirty="0"/>
          </a:p>
        </p:txBody>
      </p:sp>
    </p:spTree>
    <p:extLst>
      <p:ext uri="{BB962C8B-B14F-4D97-AF65-F5344CB8AC3E}">
        <p14:creationId xmlns:p14="http://schemas.microsoft.com/office/powerpoint/2010/main" val="4157148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B1ACBE-622C-D3F6-575E-B7269EFC6A73}"/>
              </a:ext>
            </a:extLst>
          </p:cNvPr>
          <p:cNvSpPr txBox="1"/>
          <p:nvPr/>
        </p:nvSpPr>
        <p:spPr>
          <a:xfrm>
            <a:off x="4019550" y="402974"/>
            <a:ext cx="4660900" cy="523220"/>
          </a:xfrm>
          <a:prstGeom prst="rect">
            <a:avLst/>
          </a:prstGeom>
          <a:noFill/>
        </p:spPr>
        <p:txBody>
          <a:bodyPr wrap="square">
            <a:spAutoFit/>
          </a:bodyPr>
          <a:lstStyle/>
          <a:p>
            <a:r>
              <a:rPr lang="en-US" sz="2800" dirty="0">
                <a:solidFill>
                  <a:srgbClr val="FFFFCC"/>
                </a:solidFill>
              </a:rPr>
              <a:t>Example MCA obstruction</a:t>
            </a:r>
          </a:p>
        </p:txBody>
      </p:sp>
      <p:grpSp>
        <p:nvGrpSpPr>
          <p:cNvPr id="9" name="Group 8">
            <a:extLst>
              <a:ext uri="{FF2B5EF4-FFF2-40B4-BE49-F238E27FC236}">
                <a16:creationId xmlns:a16="http://schemas.microsoft.com/office/drawing/2014/main" id="{21314D3A-3413-734A-A4C9-30D540163B22}"/>
              </a:ext>
            </a:extLst>
          </p:cNvPr>
          <p:cNvGrpSpPr/>
          <p:nvPr/>
        </p:nvGrpSpPr>
        <p:grpSpPr>
          <a:xfrm>
            <a:off x="71643" y="1272106"/>
            <a:ext cx="11897200" cy="4474792"/>
            <a:chOff x="71643" y="1272106"/>
            <a:chExt cx="11897200" cy="4474792"/>
          </a:xfrm>
        </p:grpSpPr>
        <p:pic>
          <p:nvPicPr>
            <p:cNvPr id="4" name="SlicerCapture">
              <a:hlinkClick r:id="" action="ppaction://media"/>
              <a:extLst>
                <a:ext uri="{FF2B5EF4-FFF2-40B4-BE49-F238E27FC236}">
                  <a16:creationId xmlns:a16="http://schemas.microsoft.com/office/drawing/2014/main" id="{F3D73743-8A01-EC07-C10B-F70E4E994A80}"/>
                </a:ext>
              </a:extLst>
            </p:cNvPr>
            <p:cNvPicPr>
              <a:picLocks noChangeAspect="1"/>
            </p:cNvPicPr>
            <p:nvPr>
              <a:videoFile r:link="rId2"/>
              <p:extLst>
                <p:ext uri="{DAA4B4D4-6D71-4841-9C94-3DE7FCFB9230}">
                  <p14:media xmlns:p14="http://schemas.microsoft.com/office/powerpoint/2010/main" r:embed="rId1"/>
                </p:ext>
              </p:extLst>
            </p:nvPr>
          </p:nvPicPr>
          <p:blipFill>
            <a:blip r:embed="rId9"/>
            <a:srcRect l="31523" t="21743" r="28085" b="17870"/>
            <a:stretch/>
          </p:blipFill>
          <p:spPr>
            <a:xfrm>
              <a:off x="4176823" y="1605516"/>
              <a:ext cx="3838354" cy="4141382"/>
            </a:xfrm>
            <a:prstGeom prst="rect">
              <a:avLst/>
            </a:prstGeom>
          </p:spPr>
        </p:pic>
        <p:pic>
          <p:nvPicPr>
            <p:cNvPr id="5" name="APCV-artery">
              <a:hlinkClick r:id="" action="ppaction://media"/>
              <a:extLst>
                <a:ext uri="{FF2B5EF4-FFF2-40B4-BE49-F238E27FC236}">
                  <a16:creationId xmlns:a16="http://schemas.microsoft.com/office/drawing/2014/main" id="{FCCC1F15-0063-CB72-4E72-A8B99362F7FE}"/>
                </a:ext>
              </a:extLst>
            </p:cNvPr>
            <p:cNvPicPr>
              <a:picLocks noChangeAspect="1"/>
            </p:cNvPicPr>
            <p:nvPr>
              <a:videoFile r:link="rId4"/>
              <p:extLst>
                <p:ext uri="{DAA4B4D4-6D71-4841-9C94-3DE7FCFB9230}">
                  <p14:media xmlns:p14="http://schemas.microsoft.com/office/powerpoint/2010/main" r:embed="rId3"/>
                </p:ext>
              </p:extLst>
            </p:nvPr>
          </p:nvPicPr>
          <p:blipFill>
            <a:blip r:embed="rId10"/>
            <a:srcRect l="29845" t="17324" r="29762" b="22288"/>
            <a:stretch/>
          </p:blipFill>
          <p:spPr>
            <a:xfrm>
              <a:off x="71643" y="1531468"/>
              <a:ext cx="3838354" cy="4141382"/>
            </a:xfrm>
            <a:prstGeom prst="rect">
              <a:avLst/>
            </a:prstGeom>
          </p:spPr>
        </p:pic>
        <p:pic>
          <p:nvPicPr>
            <p:cNvPr id="6" name="APCV-vein">
              <a:hlinkClick r:id="" action="ppaction://media"/>
              <a:extLst>
                <a:ext uri="{FF2B5EF4-FFF2-40B4-BE49-F238E27FC236}">
                  <a16:creationId xmlns:a16="http://schemas.microsoft.com/office/drawing/2014/main" id="{FC663EA1-29C1-7474-0EE8-66E84870EFA7}"/>
                </a:ext>
              </a:extLst>
            </p:cNvPr>
            <p:cNvPicPr>
              <a:picLocks noChangeAspect="1"/>
            </p:cNvPicPr>
            <p:nvPr>
              <a:videoFile r:link="rId6"/>
              <p:extLst>
                <p:ext uri="{DAA4B4D4-6D71-4841-9C94-3DE7FCFB9230}">
                  <p14:media xmlns:p14="http://schemas.microsoft.com/office/powerpoint/2010/main" r:embed="rId5"/>
                </p:ext>
              </p:extLst>
            </p:nvPr>
          </p:nvPicPr>
          <p:blipFill>
            <a:blip r:embed="rId11"/>
            <a:srcRect l="29780" t="20896" r="29268" b="17637"/>
            <a:stretch/>
          </p:blipFill>
          <p:spPr>
            <a:xfrm>
              <a:off x="8077200" y="1494443"/>
              <a:ext cx="3891643" cy="4215431"/>
            </a:xfrm>
            <a:prstGeom prst="rect">
              <a:avLst/>
            </a:prstGeom>
          </p:spPr>
        </p:pic>
        <p:sp>
          <p:nvSpPr>
            <p:cNvPr id="2" name="TextBox 1">
              <a:extLst>
                <a:ext uri="{FF2B5EF4-FFF2-40B4-BE49-F238E27FC236}">
                  <a16:creationId xmlns:a16="http://schemas.microsoft.com/office/drawing/2014/main" id="{92F57009-BA3F-91EB-95ED-A6492FB210C7}"/>
                </a:ext>
              </a:extLst>
            </p:cNvPr>
            <p:cNvSpPr txBox="1"/>
            <p:nvPr/>
          </p:nvSpPr>
          <p:spPr>
            <a:xfrm>
              <a:off x="8366599" y="1272106"/>
              <a:ext cx="2889250" cy="369332"/>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1"/>
                  </a:solidFill>
                  <a:effectLst/>
                  <a:uLnTx/>
                  <a:uFillTx/>
                  <a:latin typeface="Calibri"/>
                  <a:ea typeface="+mn-ea"/>
                  <a:cs typeface="+mn-cs"/>
                </a:rPr>
                <a:t>MRV</a:t>
              </a:r>
            </a:p>
          </p:txBody>
        </p:sp>
        <p:sp>
          <p:nvSpPr>
            <p:cNvPr id="7" name="TextBox 6">
              <a:extLst>
                <a:ext uri="{FF2B5EF4-FFF2-40B4-BE49-F238E27FC236}">
                  <a16:creationId xmlns:a16="http://schemas.microsoft.com/office/drawing/2014/main" id="{497AABF8-62C4-92C8-1FE8-90661BD688EB}"/>
                </a:ext>
              </a:extLst>
            </p:cNvPr>
            <p:cNvSpPr txBox="1"/>
            <p:nvPr/>
          </p:nvSpPr>
          <p:spPr>
            <a:xfrm>
              <a:off x="4535353" y="1272107"/>
              <a:ext cx="2609200" cy="369332"/>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bg1"/>
                  </a:solidFill>
                  <a:effectLst/>
                  <a:uLnTx/>
                  <a:uFillTx/>
                  <a:latin typeface="Calibri"/>
                  <a:ea typeface="+mn-ea"/>
                  <a:cs typeface="+mn-cs"/>
                </a:rPr>
                <a:t>MRAV</a:t>
              </a:r>
              <a:endParaRPr kumimoji="0" lang="en-US" sz="1800" b="0" i="0" u="none" strike="noStrike" kern="1200" cap="none" spc="0" normalizeH="0" baseline="-25000" noProof="0" dirty="0">
                <a:ln>
                  <a:noFill/>
                </a:ln>
                <a:solidFill>
                  <a:schemeClr val="bg1"/>
                </a:solidFill>
                <a:effectLst/>
                <a:uLnTx/>
                <a:uFillTx/>
                <a:latin typeface="Calibri"/>
                <a:ea typeface="+mn-ea"/>
                <a:cs typeface="+mn-cs"/>
              </a:endParaRPr>
            </a:p>
          </p:txBody>
        </p:sp>
        <p:sp>
          <p:nvSpPr>
            <p:cNvPr id="8" name="TextBox 7">
              <a:extLst>
                <a:ext uri="{FF2B5EF4-FFF2-40B4-BE49-F238E27FC236}">
                  <a16:creationId xmlns:a16="http://schemas.microsoft.com/office/drawing/2014/main" id="{3DC8DBF5-ECC8-1CE7-2CB8-DB351EF43D00}"/>
                </a:ext>
              </a:extLst>
            </p:cNvPr>
            <p:cNvSpPr txBox="1"/>
            <p:nvPr/>
          </p:nvSpPr>
          <p:spPr>
            <a:xfrm>
              <a:off x="1135595" y="1273224"/>
              <a:ext cx="1859157" cy="369332"/>
            </a:xfrm>
            <a:prstGeom prst="rect">
              <a:avLst/>
            </a:prstGeom>
            <a:noFill/>
          </p:spPr>
          <p:txBody>
            <a:bodyPr wrap="square" rtlCol="0">
              <a:spAutoFit/>
            </a:bodyPr>
            <a:lstStyle/>
            <a:p>
              <a:pPr algn="ct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MRA</a:t>
              </a:r>
            </a:p>
          </p:txBody>
        </p:sp>
      </p:grpSp>
    </p:spTree>
    <p:extLst>
      <p:ext uri="{BB962C8B-B14F-4D97-AF65-F5344CB8AC3E}">
        <p14:creationId xmlns:p14="http://schemas.microsoft.com/office/powerpoint/2010/main" val="2691385552"/>
      </p:ext>
    </p:extLst>
  </p:cSld>
  <p:clrMapOvr>
    <a:masterClrMapping/>
  </p:clrMapOvr>
  <p:timing>
    <p:tnLst>
      <p:par>
        <p:cTn id="1" dur="indefinite" restart="never" nodeType="tmRoot">
          <p:childTnLst>
            <p:video>
              <p:cMediaNode vol="80000">
                <p:cTn id="2" fill="hold" display="0">
                  <p:stCondLst>
                    <p:cond delay="indefinite"/>
                  </p:stCondLst>
                </p:cTn>
                <p:tgtEl>
                  <p:spTgt spid="4"/>
                </p:tgtEl>
              </p:cMediaNode>
            </p:video>
            <p:video>
              <p:cMediaNode vol="80000">
                <p:cTn id="3" fill="hold" display="0">
                  <p:stCondLst>
                    <p:cond delay="indefinite"/>
                  </p:stCondLst>
                </p:cTn>
                <p:tgtEl>
                  <p:spTgt spid="5"/>
                </p:tgtEl>
              </p:cMediaNode>
            </p:video>
            <p:video>
              <p:cMediaNode vol="80000">
                <p:cTn id="4" fill="hold" display="0">
                  <p:stCondLst>
                    <p:cond delay="indefinite"/>
                  </p:stCondLst>
                </p:cTn>
                <p:tgtEl>
                  <p:spTgt spid="6"/>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D41719DD-57B5-D282-C768-9DBCC40221BC}"/>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CD9A4F6B-B4BC-4D51-6F32-20191136B315}"/>
              </a:ext>
            </a:extLst>
          </p:cNvPr>
          <p:cNvSpPr txBox="1"/>
          <p:nvPr/>
        </p:nvSpPr>
        <p:spPr>
          <a:xfrm>
            <a:off x="3271519" y="698206"/>
            <a:ext cx="5648961" cy="523220"/>
          </a:xfrm>
          <a:prstGeom prst="rect">
            <a:avLst/>
          </a:prstGeom>
          <a:noFill/>
        </p:spPr>
        <p:txBody>
          <a:bodyPr wrap="square">
            <a:spAutoFit/>
          </a:bodyPr>
          <a:lstStyle/>
          <a:p>
            <a:r>
              <a:rPr lang="en-US" sz="2800" dirty="0">
                <a:solidFill>
                  <a:srgbClr val="FFFFCC"/>
                </a:solidFill>
              </a:rPr>
              <a:t>Conclusions and Future Directions</a:t>
            </a:r>
          </a:p>
        </p:txBody>
      </p:sp>
      <p:sp>
        <p:nvSpPr>
          <p:cNvPr id="15" name="TextBox 14">
            <a:extLst>
              <a:ext uri="{FF2B5EF4-FFF2-40B4-BE49-F238E27FC236}">
                <a16:creationId xmlns:a16="http://schemas.microsoft.com/office/drawing/2014/main" id="{C4DF5B4C-7474-85BE-10CC-38335CD38745}"/>
              </a:ext>
            </a:extLst>
          </p:cNvPr>
          <p:cNvSpPr txBox="1"/>
          <p:nvPr/>
        </p:nvSpPr>
        <p:spPr>
          <a:xfrm>
            <a:off x="2115978" y="1668714"/>
            <a:ext cx="8277544" cy="2308324"/>
          </a:xfrm>
          <a:prstGeom prst="rect">
            <a:avLst/>
          </a:prstGeom>
          <a:noFill/>
        </p:spPr>
        <p:txBody>
          <a:bodyPr wrap="square">
            <a:spAutoFit/>
          </a:bodyPr>
          <a:lstStyle/>
          <a:p>
            <a:pPr indent="0" fontAlgn="auto"/>
            <a:r>
              <a:rPr lang="en-US" altLang="zh-CN" dirty="0">
                <a:solidFill>
                  <a:schemeClr val="bg1"/>
                </a:solidFill>
                <a:sym typeface="+mn-ea"/>
              </a:rPr>
              <a:t>AVAST provides a rapid, efficient, single-scan multi-contrast fusion of MRA, MRV, SWI, QSM and R2*/T2* and when collected with multiple flip angles also provides T1 and spin density maps.</a:t>
            </a:r>
          </a:p>
          <a:p>
            <a:pPr indent="0" fontAlgn="auto"/>
            <a:endParaRPr lang="en-US" altLang="zh-CN" dirty="0">
              <a:solidFill>
                <a:schemeClr val="bg1"/>
              </a:solidFill>
              <a:sym typeface="+mn-ea"/>
            </a:endParaRPr>
          </a:p>
          <a:p>
            <a:pPr indent="0" fontAlgn="auto"/>
            <a:r>
              <a:rPr lang="en-US" altLang="zh-CN" dirty="0">
                <a:solidFill>
                  <a:schemeClr val="bg1"/>
                </a:solidFill>
                <a:sym typeface="+mn-ea"/>
              </a:rPr>
              <a:t>It has immediate applications to neurovascular disease diagnosis.</a:t>
            </a:r>
          </a:p>
          <a:p>
            <a:pPr indent="0" fontAlgn="auto"/>
            <a:endParaRPr lang="en-US" altLang="zh-CN" dirty="0">
              <a:solidFill>
                <a:schemeClr val="bg1"/>
              </a:solidFill>
              <a:sym typeface="+mn-ea"/>
            </a:endParaRPr>
          </a:p>
          <a:p>
            <a:pPr indent="0" fontAlgn="auto"/>
            <a:r>
              <a:rPr lang="en-US" altLang="zh-CN" dirty="0">
                <a:solidFill>
                  <a:schemeClr val="bg1"/>
                </a:solidFill>
                <a:sym typeface="+mn-ea"/>
              </a:rPr>
              <a:t>Our next steps are to incorporate the RICH MRI software directly into PRIDE on Philips scanners and OPEN RECON/FIRE eventually on Siemens scanners.</a:t>
            </a:r>
          </a:p>
        </p:txBody>
      </p:sp>
      <p:pic>
        <p:nvPicPr>
          <p:cNvPr id="5" name="Picture 4">
            <a:extLst>
              <a:ext uri="{FF2B5EF4-FFF2-40B4-BE49-F238E27FC236}">
                <a16:creationId xmlns:a16="http://schemas.microsoft.com/office/drawing/2014/main" id="{F7E75329-91A0-006C-198B-86DB0EA87BD7}"/>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3000" contrast="34000"/>
                    </a14:imgEffect>
                  </a14:imgLayer>
                </a14:imgProps>
              </a:ext>
              <a:ext uri="{28A0092B-C50C-407E-A947-70E740481C1C}">
                <a14:useLocalDpi xmlns:a14="http://schemas.microsoft.com/office/drawing/2010/main" val="0"/>
              </a:ext>
            </a:extLst>
          </a:blip>
          <a:stretch>
            <a:fillRect/>
          </a:stretch>
        </p:blipFill>
        <p:spPr>
          <a:xfrm>
            <a:off x="0" y="4486202"/>
            <a:ext cx="2267081" cy="2363824"/>
          </a:xfrm>
          <a:prstGeom prst="rect">
            <a:avLst/>
          </a:prstGeom>
        </p:spPr>
      </p:pic>
      <p:pic>
        <p:nvPicPr>
          <p:cNvPr id="7" name="Picture 6" descr="The image is a grayscale brain scan showing the cross-sectional anatomy of the brain.&#10;&#10;AI-generated content may be incorrect.">
            <a:extLst>
              <a:ext uri="{FF2B5EF4-FFF2-40B4-BE49-F238E27FC236}">
                <a16:creationId xmlns:a16="http://schemas.microsoft.com/office/drawing/2014/main" id="{BBB04592-45F6-2B3F-4B5E-C5777932B0AE}"/>
              </a:ext>
            </a:extLst>
          </p:cNvPr>
          <p:cNvPicPr>
            <a:picLocks noChangeAspect="1"/>
          </p:cNvPicPr>
          <p:nvPr/>
        </p:nvPicPr>
        <p:blipFill>
          <a:blip r:embed="rId5" cstate="print">
            <a:extLst>
              <a:ext uri="{BEBA8EAE-BF5A-486C-A8C5-ECC9F3942E4B}">
                <a14:imgProps xmlns:a14="http://schemas.microsoft.com/office/drawing/2010/main">
                  <a14:imgLayer r:embed="rId6">
                    <a14:imgEffect>
                      <a14:brightnessContrast bright="-7000" contrast="40000"/>
                    </a14:imgEffect>
                  </a14:imgLayer>
                </a14:imgProps>
              </a:ext>
              <a:ext uri="{28A0092B-C50C-407E-A947-70E740481C1C}">
                <a14:useLocalDpi xmlns:a14="http://schemas.microsoft.com/office/drawing/2010/main" val="0"/>
              </a:ext>
            </a:extLst>
          </a:blip>
          <a:stretch>
            <a:fillRect/>
          </a:stretch>
        </p:blipFill>
        <p:spPr>
          <a:xfrm>
            <a:off x="9993830" y="4424326"/>
            <a:ext cx="2198170" cy="2363824"/>
          </a:xfrm>
          <a:prstGeom prst="rect">
            <a:avLst/>
          </a:prstGeom>
        </p:spPr>
      </p:pic>
      <p:pic>
        <p:nvPicPr>
          <p:cNvPr id="11" name="Picture 10" descr="The image displays three intricate, intertwined, and abstract organic structures with elongated, sinuous lines, all rendered in dark, monochromatic shades.&#10;&#10;AI-generated content may be incorrect.">
            <a:extLst>
              <a:ext uri="{FF2B5EF4-FFF2-40B4-BE49-F238E27FC236}">
                <a16:creationId xmlns:a16="http://schemas.microsoft.com/office/drawing/2014/main" id="{F7C47E3E-2DFA-2FC6-E18F-5747AE1E53E9}"/>
              </a:ext>
            </a:extLst>
          </p:cNvPr>
          <p:cNvPicPr>
            <a:picLocks noChangeAspect="1"/>
          </p:cNvPicPr>
          <p:nvPr/>
        </p:nvPicPr>
        <p:blipFill>
          <a:blip r:embed="rId7"/>
          <a:stretch>
            <a:fillRect/>
          </a:stretch>
        </p:blipFill>
        <p:spPr>
          <a:xfrm>
            <a:off x="3025954" y="4809918"/>
            <a:ext cx="6000750" cy="2048082"/>
          </a:xfrm>
          <a:prstGeom prst="rect">
            <a:avLst/>
          </a:prstGeom>
        </p:spPr>
      </p:pic>
    </p:spTree>
    <p:extLst>
      <p:ext uri="{BB962C8B-B14F-4D97-AF65-F5344CB8AC3E}">
        <p14:creationId xmlns:p14="http://schemas.microsoft.com/office/powerpoint/2010/main" val="133344451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64.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65.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66.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67.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68.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69.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0.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1.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2.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3.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4.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5.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6.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7.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8.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79.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80.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81.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82.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83.xml><?xml version="1.0" encoding="utf-8"?>
<p:tagLst xmlns:a="http://schemas.openxmlformats.org/drawingml/2006/main" xmlns:r="http://schemas.openxmlformats.org/officeDocument/2006/relationships" xmlns:p="http://schemas.openxmlformats.org/presentationml/2006/main">
  <p:tag name="KSO_WM_DIAGRAM_VIRTUALLY_FRAME" val="{&quot;height&quot;:350.4,&quot;left&quot;:27.8,&quot;top&quot;:48.1,&quot;width&quot;:381.75}"/>
</p:tagLst>
</file>

<file path=ppt/tags/tag84.xml><?xml version="1.0" encoding="utf-8"?>
<p:tagLst xmlns:a="http://schemas.openxmlformats.org/drawingml/2006/main" xmlns:r="http://schemas.openxmlformats.org/officeDocument/2006/relationships" xmlns:p="http://schemas.openxmlformats.org/presentationml/2006/main">
  <p:tag name="KSO_WM_DIAGRAM_VIRTUALLY_FRAME" val="{&quot;height&quot;:395,&quot;left&quot;:612.95,&quot;top&quot;:89.4,&quot;width&quot;:245.2}"/>
</p:tagLst>
</file>

<file path=ppt/tags/tag85.xml><?xml version="1.0" encoding="utf-8"?>
<p:tagLst xmlns:a="http://schemas.openxmlformats.org/drawingml/2006/main" xmlns:r="http://schemas.openxmlformats.org/officeDocument/2006/relationships" xmlns:p="http://schemas.openxmlformats.org/presentationml/2006/main">
  <p:tag name="KSO_WM_DIAGRAM_VIRTUALLY_FRAME" val="{&quot;height&quot;:395,&quot;left&quot;:612.95,&quot;top&quot;:89.4,&quot;width&quot;:245.2}"/>
</p:tagLst>
</file>

<file path=ppt/tags/tag86.xml><?xml version="1.0" encoding="utf-8"?>
<p:tagLst xmlns:a="http://schemas.openxmlformats.org/drawingml/2006/main" xmlns:r="http://schemas.openxmlformats.org/officeDocument/2006/relationships" xmlns:p="http://schemas.openxmlformats.org/presentationml/2006/main">
  <p:tag name="KSO_WM_DIAGRAM_VIRTUALLY_FRAME" val="{&quot;height&quot;:395,&quot;left&quot;:612.95,&quot;top&quot;:89.4,&quot;width&quot;:245.2}"/>
</p:tagLst>
</file>

<file path=ppt/tags/tag87.xml><?xml version="1.0" encoding="utf-8"?>
<p:tagLst xmlns:a="http://schemas.openxmlformats.org/drawingml/2006/main" xmlns:r="http://schemas.openxmlformats.org/officeDocument/2006/relationships" xmlns:p="http://schemas.openxmlformats.org/presentationml/2006/main">
  <p:tag name="KSO_WM_DIAGRAM_VIRTUALLY_FRAME" val="{&quot;height&quot;:395,&quot;left&quot;:612.95,&quot;top&quot;:89.4,&quot;width&quot;:245.2}"/>
</p:tagLst>
</file>

<file path=ppt/tags/tag88.xml><?xml version="1.0" encoding="utf-8"?>
<p:tagLst xmlns:a="http://schemas.openxmlformats.org/drawingml/2006/main" xmlns:r="http://schemas.openxmlformats.org/officeDocument/2006/relationships" xmlns:p="http://schemas.openxmlformats.org/presentationml/2006/main">
  <p:tag name="KSO_WM_DIAGRAM_VIRTUALLY_FRAME" val="{&quot;height&quot;:395,&quot;left&quot;:612.95,&quot;top&quot;:89.4,&quot;width&quot;:245.2}"/>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Arial"/>
        <a:ea typeface="微软雅黑"/>
        <a:cs typeface=""/>
      </a:majorFont>
      <a:minorFont>
        <a:latin typeface="Arial"/>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2738</TotalTime>
  <Words>1272</Words>
  <Application>Microsoft Office PowerPoint</Application>
  <PresentationFormat>Widescreen</PresentationFormat>
  <Paragraphs>140</Paragraphs>
  <Slides>18</Slides>
  <Notes>4</Notes>
  <HiddenSlides>0</HiddenSlides>
  <MMClips>3</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18</vt:i4>
      </vt:variant>
    </vt:vector>
  </HeadingPairs>
  <TitlesOfParts>
    <vt:vector size="30" baseType="lpstr">
      <vt:lpstr>微软雅黑</vt:lpstr>
      <vt:lpstr>宋体</vt:lpstr>
      <vt:lpstr>Arial</vt:lpstr>
      <vt:lpstr>Calibri</vt:lpstr>
      <vt:lpstr>Calibri Light</vt:lpstr>
      <vt:lpstr>Cambria</vt:lpstr>
      <vt:lpstr>Cambria Math</vt:lpstr>
      <vt:lpstr>DM Sans</vt:lpstr>
      <vt:lpstr>Times New Roman</vt:lpstr>
      <vt:lpstr>Wingdings</vt:lpstr>
      <vt:lpstr>WPS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Administrator</dc:creator>
  <cp:lastModifiedBy>Ewart Haacke</cp:lastModifiedBy>
  <cp:revision>272</cp:revision>
  <dcterms:created xsi:type="dcterms:W3CDTF">2026-01-20T08:43:54Z</dcterms:created>
  <dcterms:modified xsi:type="dcterms:W3CDTF">2026-11-01T08:03:05Z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2052-12.1.24031.24031</vt:lpwstr>
  </property>
  <property fmtid="{D5CDD505-2E9C-101B-9397-08002B2CF9AE}" pid="3" name="ICV">
    <vt:lpwstr>9F755558C09ABAA1182E6F695BA17C97_43</vt:lpwstr>
  </property>
</Properties>
</file>