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5" r:id="rId1"/>
  </p:sldMasterIdLst>
  <p:notesMasterIdLst>
    <p:notesMasterId r:id="rId32"/>
  </p:notesMasterIdLst>
  <p:sldIdLst>
    <p:sldId id="2022" r:id="rId2"/>
    <p:sldId id="2105" r:id="rId3"/>
    <p:sldId id="320" r:id="rId4"/>
    <p:sldId id="523" r:id="rId5"/>
    <p:sldId id="2065" r:id="rId6"/>
    <p:sldId id="943" r:id="rId7"/>
    <p:sldId id="988" r:id="rId8"/>
    <p:sldId id="982" r:id="rId9"/>
    <p:sldId id="2056" r:id="rId10"/>
    <p:sldId id="944" r:id="rId11"/>
    <p:sldId id="945" r:id="rId12"/>
    <p:sldId id="946" r:id="rId13"/>
    <p:sldId id="710" r:id="rId14"/>
    <p:sldId id="711" r:id="rId15"/>
    <p:sldId id="947" r:id="rId16"/>
    <p:sldId id="2058" r:id="rId17"/>
    <p:sldId id="2052" r:id="rId18"/>
    <p:sldId id="948" r:id="rId19"/>
    <p:sldId id="949" r:id="rId20"/>
    <p:sldId id="2053" r:id="rId21"/>
    <p:sldId id="714" r:id="rId22"/>
    <p:sldId id="846" r:id="rId23"/>
    <p:sldId id="2054" r:id="rId24"/>
    <p:sldId id="2055" r:id="rId25"/>
    <p:sldId id="950" r:id="rId26"/>
    <p:sldId id="2057" r:id="rId27"/>
    <p:sldId id="953" r:id="rId28"/>
    <p:sldId id="899" r:id="rId29"/>
    <p:sldId id="2064" r:id="rId30"/>
    <p:sldId id="989" r:id="rId3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Garamond" pitchFamily="18" charset="0"/>
        <a:ea typeface="+mn-ea"/>
        <a:cs typeface="Arial" pitchFamily="34" charset="0"/>
      </a:defRPr>
    </a:lvl1pPr>
    <a:lvl2pPr marL="457200" algn="l" rtl="0" fontAlgn="base">
      <a:spcBef>
        <a:spcPct val="0"/>
      </a:spcBef>
      <a:spcAft>
        <a:spcPct val="0"/>
      </a:spcAft>
      <a:defRPr kern="1200">
        <a:solidFill>
          <a:schemeClr val="tx1"/>
        </a:solidFill>
        <a:latin typeface="Garamond" pitchFamily="18" charset="0"/>
        <a:ea typeface="+mn-ea"/>
        <a:cs typeface="Arial" pitchFamily="34" charset="0"/>
      </a:defRPr>
    </a:lvl2pPr>
    <a:lvl3pPr marL="914400" algn="l" rtl="0" fontAlgn="base">
      <a:spcBef>
        <a:spcPct val="0"/>
      </a:spcBef>
      <a:spcAft>
        <a:spcPct val="0"/>
      </a:spcAft>
      <a:defRPr kern="1200">
        <a:solidFill>
          <a:schemeClr val="tx1"/>
        </a:solidFill>
        <a:latin typeface="Garamond" pitchFamily="18" charset="0"/>
        <a:ea typeface="+mn-ea"/>
        <a:cs typeface="Arial" pitchFamily="34" charset="0"/>
      </a:defRPr>
    </a:lvl3pPr>
    <a:lvl4pPr marL="1371600" algn="l" rtl="0" fontAlgn="base">
      <a:spcBef>
        <a:spcPct val="0"/>
      </a:spcBef>
      <a:spcAft>
        <a:spcPct val="0"/>
      </a:spcAft>
      <a:defRPr kern="1200">
        <a:solidFill>
          <a:schemeClr val="tx1"/>
        </a:solidFill>
        <a:latin typeface="Garamond" pitchFamily="18" charset="0"/>
        <a:ea typeface="+mn-ea"/>
        <a:cs typeface="Arial" pitchFamily="34" charset="0"/>
      </a:defRPr>
    </a:lvl4pPr>
    <a:lvl5pPr marL="1828800" algn="l" rtl="0" fontAlgn="base">
      <a:spcBef>
        <a:spcPct val="0"/>
      </a:spcBef>
      <a:spcAft>
        <a:spcPct val="0"/>
      </a:spcAft>
      <a:defRPr kern="1200">
        <a:solidFill>
          <a:schemeClr val="tx1"/>
        </a:solidFill>
        <a:latin typeface="Garamond" pitchFamily="18" charset="0"/>
        <a:ea typeface="+mn-ea"/>
        <a:cs typeface="Arial" pitchFamily="34" charset="0"/>
      </a:defRPr>
    </a:lvl5pPr>
    <a:lvl6pPr marL="2286000" algn="l" defTabSz="914400" rtl="0" eaLnBrk="1" latinLnBrk="0" hangingPunct="1">
      <a:defRPr kern="1200">
        <a:solidFill>
          <a:schemeClr val="tx1"/>
        </a:solidFill>
        <a:latin typeface="Garamond" pitchFamily="18" charset="0"/>
        <a:ea typeface="+mn-ea"/>
        <a:cs typeface="Arial" pitchFamily="34" charset="0"/>
      </a:defRPr>
    </a:lvl6pPr>
    <a:lvl7pPr marL="2743200" algn="l" defTabSz="914400" rtl="0" eaLnBrk="1" latinLnBrk="0" hangingPunct="1">
      <a:defRPr kern="1200">
        <a:solidFill>
          <a:schemeClr val="tx1"/>
        </a:solidFill>
        <a:latin typeface="Garamond" pitchFamily="18" charset="0"/>
        <a:ea typeface="+mn-ea"/>
        <a:cs typeface="Arial" pitchFamily="34" charset="0"/>
      </a:defRPr>
    </a:lvl7pPr>
    <a:lvl8pPr marL="3200400" algn="l" defTabSz="914400" rtl="0" eaLnBrk="1" latinLnBrk="0" hangingPunct="1">
      <a:defRPr kern="1200">
        <a:solidFill>
          <a:schemeClr val="tx1"/>
        </a:solidFill>
        <a:latin typeface="Garamond" pitchFamily="18" charset="0"/>
        <a:ea typeface="+mn-ea"/>
        <a:cs typeface="Arial" pitchFamily="34" charset="0"/>
      </a:defRPr>
    </a:lvl8pPr>
    <a:lvl9pPr marL="3657600" algn="l" defTabSz="914400" rtl="0" eaLnBrk="1" latinLnBrk="0" hangingPunct="1">
      <a:defRPr kern="1200">
        <a:solidFill>
          <a:schemeClr val="tx1"/>
        </a:solidFill>
        <a:latin typeface="Garamond" pitchFamily="18"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FFFF66"/>
    <a:srgbClr val="FFFFFF"/>
    <a:srgbClr val="CCFFFF"/>
    <a:srgbClr val="CCFF66"/>
    <a:srgbClr val="000066"/>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4" autoAdjust="0"/>
    <p:restoredTop sz="86411" autoAdjust="0"/>
  </p:normalViewPr>
  <p:slideViewPr>
    <p:cSldViewPr>
      <p:cViewPr varScale="1">
        <p:scale>
          <a:sx n="84" d="100"/>
          <a:sy n="84" d="100"/>
        </p:scale>
        <p:origin x="730" y="41"/>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en-US" altLang="en-US"/>
          </a:p>
        </p:txBody>
      </p:sp>
      <p:sp>
        <p:nvSpPr>
          <p:cNvPr id="133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Arial" pitchFamily="34" charset="0"/>
              </a:defRPr>
            </a:lvl1pPr>
          </a:lstStyle>
          <a:p>
            <a:pPr>
              <a:defRPr/>
            </a:pPr>
            <a:endParaRPr lang="en-US" altLang="en-US"/>
          </a:p>
        </p:txBody>
      </p:sp>
      <p:sp>
        <p:nvSpPr>
          <p:cNvPr id="450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3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en-US" altLang="en-US"/>
          </a:p>
        </p:txBody>
      </p:sp>
      <p:sp>
        <p:nvSpPr>
          <p:cNvPr id="133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Arial" pitchFamily="34" charset="0"/>
              </a:defRPr>
            </a:lvl1pPr>
          </a:lstStyle>
          <a:p>
            <a:pPr>
              <a:defRPr/>
            </a:pPr>
            <a:fld id="{A09C78D6-D2C5-4EB9-A188-F9BC3D001050}" type="slidenum">
              <a:rPr lang="en-US" altLang="en-US"/>
              <a:pPr>
                <a:defRPr/>
              </a:pPr>
              <a:t>‹#›</a:t>
            </a:fld>
            <a:endParaRPr lang="en-US" altLang="en-US"/>
          </a:p>
        </p:txBody>
      </p:sp>
    </p:spTree>
    <p:extLst>
      <p:ext uri="{BB962C8B-B14F-4D97-AF65-F5344CB8AC3E}">
        <p14:creationId xmlns:p14="http://schemas.microsoft.com/office/powerpoint/2010/main" val="12911782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F8FF01-4A40-4E8A-A823-739745C307FB}" type="slidenum">
              <a:rPr lang="en-US" smtClean="0"/>
              <a:t>5</a:t>
            </a:fld>
            <a:endParaRPr lang="en-US"/>
          </a:p>
        </p:txBody>
      </p:sp>
    </p:spTree>
    <p:extLst>
      <p:ext uri="{BB962C8B-B14F-4D97-AF65-F5344CB8AC3E}">
        <p14:creationId xmlns:p14="http://schemas.microsoft.com/office/powerpoint/2010/main" val="1724782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xfrm>
            <a:off x="381000" y="685800"/>
            <a:ext cx="6096000" cy="3429000"/>
          </a:xfrm>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itchFamily="34" charset="0"/>
                <a:cs typeface="Arial" pitchFamily="34" charset="0"/>
              </a:rPr>
              <a:t>Slide 18</a:t>
            </a: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DDB85BE1-72D7-4D4D-8C5B-53EA48947A78}" type="slidenum">
              <a:rPr lang="en-US" altLang="en-US" smtClean="0"/>
              <a:pPr eaLnBrk="1" hangingPunct="1">
                <a:spcBef>
                  <a:spcPct val="0"/>
                </a:spcBef>
              </a:pPr>
              <a:t>22</a:t>
            </a:fld>
            <a:endParaRPr lang="en-US" altLang="en-US"/>
          </a:p>
        </p:txBody>
      </p:sp>
    </p:spTree>
    <p:extLst>
      <p:ext uri="{BB962C8B-B14F-4D97-AF65-F5344CB8AC3E}">
        <p14:creationId xmlns:p14="http://schemas.microsoft.com/office/powerpoint/2010/main" val="654138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888AE-02A7-30D1-6A42-A845A0B7D7D1}"/>
            </a:ext>
          </a:extLst>
        </p:cNvPr>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FAA3CEF-0B19-0617-C297-2BFDF1E1D130}"/>
              </a:ext>
            </a:extLst>
          </p:cNvPr>
          <p:cNvSpPr>
            <a:spLocks noGrp="1" noRot="1" noChangeAspect="1" noTextEdit="1"/>
          </p:cNvSpPr>
          <p:nvPr>
            <p:ph type="sldImg"/>
          </p:nvPr>
        </p:nvSpPr>
        <p:spPr>
          <a:xfrm>
            <a:off x="381000" y="685800"/>
            <a:ext cx="6096000" cy="3429000"/>
          </a:xfrm>
          <a:ln/>
        </p:spPr>
      </p:sp>
      <p:sp>
        <p:nvSpPr>
          <p:cNvPr id="47107" name="Notes Placeholder 2">
            <a:extLst>
              <a:ext uri="{FF2B5EF4-FFF2-40B4-BE49-F238E27FC236}">
                <a16:creationId xmlns:a16="http://schemas.microsoft.com/office/drawing/2014/main" id="{0A0A8322-E63F-53AC-961A-FF2C944AFE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itchFamily="34" charset="0"/>
                <a:cs typeface="Arial" pitchFamily="34" charset="0"/>
              </a:rPr>
              <a:t>Slide 18</a:t>
            </a:r>
          </a:p>
        </p:txBody>
      </p:sp>
      <p:sp>
        <p:nvSpPr>
          <p:cNvPr id="47108" name="Slide Number Placeholder 3">
            <a:extLst>
              <a:ext uri="{FF2B5EF4-FFF2-40B4-BE49-F238E27FC236}">
                <a16:creationId xmlns:a16="http://schemas.microsoft.com/office/drawing/2014/main" id="{281976F8-79B9-5DF3-F694-09DDF57FF94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DDB85BE1-72D7-4D4D-8C5B-53EA48947A78}" type="slidenum">
              <a:rPr lang="en-US" altLang="en-US" smtClean="0"/>
              <a:pPr eaLnBrk="1" hangingPunct="1">
                <a:spcBef>
                  <a:spcPct val="0"/>
                </a:spcBef>
              </a:pPr>
              <a:t>24</a:t>
            </a:fld>
            <a:endParaRPr lang="en-US" altLang="en-US"/>
          </a:p>
        </p:txBody>
      </p:sp>
    </p:spTree>
    <p:extLst>
      <p:ext uri="{BB962C8B-B14F-4D97-AF65-F5344CB8AC3E}">
        <p14:creationId xmlns:p14="http://schemas.microsoft.com/office/powerpoint/2010/main" val="2457949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562707" y="1371600"/>
            <a:ext cx="109728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dirty="0"/>
              <a:t>Click to edit Master title style</a:t>
            </a:r>
          </a:p>
        </p:txBody>
      </p:sp>
      <p:sp>
        <p:nvSpPr>
          <p:cNvPr id="9" name="Subtitle 8"/>
          <p:cNvSpPr>
            <a:spLocks noGrp="1"/>
          </p:cNvSpPr>
          <p:nvPr>
            <p:ph type="subTitle" idx="1"/>
          </p:nvPr>
        </p:nvSpPr>
        <p:spPr>
          <a:xfrm>
            <a:off x="1828800" y="3331698"/>
            <a:ext cx="85344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A0375EF1-6257-4166-9FD4-EC1425D4A8C7}" type="slidenum">
              <a:rPr lang="en-US" altLang="en-US"/>
              <a:pPr>
                <a:defRPr/>
              </a:pPr>
              <a:t>‹#›</a:t>
            </a:fld>
            <a:endParaRPr lang="en-US" altLang="en-US"/>
          </a:p>
        </p:txBody>
      </p:sp>
    </p:spTree>
    <p:extLst>
      <p:ext uri="{BB962C8B-B14F-4D97-AF65-F5344CB8AC3E}">
        <p14:creationId xmlns:p14="http://schemas.microsoft.com/office/powerpoint/2010/main" val="3774739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C4A17837-4CE8-4AD1-9486-D11FC5A30A37}" type="slidenum">
              <a:rPr lang="en-US" altLang="en-US"/>
              <a:pPr>
                <a:defRPr/>
              </a:pPr>
              <a:t>‹#›</a:t>
            </a:fld>
            <a:endParaRPr lang="en-US" altLang="en-US"/>
          </a:p>
        </p:txBody>
      </p:sp>
    </p:spTree>
    <p:extLst>
      <p:ext uri="{BB962C8B-B14F-4D97-AF65-F5344CB8AC3E}">
        <p14:creationId xmlns:p14="http://schemas.microsoft.com/office/powerpoint/2010/main" val="3845726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42122A33-4B5C-47EE-A393-4E21A19C239A}" type="slidenum">
              <a:rPr lang="en-US" altLang="en-US"/>
              <a:pPr>
                <a:defRPr/>
              </a:pPr>
              <a:t>‹#›</a:t>
            </a:fld>
            <a:endParaRPr lang="en-US" altLang="en-US"/>
          </a:p>
        </p:txBody>
      </p:sp>
    </p:spTree>
    <p:extLst>
      <p:ext uri="{BB962C8B-B14F-4D97-AF65-F5344CB8AC3E}">
        <p14:creationId xmlns:p14="http://schemas.microsoft.com/office/powerpoint/2010/main" val="414093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A76B770D-ED65-4EDD-85DC-25BA9CD01DC5}" type="slidenum">
              <a:rPr lang="en-US" altLang="en-US"/>
              <a:pPr>
                <a:defRPr/>
              </a:pPr>
              <a:t>‹#›</a:t>
            </a:fld>
            <a:endParaRPr lang="en-US" altLang="en-US"/>
          </a:p>
        </p:txBody>
      </p:sp>
    </p:spTree>
    <p:extLst>
      <p:ext uri="{BB962C8B-B14F-4D97-AF65-F5344CB8AC3E}">
        <p14:creationId xmlns:p14="http://schemas.microsoft.com/office/powerpoint/2010/main" val="3449430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33600" y="609600"/>
            <a:ext cx="94488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2133600" y="2507786"/>
            <a:ext cx="94488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3FC67D3-E60B-4123-BE5F-C170D6AFA68F}" type="slidenum">
              <a:rPr lang="en-US" altLang="en-US"/>
              <a:pPr>
                <a:defRPr/>
              </a:pPr>
              <a:t>‹#›</a:t>
            </a:fld>
            <a:endParaRPr lang="en-US" altLang="en-US"/>
          </a:p>
        </p:txBody>
      </p:sp>
    </p:spTree>
    <p:extLst>
      <p:ext uri="{BB962C8B-B14F-4D97-AF65-F5344CB8AC3E}">
        <p14:creationId xmlns:p14="http://schemas.microsoft.com/office/powerpoint/2010/main" val="2341548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ltLang="en-US"/>
          </a:p>
        </p:txBody>
      </p:sp>
      <p:sp>
        <p:nvSpPr>
          <p:cNvPr id="6" name="Footer Placeholder 2"/>
          <p:cNvSpPr>
            <a:spLocks noGrp="1"/>
          </p:cNvSpPr>
          <p:nvPr>
            <p:ph type="ftr" sz="quarter" idx="11"/>
          </p:nvPr>
        </p:nvSpPr>
        <p:spPr/>
        <p:txBody>
          <a:bodyPr/>
          <a:lstStyle>
            <a:lvl1pPr>
              <a:defRPr/>
            </a:lvl1pPr>
          </a:lstStyle>
          <a:p>
            <a:pPr>
              <a:defRPr/>
            </a:pPr>
            <a:endParaRPr lang="en-US" altLang="en-US"/>
          </a:p>
        </p:txBody>
      </p:sp>
      <p:sp>
        <p:nvSpPr>
          <p:cNvPr id="7" name="Slide Number Placeholder 22"/>
          <p:cNvSpPr>
            <a:spLocks noGrp="1"/>
          </p:cNvSpPr>
          <p:nvPr>
            <p:ph type="sldNum" sz="quarter" idx="12"/>
          </p:nvPr>
        </p:nvSpPr>
        <p:spPr/>
        <p:txBody>
          <a:bodyPr/>
          <a:lstStyle>
            <a:lvl1pPr>
              <a:defRPr/>
            </a:lvl1pPr>
          </a:lstStyle>
          <a:p>
            <a:pPr>
              <a:defRPr/>
            </a:pPr>
            <a:fld id="{7AB0FFA4-0F0D-4C59-BD34-EA1BCC18EBDE}" type="slidenum">
              <a:rPr lang="en-US" altLang="en-US"/>
              <a:pPr>
                <a:defRPr/>
              </a:pPr>
              <a:t>‹#›</a:t>
            </a:fld>
            <a:endParaRPr lang="en-US" altLang="en-US"/>
          </a:p>
        </p:txBody>
      </p:sp>
    </p:spTree>
    <p:extLst>
      <p:ext uri="{BB962C8B-B14F-4D97-AF65-F5344CB8AC3E}">
        <p14:creationId xmlns:p14="http://schemas.microsoft.com/office/powerpoint/2010/main" val="3058388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535113"/>
            <a:ext cx="5389033"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362201"/>
            <a:ext cx="5386917"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362201"/>
            <a:ext cx="5389033"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endParaRPr lang="en-US" altLang="en-US"/>
          </a:p>
        </p:txBody>
      </p:sp>
      <p:sp>
        <p:nvSpPr>
          <p:cNvPr id="8" name="Footer Placeholder 2"/>
          <p:cNvSpPr>
            <a:spLocks noGrp="1"/>
          </p:cNvSpPr>
          <p:nvPr>
            <p:ph type="ftr" sz="quarter" idx="11"/>
          </p:nvPr>
        </p:nvSpPr>
        <p:spPr/>
        <p:txBody>
          <a:bodyPr/>
          <a:lstStyle>
            <a:lvl1pPr>
              <a:defRPr/>
            </a:lvl1pPr>
          </a:lstStyle>
          <a:p>
            <a:pPr>
              <a:defRPr/>
            </a:pPr>
            <a:endParaRPr lang="en-US" altLang="en-US"/>
          </a:p>
        </p:txBody>
      </p:sp>
      <p:sp>
        <p:nvSpPr>
          <p:cNvPr id="9" name="Slide Number Placeholder 22"/>
          <p:cNvSpPr>
            <a:spLocks noGrp="1"/>
          </p:cNvSpPr>
          <p:nvPr>
            <p:ph type="sldNum" sz="quarter" idx="12"/>
          </p:nvPr>
        </p:nvSpPr>
        <p:spPr/>
        <p:txBody>
          <a:bodyPr/>
          <a:lstStyle>
            <a:lvl1pPr>
              <a:defRPr/>
            </a:lvl1pPr>
          </a:lstStyle>
          <a:p>
            <a:pPr>
              <a:defRPr/>
            </a:pPr>
            <a:fld id="{D4BA738C-D62E-4931-A50D-B9775AE06CB9}" type="slidenum">
              <a:rPr lang="en-US" altLang="en-US"/>
              <a:pPr>
                <a:defRPr/>
              </a:pPr>
              <a:t>‹#›</a:t>
            </a:fld>
            <a:endParaRPr lang="en-US" altLang="en-US"/>
          </a:p>
        </p:txBody>
      </p:sp>
    </p:spTree>
    <p:extLst>
      <p:ext uri="{BB962C8B-B14F-4D97-AF65-F5344CB8AC3E}">
        <p14:creationId xmlns:p14="http://schemas.microsoft.com/office/powerpoint/2010/main" val="3427324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endParaRPr lang="en-US" altLang="en-US"/>
          </a:p>
        </p:txBody>
      </p:sp>
      <p:sp>
        <p:nvSpPr>
          <p:cNvPr id="4" name="Footer Placeholder 2"/>
          <p:cNvSpPr>
            <a:spLocks noGrp="1"/>
          </p:cNvSpPr>
          <p:nvPr>
            <p:ph type="ftr" sz="quarter" idx="11"/>
          </p:nvPr>
        </p:nvSpPr>
        <p:spPr/>
        <p:txBody>
          <a:bodyPr/>
          <a:lstStyle>
            <a:lvl1pPr>
              <a:defRPr/>
            </a:lvl1pPr>
          </a:lstStyle>
          <a:p>
            <a:pPr>
              <a:defRPr/>
            </a:pPr>
            <a:endParaRPr lang="en-US" altLang="en-US"/>
          </a:p>
        </p:txBody>
      </p:sp>
      <p:sp>
        <p:nvSpPr>
          <p:cNvPr id="5" name="Slide Number Placeholder 22"/>
          <p:cNvSpPr>
            <a:spLocks noGrp="1"/>
          </p:cNvSpPr>
          <p:nvPr>
            <p:ph type="sldNum" sz="quarter" idx="12"/>
          </p:nvPr>
        </p:nvSpPr>
        <p:spPr/>
        <p:txBody>
          <a:bodyPr/>
          <a:lstStyle>
            <a:lvl1pPr>
              <a:defRPr/>
            </a:lvl1pPr>
          </a:lstStyle>
          <a:p>
            <a:pPr>
              <a:defRPr/>
            </a:pPr>
            <a:fld id="{73C23036-28C6-41BB-8237-A098C80E1D6B}" type="slidenum">
              <a:rPr lang="en-US" altLang="en-US"/>
              <a:pPr>
                <a:defRPr/>
              </a:pPr>
              <a:t>‹#›</a:t>
            </a:fld>
            <a:endParaRPr lang="en-US" altLang="en-US"/>
          </a:p>
        </p:txBody>
      </p:sp>
    </p:spTree>
    <p:extLst>
      <p:ext uri="{BB962C8B-B14F-4D97-AF65-F5344CB8AC3E}">
        <p14:creationId xmlns:p14="http://schemas.microsoft.com/office/powerpoint/2010/main" val="464022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ltLang="en-US"/>
          </a:p>
        </p:txBody>
      </p:sp>
      <p:sp>
        <p:nvSpPr>
          <p:cNvPr id="3" name="Footer Placeholder 2"/>
          <p:cNvSpPr>
            <a:spLocks noGrp="1"/>
          </p:cNvSpPr>
          <p:nvPr>
            <p:ph type="ftr" sz="quarter" idx="11"/>
          </p:nvPr>
        </p:nvSpPr>
        <p:spPr/>
        <p:txBody>
          <a:bodyPr/>
          <a:lstStyle>
            <a:lvl1pPr>
              <a:defRPr/>
            </a:lvl1pPr>
          </a:lstStyle>
          <a:p>
            <a:pPr>
              <a:defRPr/>
            </a:pPr>
            <a:endParaRPr lang="en-US" altLang="en-US"/>
          </a:p>
        </p:txBody>
      </p:sp>
      <p:sp>
        <p:nvSpPr>
          <p:cNvPr id="4" name="Slide Number Placeholder 22"/>
          <p:cNvSpPr>
            <a:spLocks noGrp="1"/>
          </p:cNvSpPr>
          <p:nvPr>
            <p:ph type="sldNum" sz="quarter" idx="12"/>
          </p:nvPr>
        </p:nvSpPr>
        <p:spPr/>
        <p:txBody>
          <a:bodyPr/>
          <a:lstStyle>
            <a:lvl1pPr>
              <a:defRPr/>
            </a:lvl1pPr>
          </a:lstStyle>
          <a:p>
            <a:pPr>
              <a:defRPr/>
            </a:pPr>
            <a:fld id="{38ECF1CD-861C-4185-867E-B17AC16C0777}" type="slidenum">
              <a:rPr lang="en-US" altLang="en-US"/>
              <a:pPr>
                <a:defRPr/>
              </a:pPr>
              <a:t>‹#›</a:t>
            </a:fld>
            <a:endParaRPr lang="en-US" altLang="en-US"/>
          </a:p>
        </p:txBody>
      </p:sp>
    </p:spTree>
    <p:extLst>
      <p:ext uri="{BB962C8B-B14F-4D97-AF65-F5344CB8AC3E}">
        <p14:creationId xmlns:p14="http://schemas.microsoft.com/office/powerpoint/2010/main" val="2683816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609601" y="1524001"/>
            <a:ext cx="4011084"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4766733" y="273051"/>
            <a:ext cx="6815667" cy="5853113"/>
          </a:xfrm>
        </p:spPr>
        <p:txBody>
          <a:bodyPr/>
          <a:lstStyle>
            <a:lvl1pPr>
              <a:defRPr sz="2600"/>
            </a:lvl1pPr>
            <a:lvl2pPr>
              <a:defRPr sz="2400"/>
            </a:lvl2pPr>
            <a:lvl3pPr>
              <a:defRPr sz="22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ltLang="en-US"/>
          </a:p>
        </p:txBody>
      </p:sp>
      <p:sp>
        <p:nvSpPr>
          <p:cNvPr id="6" name="Footer Placeholder 2"/>
          <p:cNvSpPr>
            <a:spLocks noGrp="1"/>
          </p:cNvSpPr>
          <p:nvPr>
            <p:ph type="ftr" sz="quarter" idx="11"/>
          </p:nvPr>
        </p:nvSpPr>
        <p:spPr/>
        <p:txBody>
          <a:bodyPr/>
          <a:lstStyle>
            <a:lvl1pPr>
              <a:defRPr/>
            </a:lvl1pPr>
          </a:lstStyle>
          <a:p>
            <a:pPr>
              <a:defRPr/>
            </a:pPr>
            <a:endParaRPr lang="en-US" altLang="en-US"/>
          </a:p>
        </p:txBody>
      </p:sp>
      <p:sp>
        <p:nvSpPr>
          <p:cNvPr id="7" name="Slide Number Placeholder 22"/>
          <p:cNvSpPr>
            <a:spLocks noGrp="1"/>
          </p:cNvSpPr>
          <p:nvPr>
            <p:ph type="sldNum" sz="quarter" idx="12"/>
          </p:nvPr>
        </p:nvSpPr>
        <p:spPr/>
        <p:txBody>
          <a:bodyPr/>
          <a:lstStyle>
            <a:lvl1pPr>
              <a:defRPr/>
            </a:lvl1pPr>
          </a:lstStyle>
          <a:p>
            <a:pPr>
              <a:defRPr/>
            </a:pPr>
            <a:fld id="{613E133C-D81E-4569-A845-8730545FE041}" type="slidenum">
              <a:rPr lang="en-US" altLang="en-US"/>
              <a:pPr>
                <a:defRPr/>
              </a:pPr>
              <a:t>‹#›</a:t>
            </a:fld>
            <a:endParaRPr lang="en-US" altLang="en-US"/>
          </a:p>
        </p:txBody>
      </p:sp>
    </p:spTree>
    <p:extLst>
      <p:ext uri="{BB962C8B-B14F-4D97-AF65-F5344CB8AC3E}">
        <p14:creationId xmlns:p14="http://schemas.microsoft.com/office/powerpoint/2010/main" val="4242233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38400" y="609600"/>
            <a:ext cx="73152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2438400" y="1831975"/>
            <a:ext cx="73152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438400" y="1166787"/>
            <a:ext cx="73152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ltLang="en-US"/>
          </a:p>
        </p:txBody>
      </p:sp>
      <p:sp>
        <p:nvSpPr>
          <p:cNvPr id="6" name="Footer Placeholder 2"/>
          <p:cNvSpPr>
            <a:spLocks noGrp="1"/>
          </p:cNvSpPr>
          <p:nvPr>
            <p:ph type="ftr" sz="quarter" idx="11"/>
          </p:nvPr>
        </p:nvSpPr>
        <p:spPr/>
        <p:txBody>
          <a:bodyPr/>
          <a:lstStyle>
            <a:lvl1pPr>
              <a:defRPr/>
            </a:lvl1pPr>
          </a:lstStyle>
          <a:p>
            <a:pPr>
              <a:defRPr/>
            </a:pPr>
            <a:endParaRPr lang="en-US" altLang="en-US"/>
          </a:p>
        </p:txBody>
      </p:sp>
      <p:sp>
        <p:nvSpPr>
          <p:cNvPr id="7" name="Slide Number Placeholder 22"/>
          <p:cNvSpPr>
            <a:spLocks noGrp="1"/>
          </p:cNvSpPr>
          <p:nvPr>
            <p:ph type="sldNum" sz="quarter" idx="12"/>
          </p:nvPr>
        </p:nvSpPr>
        <p:spPr/>
        <p:txBody>
          <a:bodyPr/>
          <a:lstStyle>
            <a:lvl1pPr>
              <a:defRPr/>
            </a:lvl1pPr>
          </a:lstStyle>
          <a:p>
            <a:pPr>
              <a:defRPr/>
            </a:pPr>
            <a:fld id="{E3542B64-25E8-40AF-8F63-6FD33F465800}" type="slidenum">
              <a:rPr lang="en-US" altLang="en-US"/>
              <a:pPr>
                <a:defRPr/>
              </a:pPr>
              <a:t>‹#›</a:t>
            </a:fld>
            <a:endParaRPr lang="en-US" altLang="en-US"/>
          </a:p>
        </p:txBody>
      </p:sp>
    </p:spTree>
    <p:extLst>
      <p:ext uri="{BB962C8B-B14F-4D97-AF65-F5344CB8AC3E}">
        <p14:creationId xmlns:p14="http://schemas.microsoft.com/office/powerpoint/2010/main" val="3539415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1027" name="Text Placeholder 12"/>
          <p:cNvSpPr>
            <a:spLocks noGrp="1"/>
          </p:cNvSpPr>
          <p:nvPr>
            <p:ph type="body" idx="1"/>
          </p:nvPr>
        </p:nvSpPr>
        <p:spPr bwMode="auto">
          <a:xfrm>
            <a:off x="609600" y="1600201"/>
            <a:ext cx="109728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 y="6416676"/>
            <a:ext cx="2844800" cy="365125"/>
          </a:xfrm>
          <a:prstGeom prst="rect">
            <a:avLst/>
          </a:prstGeom>
        </p:spPr>
        <p:txBody>
          <a:bodyPr vert="horz" wrap="square" lIns="91440" tIns="45720" rIns="91440" bIns="45720" numCol="1" anchor="b" anchorCtr="0" compatLnSpc="1">
            <a:prstTxWarp prst="textNoShape">
              <a:avLst/>
            </a:prstTxWarp>
          </a:bodyPr>
          <a:lstStyle>
            <a:lvl1pPr>
              <a:defRPr sz="1200">
                <a:solidFill>
                  <a:srgbClr val="BCBCBC"/>
                </a:solidFill>
                <a:cs typeface="Arial" pitchFamily="34" charset="0"/>
              </a:defRPr>
            </a:lvl1pPr>
          </a:lstStyle>
          <a:p>
            <a:pPr>
              <a:defRPr/>
            </a:pPr>
            <a:endParaRPr lang="en-US" altLang="en-US"/>
          </a:p>
        </p:txBody>
      </p:sp>
      <p:sp>
        <p:nvSpPr>
          <p:cNvPr id="3" name="Footer Placeholder 2"/>
          <p:cNvSpPr>
            <a:spLocks noGrp="1"/>
          </p:cNvSpPr>
          <p:nvPr>
            <p:ph type="ftr" sz="quarter" idx="3"/>
          </p:nvPr>
        </p:nvSpPr>
        <p:spPr>
          <a:xfrm>
            <a:off x="4165600" y="6416676"/>
            <a:ext cx="38608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cs typeface="Arial" pitchFamily="34" charset="0"/>
              </a:defRPr>
            </a:lvl1pPr>
          </a:lstStyle>
          <a:p>
            <a:pPr>
              <a:defRPr/>
            </a:pPr>
            <a:endParaRPr lang="en-US" altLang="en-US"/>
          </a:p>
        </p:txBody>
      </p:sp>
      <p:sp>
        <p:nvSpPr>
          <p:cNvPr id="23" name="Slide Number Placeholder 22"/>
          <p:cNvSpPr>
            <a:spLocks noGrp="1"/>
          </p:cNvSpPr>
          <p:nvPr>
            <p:ph type="sldNum" sz="quarter" idx="4"/>
          </p:nvPr>
        </p:nvSpPr>
        <p:spPr>
          <a:xfrm>
            <a:off x="10566400" y="6416676"/>
            <a:ext cx="1016000" cy="365125"/>
          </a:xfrm>
          <a:prstGeom prst="rect">
            <a:avLst/>
          </a:prstGeom>
        </p:spPr>
        <p:txBody>
          <a:bodyPr vert="horz" wrap="square" lIns="0" tIns="45720" rIns="0" bIns="45720" numCol="1" anchor="b" anchorCtr="0" compatLnSpc="1">
            <a:prstTxWarp prst="textNoShape">
              <a:avLst/>
            </a:prstTxWarp>
          </a:bodyPr>
          <a:lstStyle>
            <a:lvl1pPr algn="r">
              <a:defRPr sz="1200">
                <a:solidFill>
                  <a:srgbClr val="BCBCBC"/>
                </a:solidFill>
                <a:cs typeface="Arial" pitchFamily="34" charset="0"/>
              </a:defRPr>
            </a:lvl1pPr>
          </a:lstStyle>
          <a:p>
            <a:pPr>
              <a:defRPr/>
            </a:pPr>
            <a:fld id="{DBCB6CC3-1AE8-49C1-9A41-9A12C6991FD9}"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5430" r:id="rId1"/>
    <p:sldLayoutId id="2147485431" r:id="rId2"/>
    <p:sldLayoutId id="2147485440" r:id="rId3"/>
    <p:sldLayoutId id="2147485432" r:id="rId4"/>
    <p:sldLayoutId id="2147485433" r:id="rId5"/>
    <p:sldLayoutId id="2147485434" r:id="rId6"/>
    <p:sldLayoutId id="2147485435" r:id="rId7"/>
    <p:sldLayoutId id="2147485436" r:id="rId8"/>
    <p:sldLayoutId id="2147485437" r:id="rId9"/>
    <p:sldLayoutId id="2147485438" r:id="rId10"/>
    <p:sldLayoutId id="2147485439"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10.png"/><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0.png"/><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2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t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bing.com/images/search?q=schematic%20of%20MR%20scanner%20parts&amp;view=detailv2&amp;FORM=IQFRBA&amp;id=83AF37D356F94AD14528F2360A66DA2F43F19072&amp;selectedindex=4&amp;&amp;expw=942&amp;exph=728&amp;ccid=GIdtlq81&amp;ck=739A04F7F9D5214EC73D6234FF5933AD&amp;thid=OIP.GIdtlq81qHv6jQvJW5RsMwHaFu&amp;idpp=serp&amp;idpbck=1&amp;ajaxhist=0&amp;ajaxserp=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9EB60117-62E6-4459-AA25-B680666D2338}"/>
              </a:ext>
            </a:extLst>
          </p:cNvPr>
          <p:cNvSpPr txBox="1">
            <a:spLocks/>
          </p:cNvSpPr>
          <p:nvPr/>
        </p:nvSpPr>
        <p:spPr>
          <a:xfrm>
            <a:off x="1734771" y="656692"/>
            <a:ext cx="8722458" cy="1355822"/>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600" dirty="0">
                <a:solidFill>
                  <a:srgbClr val="FFFF99"/>
                </a:solidFill>
              </a:rPr>
              <a:t>MAGNETIC RESONANCE IMAGING: </a:t>
            </a:r>
            <a:br>
              <a:rPr lang="en-US" sz="3600" dirty="0">
                <a:solidFill>
                  <a:srgbClr val="FFFF99"/>
                </a:solidFill>
              </a:rPr>
            </a:br>
            <a:r>
              <a:rPr lang="en-US" sz="3600" dirty="0">
                <a:solidFill>
                  <a:srgbClr val="FFFF99"/>
                </a:solidFill>
              </a:rPr>
              <a:t>SEMPER INCITARE</a:t>
            </a:r>
          </a:p>
        </p:txBody>
      </p:sp>
      <p:sp>
        <p:nvSpPr>
          <p:cNvPr id="26" name="TextBox 25">
            <a:extLst>
              <a:ext uri="{FF2B5EF4-FFF2-40B4-BE49-F238E27FC236}">
                <a16:creationId xmlns:a16="http://schemas.microsoft.com/office/drawing/2014/main" id="{CC97A088-14FC-4F88-9590-BFA68131C046}"/>
              </a:ext>
            </a:extLst>
          </p:cNvPr>
          <p:cNvSpPr txBox="1"/>
          <p:nvPr/>
        </p:nvSpPr>
        <p:spPr>
          <a:xfrm>
            <a:off x="4291084" y="2955599"/>
            <a:ext cx="3547257" cy="2060414"/>
          </a:xfrm>
          <a:prstGeom prst="rect">
            <a:avLst/>
          </a:prstGeom>
        </p:spPr>
        <p:txBody>
          <a:bodyPr vert="horz" lIns="91440" tIns="45720" rIns="91440" bIns="45720" rtlCol="0" anchor="ctr">
            <a:noAutofit/>
          </a:bodyPr>
          <a:lstStyle/>
          <a:p>
            <a:pPr algn="ctr">
              <a:lnSpc>
                <a:spcPct val="90000"/>
              </a:lnSpc>
              <a:spcAft>
                <a:spcPts val="600"/>
              </a:spcAft>
            </a:pPr>
            <a:r>
              <a:rPr lang="en-US" sz="2400" dirty="0"/>
              <a:t>E. Mark Haacke, Ph.D.</a:t>
            </a:r>
          </a:p>
          <a:p>
            <a:pPr algn="ctr">
              <a:lnSpc>
                <a:spcPct val="90000"/>
              </a:lnSpc>
              <a:spcAft>
                <a:spcPts val="600"/>
              </a:spcAft>
            </a:pPr>
            <a:r>
              <a:rPr lang="en-US" dirty="0"/>
              <a:t>Wayne State University</a:t>
            </a:r>
          </a:p>
          <a:p>
            <a:pPr algn="ctr">
              <a:lnSpc>
                <a:spcPct val="90000"/>
              </a:lnSpc>
              <a:spcAft>
                <a:spcPts val="600"/>
              </a:spcAft>
            </a:pPr>
            <a:r>
              <a:rPr lang="en-US" dirty="0"/>
              <a:t>Detroit, Michigan, USA</a:t>
            </a:r>
          </a:p>
          <a:p>
            <a:pPr algn="ctr">
              <a:lnSpc>
                <a:spcPct val="90000"/>
              </a:lnSpc>
              <a:spcAft>
                <a:spcPts val="600"/>
              </a:spcAft>
            </a:pPr>
            <a:r>
              <a:rPr lang="en-US" dirty="0" err="1"/>
              <a:t>Ruijing</a:t>
            </a:r>
            <a:r>
              <a:rPr lang="en-US" dirty="0"/>
              <a:t> Hospital, SJTU</a:t>
            </a:r>
          </a:p>
          <a:p>
            <a:pPr algn="ctr">
              <a:lnSpc>
                <a:spcPct val="90000"/>
              </a:lnSpc>
              <a:spcAft>
                <a:spcPts val="600"/>
              </a:spcAft>
            </a:pPr>
            <a:r>
              <a:rPr lang="en-US" dirty="0"/>
              <a:t>Shanghai, China</a:t>
            </a:r>
          </a:p>
        </p:txBody>
      </p:sp>
    </p:spTree>
    <p:extLst>
      <p:ext uri="{BB962C8B-B14F-4D97-AF65-F5344CB8AC3E}">
        <p14:creationId xmlns:p14="http://schemas.microsoft.com/office/powerpoint/2010/main" val="2888824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FFFF99"/>
                </a:solidFill>
                <a:effectLst/>
                <a:cs typeface="Calibri" panose="020F0502020204030204" pitchFamily="34" charset="0"/>
              </a:rPr>
              <a:t>Magnetic Resonance Imaging</a:t>
            </a:r>
          </a:p>
        </p:txBody>
      </p:sp>
      <p:sp>
        <p:nvSpPr>
          <p:cNvPr id="4" name="Rectangle 3"/>
          <p:cNvSpPr txBox="1">
            <a:spLocks noChangeArrowheads="1"/>
          </p:cNvSpPr>
          <p:nvPr/>
        </p:nvSpPr>
        <p:spPr bwMode="auto">
          <a:xfrm>
            <a:off x="1748154" y="2312876"/>
            <a:ext cx="8695692" cy="2432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2"/>
                </a:solidFill>
                <a:miter lim="800000"/>
                <a:headEnd/>
                <a:tailEnd/>
              </a14:hiddenLine>
            </a:ext>
          </a:extLst>
        </p:spPr>
        <p:txBody>
          <a:bodyPr vert="horz" wrap="square" lIns="91440" tIns="45720" rIns="91440" bIns="45720" numCol="1" anchor="t" anchorCtr="0" compatLnSpc="1">
            <a:prstTxWarp prst="textNoShape">
              <a:avLst/>
            </a:prstTxWarp>
          </a:bodyPr>
          <a:lst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136525" indent="0" algn="just">
              <a:buNone/>
            </a:pPr>
            <a:r>
              <a:rPr lang="en-US" altLang="en-US" sz="2400" dirty="0"/>
              <a:t>Although quantum physics was needed to formulate the theoretical concepts and explain the experimental design and results in magnetic resonance, the final impact rests on the very simple relationship given by the well known Larmor equation relating the frequency of rotation or precession frequency (</a:t>
            </a:r>
            <a:r>
              <a:rPr lang="en-US" altLang="en-US" sz="2400" dirty="0">
                <a:latin typeface="Symbol" pitchFamily="18" charset="2"/>
              </a:rPr>
              <a:t>w</a:t>
            </a:r>
            <a:r>
              <a:rPr lang="en-US" altLang="en-US" sz="2400" dirty="0"/>
              <a:t>) and the local magnetic field (B) via </a:t>
            </a:r>
            <a:r>
              <a:rPr lang="en-US" altLang="en-US" sz="2400" dirty="0">
                <a:latin typeface="Symbol" pitchFamily="18" charset="2"/>
              </a:rPr>
              <a:t>w = </a:t>
            </a:r>
            <a:r>
              <a:rPr lang="en-US" altLang="en-US" sz="2400" dirty="0" err="1">
                <a:latin typeface="Symbol" pitchFamily="18" charset="2"/>
              </a:rPr>
              <a:t>g</a:t>
            </a:r>
            <a:r>
              <a:rPr lang="en-US" altLang="en-US" sz="2400" dirty="0" err="1"/>
              <a:t>B</a:t>
            </a:r>
            <a:r>
              <a:rPr lang="en-US" altLang="en-US" sz="2400" dirty="0"/>
              <a:t>.  </a:t>
            </a:r>
          </a:p>
        </p:txBody>
      </p:sp>
      <p:sp>
        <p:nvSpPr>
          <p:cNvPr id="5" name="TextBox 4">
            <a:extLst>
              <a:ext uri="{FF2B5EF4-FFF2-40B4-BE49-F238E27FC236}">
                <a16:creationId xmlns:a16="http://schemas.microsoft.com/office/drawing/2014/main" id="{5BBD4C90-9B60-5E01-21DB-0F857F9D1508}"/>
              </a:ext>
            </a:extLst>
          </p:cNvPr>
          <p:cNvSpPr txBox="1"/>
          <p:nvPr/>
        </p:nvSpPr>
        <p:spPr>
          <a:xfrm>
            <a:off x="4187788" y="5040433"/>
            <a:ext cx="4284476" cy="1200329"/>
          </a:xfrm>
          <a:prstGeom prst="rect">
            <a:avLst/>
          </a:prstGeom>
          <a:noFill/>
        </p:spPr>
        <p:txBody>
          <a:bodyPr wrap="square">
            <a:spAutoFit/>
          </a:bodyPr>
          <a:lstStyle/>
          <a:p>
            <a:r>
              <a:rPr lang="en-US" altLang="en-US" sz="2400" dirty="0">
                <a:latin typeface="+mn-lt"/>
                <a:cs typeface="+mn-cs"/>
              </a:rPr>
              <a:t>Larmor equation:  </a:t>
            </a:r>
            <a:r>
              <a:rPr lang="en-US" altLang="en-US" sz="2400" dirty="0">
                <a:latin typeface="Symbol" pitchFamily="18" charset="2"/>
              </a:rPr>
              <a:t>w = </a:t>
            </a:r>
            <a:r>
              <a:rPr lang="en-US" altLang="en-US" sz="2400" dirty="0" err="1">
                <a:latin typeface="Symbol" pitchFamily="18" charset="2"/>
              </a:rPr>
              <a:t>g</a:t>
            </a:r>
            <a:r>
              <a:rPr lang="en-US" altLang="en-US" sz="2400" dirty="0" err="1"/>
              <a:t>B</a:t>
            </a:r>
            <a:endParaRPr lang="en-US" altLang="en-US" sz="2400" dirty="0"/>
          </a:p>
          <a:p>
            <a:endParaRPr lang="en-US" altLang="en-US" sz="2400" dirty="0"/>
          </a:p>
          <a:p>
            <a:r>
              <a:rPr lang="en-US" sz="2400" dirty="0">
                <a:latin typeface="+mn-lt"/>
                <a:cs typeface="+mn-cs"/>
              </a:rPr>
              <a:t>In vector notation: </a:t>
            </a:r>
            <a:r>
              <a:rPr lang="en-US" altLang="en-US" sz="2400" b="1" dirty="0">
                <a:latin typeface="Symbol" pitchFamily="18" charset="2"/>
              </a:rPr>
              <a:t>w</a:t>
            </a:r>
            <a:r>
              <a:rPr lang="en-US" altLang="en-US" sz="2400" dirty="0">
                <a:latin typeface="Symbol" pitchFamily="18" charset="2"/>
              </a:rPr>
              <a:t> = -</a:t>
            </a:r>
            <a:r>
              <a:rPr lang="en-US" altLang="en-US" sz="2400" dirty="0" err="1">
                <a:latin typeface="Symbol" pitchFamily="18" charset="2"/>
              </a:rPr>
              <a:t>g</a:t>
            </a:r>
            <a:r>
              <a:rPr lang="en-US" altLang="en-US" sz="2400" b="1" dirty="0" err="1"/>
              <a:t>B</a:t>
            </a:r>
            <a:endParaRPr lang="en-US" sz="2400" b="1" dirty="0">
              <a:latin typeface="+mn-lt"/>
              <a:cs typeface="+mn-cs"/>
            </a:endParaRPr>
          </a:p>
        </p:txBody>
      </p:sp>
    </p:spTree>
    <p:extLst>
      <p:ext uri="{BB962C8B-B14F-4D97-AF65-F5344CB8AC3E}">
        <p14:creationId xmlns:p14="http://schemas.microsoft.com/office/powerpoint/2010/main" val="482241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FFFF99"/>
                </a:solidFill>
              </a:rPr>
              <a:t>Visualizing Quantum Mechanics</a:t>
            </a:r>
          </a:p>
        </p:txBody>
      </p:sp>
      <p:sp>
        <p:nvSpPr>
          <p:cNvPr id="5" name="TextBox 2"/>
          <p:cNvSpPr txBox="1">
            <a:spLocks noChangeArrowheads="1"/>
          </p:cNvSpPr>
          <p:nvPr/>
        </p:nvSpPr>
        <p:spPr bwMode="auto">
          <a:xfrm>
            <a:off x="2797921" y="5517232"/>
            <a:ext cx="639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en-US" sz="2400" dirty="0">
                <a:latin typeface="Garamond" pitchFamily="18" charset="0"/>
              </a:rPr>
              <a:t>Thin slice T1 weighted and thick slice T2W images</a:t>
            </a:r>
          </a:p>
        </p:txBody>
      </p:sp>
      <p:grpSp>
        <p:nvGrpSpPr>
          <p:cNvPr id="7" name="Group 6">
            <a:extLst>
              <a:ext uri="{FF2B5EF4-FFF2-40B4-BE49-F238E27FC236}">
                <a16:creationId xmlns:a16="http://schemas.microsoft.com/office/drawing/2014/main" id="{F61FE584-6533-D3C9-7F88-73AA52CB7F55}"/>
              </a:ext>
            </a:extLst>
          </p:cNvPr>
          <p:cNvGrpSpPr/>
          <p:nvPr/>
        </p:nvGrpSpPr>
        <p:grpSpPr>
          <a:xfrm>
            <a:off x="2927648" y="1678353"/>
            <a:ext cx="6105071" cy="3501294"/>
            <a:chOff x="3123277" y="2123950"/>
            <a:chExt cx="4295611" cy="2588100"/>
          </a:xfrm>
        </p:grpSpPr>
        <p:pic>
          <p:nvPicPr>
            <p:cNvPr id="3" name="图片 2">
              <a:extLst>
                <a:ext uri="{FF2B5EF4-FFF2-40B4-BE49-F238E27FC236}">
                  <a16:creationId xmlns:a16="http://schemas.microsoft.com/office/drawing/2014/main" id="{6CE9362B-E50B-697F-733F-601636781E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8888" y="2123950"/>
              <a:ext cx="2160000" cy="2588100"/>
            </a:xfrm>
            <a:prstGeom prst="rect">
              <a:avLst/>
            </a:prstGeom>
          </p:spPr>
        </p:pic>
        <p:pic>
          <p:nvPicPr>
            <p:cNvPr id="6" name="图片 8">
              <a:extLst>
                <a:ext uri="{FF2B5EF4-FFF2-40B4-BE49-F238E27FC236}">
                  <a16:creationId xmlns:a16="http://schemas.microsoft.com/office/drawing/2014/main" id="{F8EDEBFF-A502-F1CE-EAB8-02C64BC316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03" b="2005"/>
            <a:stretch/>
          </p:blipFill>
          <p:spPr>
            <a:xfrm>
              <a:off x="3123277" y="2123950"/>
              <a:ext cx="2160000" cy="2588100"/>
            </a:xfrm>
            <a:prstGeom prst="rect">
              <a:avLst/>
            </a:prstGeom>
          </p:spPr>
        </p:pic>
      </p:grpSp>
    </p:spTree>
    <p:extLst>
      <p:ext uri="{BB962C8B-B14F-4D97-AF65-F5344CB8AC3E}">
        <p14:creationId xmlns:p14="http://schemas.microsoft.com/office/powerpoint/2010/main" val="1321622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FFFF99"/>
                </a:solidFill>
              </a:rPr>
              <a:t>Basic MRI concepts</a:t>
            </a:r>
          </a:p>
        </p:txBody>
      </p:sp>
      <p:sp>
        <p:nvSpPr>
          <p:cNvPr id="4" name="Rectangle 5"/>
          <p:cNvSpPr>
            <a:spLocks noChangeArrowheads="1"/>
          </p:cNvSpPr>
          <p:nvPr/>
        </p:nvSpPr>
        <p:spPr bwMode="auto">
          <a:xfrm>
            <a:off x="2201864" y="2286000"/>
            <a:ext cx="6099175"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endParaRPr lang="en-US" altLang="en-US" sz="1800">
              <a:latin typeface="Arial" pitchFamily="34" charset="0"/>
            </a:endParaRPr>
          </a:p>
        </p:txBody>
      </p:sp>
      <p:sp>
        <p:nvSpPr>
          <p:cNvPr id="6" name="Rectangle 7"/>
          <p:cNvSpPr>
            <a:spLocks noChangeArrowheads="1"/>
          </p:cNvSpPr>
          <p:nvPr/>
        </p:nvSpPr>
        <p:spPr bwMode="auto">
          <a:xfrm>
            <a:off x="3124199" y="1831977"/>
            <a:ext cx="414714" cy="644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en-US" sz="3600">
                <a:latin typeface="Times New Roman" pitchFamily="18" charset="0"/>
              </a:rPr>
              <a:t>  </a:t>
            </a:r>
          </a:p>
        </p:txBody>
      </p:sp>
      <p:sp>
        <p:nvSpPr>
          <p:cNvPr id="7" name="Rectangle 8"/>
          <p:cNvSpPr>
            <a:spLocks noChangeArrowheads="1"/>
          </p:cNvSpPr>
          <p:nvPr/>
        </p:nvSpPr>
        <p:spPr bwMode="auto">
          <a:xfrm>
            <a:off x="2459596" y="1797054"/>
            <a:ext cx="1734450"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None/>
            </a:pPr>
            <a:r>
              <a:rPr lang="en-US" altLang="en-US" sz="3600" b="1" dirty="0">
                <a:latin typeface="Symbol" pitchFamily="18" charset="2"/>
              </a:rPr>
              <a:t> = </a:t>
            </a:r>
            <a:r>
              <a:rPr lang="en-US" altLang="en-US" sz="3600" dirty="0">
                <a:latin typeface="Symbol" pitchFamily="18" charset="2"/>
              </a:rPr>
              <a:t>-</a:t>
            </a:r>
            <a:r>
              <a:rPr lang="en-US" altLang="en-US" sz="3600" b="1" dirty="0">
                <a:latin typeface="Symbol" pitchFamily="18" charset="2"/>
              </a:rPr>
              <a:t>B</a:t>
            </a:r>
          </a:p>
        </p:txBody>
      </p:sp>
      <p:sp>
        <p:nvSpPr>
          <p:cNvPr id="9" name="Rectangle 10"/>
          <p:cNvSpPr>
            <a:spLocks noChangeArrowheads="1"/>
          </p:cNvSpPr>
          <p:nvPr/>
        </p:nvSpPr>
        <p:spPr bwMode="auto">
          <a:xfrm>
            <a:off x="4130053" y="1755777"/>
            <a:ext cx="183299" cy="644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endParaRPr lang="en-US" altLang="en-US" sz="3600" dirty="0">
              <a:latin typeface="Symbol" pitchFamily="18" charset="2"/>
            </a:endParaRPr>
          </a:p>
        </p:txBody>
      </p:sp>
      <p:sp>
        <p:nvSpPr>
          <p:cNvPr id="13" name="Rectangle 14"/>
          <p:cNvSpPr>
            <a:spLocks noChangeArrowheads="1"/>
          </p:cNvSpPr>
          <p:nvPr/>
        </p:nvSpPr>
        <p:spPr bwMode="auto">
          <a:xfrm>
            <a:off x="2459597" y="3501009"/>
            <a:ext cx="4870561" cy="1074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en-US" sz="3200" dirty="0">
                <a:latin typeface="Symbol" pitchFamily="18" charset="2"/>
              </a:rPr>
              <a:t></a:t>
            </a:r>
            <a:r>
              <a:rPr lang="en-US" altLang="en-US" dirty="0">
                <a:latin typeface="Symbol" pitchFamily="18" charset="2"/>
              </a:rPr>
              <a:t> </a:t>
            </a:r>
            <a:r>
              <a:rPr lang="en-US" altLang="en-US" dirty="0">
                <a:latin typeface="Times New Roman" panose="02020603050405020304" pitchFamily="18" charset="0"/>
                <a:cs typeface="Times New Roman" panose="02020603050405020304" pitchFamily="18" charset="0"/>
              </a:rPr>
              <a:t>: the gyromagnetic ratio of the proton</a:t>
            </a:r>
            <a:r>
              <a:rPr lang="en-US" altLang="en-US" dirty="0">
                <a:latin typeface="Symbol" pitchFamily="18" charset="2"/>
              </a:rPr>
              <a:t> </a:t>
            </a:r>
            <a:r>
              <a:rPr lang="en-US" altLang="en-US" sz="3200" dirty="0">
                <a:latin typeface="Symbol" pitchFamily="18" charset="2"/>
              </a:rPr>
              <a:t></a:t>
            </a:r>
            <a:endParaRPr lang="en-US" altLang="en-US" dirty="0">
              <a:latin typeface="Times New Roman" panose="02020603050405020304" pitchFamily="18" charset="0"/>
              <a:cs typeface="Times New Roman" panose="02020603050405020304" pitchFamily="18" charset="0"/>
            </a:endParaRPr>
          </a:p>
        </p:txBody>
      </p:sp>
      <p:sp>
        <p:nvSpPr>
          <p:cNvPr id="15" name="Rectangle 16"/>
          <p:cNvSpPr>
            <a:spLocks noChangeArrowheads="1"/>
          </p:cNvSpPr>
          <p:nvPr/>
        </p:nvSpPr>
        <p:spPr bwMode="auto">
          <a:xfrm>
            <a:off x="2459596" y="2738439"/>
            <a:ext cx="5086586" cy="52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en-US" b="1" dirty="0">
                <a:latin typeface="Times New Roman" pitchFamily="18" charset="0"/>
              </a:rPr>
              <a:t>B:</a:t>
            </a:r>
            <a:r>
              <a:rPr lang="en-US" altLang="en-US" dirty="0">
                <a:latin typeface="Times New Roman" pitchFamily="18" charset="0"/>
              </a:rPr>
              <a:t> the applied magnetic field</a:t>
            </a:r>
          </a:p>
        </p:txBody>
      </p:sp>
      <p:sp>
        <p:nvSpPr>
          <p:cNvPr id="16" name="Rectangle 17"/>
          <p:cNvSpPr>
            <a:spLocks noChangeArrowheads="1"/>
          </p:cNvSpPr>
          <p:nvPr/>
        </p:nvSpPr>
        <p:spPr bwMode="auto">
          <a:xfrm>
            <a:off x="2459596" y="4841876"/>
            <a:ext cx="5630838" cy="951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en-US" b="1" dirty="0">
                <a:latin typeface="Symbol" pitchFamily="18" charset="2"/>
              </a:rPr>
              <a:t>: </a:t>
            </a:r>
            <a:r>
              <a:rPr lang="en-US" altLang="en-US" dirty="0">
                <a:latin typeface="Times New Roman" pitchFamily="18" charset="0"/>
              </a:rPr>
              <a:t>the magnetic resonance </a:t>
            </a:r>
          </a:p>
          <a:p>
            <a:pPr eaLnBrk="1" hangingPunct="1">
              <a:spcBef>
                <a:spcPct val="0"/>
              </a:spcBef>
              <a:buClrTx/>
              <a:buSzTx/>
              <a:buFontTx/>
              <a:buNone/>
            </a:pPr>
            <a:r>
              <a:rPr lang="en-US" altLang="en-US" dirty="0">
                <a:latin typeface="Times New Roman" pitchFamily="18" charset="0"/>
              </a:rPr>
              <a:t>frequency</a:t>
            </a:r>
          </a:p>
        </p:txBody>
      </p:sp>
      <p:graphicFrame>
        <p:nvGraphicFramePr>
          <p:cNvPr id="18" name="Object 19">
            <a:hlinkClick r:id="" action="ppaction://ole?verb=0"/>
          </p:cNvPr>
          <p:cNvGraphicFramePr>
            <a:graphicFrameLocks/>
          </p:cNvGraphicFramePr>
          <p:nvPr>
            <p:extLst>
              <p:ext uri="{D42A27DB-BD31-4B8C-83A1-F6EECF244321}">
                <p14:modId xmlns:p14="http://schemas.microsoft.com/office/powerpoint/2010/main" val="4266834412"/>
              </p:ext>
            </p:extLst>
          </p:nvPr>
        </p:nvGraphicFramePr>
        <p:xfrm>
          <a:off x="7244656" y="1981201"/>
          <a:ext cx="3171825" cy="4056063"/>
        </p:xfrm>
        <a:graphic>
          <a:graphicData uri="http://schemas.openxmlformats.org/presentationml/2006/ole">
            <mc:AlternateContent xmlns:mc="http://schemas.openxmlformats.org/markup-compatibility/2006">
              <mc:Choice xmlns:v="urn:schemas-microsoft-com:vml" Requires="v">
                <p:oleObj name="CorelDRAW!" r:id="rId2" imgW="4256532" imgH="5228539" progId="CDraw5">
                  <p:embed/>
                </p:oleObj>
              </mc:Choice>
              <mc:Fallback>
                <p:oleObj name="CorelDRAW!" r:id="rId2" imgW="4256532" imgH="5228539" progId="CDraw5">
                  <p:embed/>
                  <p:pic>
                    <p:nvPicPr>
                      <p:cNvPr id="0" nam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4656" y="1981201"/>
                        <a:ext cx="3171825" cy="405606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53537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1784898" y="1827827"/>
            <a:ext cx="377129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50000"/>
              </a:spcBef>
              <a:buClrTx/>
              <a:buSzTx/>
              <a:buFontTx/>
              <a:buNone/>
            </a:pPr>
            <a:r>
              <a:rPr lang="en-US" altLang="en-US" sz="2400" dirty="0">
                <a:latin typeface="Arial" pitchFamily="34" charset="0"/>
              </a:rPr>
              <a:t>A cylindrical object in a constant magnetic field. </a:t>
            </a:r>
          </a:p>
          <a:p>
            <a:pPr eaLnBrk="1" hangingPunct="1">
              <a:spcBef>
                <a:spcPct val="50000"/>
              </a:spcBef>
              <a:buClrTx/>
              <a:buSzTx/>
              <a:buFontTx/>
              <a:buNone/>
            </a:pPr>
            <a:r>
              <a:rPr lang="en-US" altLang="en-US" sz="2400" dirty="0">
                <a:latin typeface="Arial" pitchFamily="34" charset="0"/>
              </a:rPr>
              <a:t>Its bulk magnetization lies parallel to the main field.</a:t>
            </a:r>
          </a:p>
        </p:txBody>
      </p:sp>
      <p:cxnSp>
        <p:nvCxnSpPr>
          <p:cNvPr id="18" name="Straight Connector 17"/>
          <p:cNvCxnSpPr/>
          <p:nvPr/>
        </p:nvCxnSpPr>
        <p:spPr>
          <a:xfrm flipV="1">
            <a:off x="9350645" y="1812444"/>
            <a:ext cx="0" cy="91440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6836045" y="5012844"/>
            <a:ext cx="3124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836045" y="5774844"/>
            <a:ext cx="3124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836045" y="6384444"/>
            <a:ext cx="3124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302645" y="4822344"/>
            <a:ext cx="533400" cy="381000"/>
          </a:xfrm>
          <a:prstGeom prst="rect">
            <a:avLst/>
          </a:prstGeom>
          <a:noFill/>
        </p:spPr>
        <p:txBody>
          <a:bodyPr wrap="square" rtlCol="0">
            <a:spAutoFit/>
          </a:bodyPr>
          <a:lstStyle/>
          <a:p>
            <a:r>
              <a:rPr lang="en-US" dirty="0" err="1"/>
              <a:t>rf</a:t>
            </a:r>
            <a:endParaRPr lang="en-US" dirty="0"/>
          </a:p>
        </p:txBody>
      </p:sp>
      <p:sp>
        <p:nvSpPr>
          <p:cNvPr id="9" name="TextBox 8"/>
          <p:cNvSpPr txBox="1"/>
          <p:nvPr/>
        </p:nvSpPr>
        <p:spPr>
          <a:xfrm>
            <a:off x="6287405" y="5584344"/>
            <a:ext cx="533400" cy="381000"/>
          </a:xfrm>
          <a:prstGeom prst="rect">
            <a:avLst/>
          </a:prstGeom>
          <a:noFill/>
        </p:spPr>
        <p:txBody>
          <a:bodyPr wrap="square" rtlCol="0">
            <a:spAutoFit/>
          </a:bodyPr>
          <a:lstStyle/>
          <a:p>
            <a:r>
              <a:rPr lang="en-US" dirty="0"/>
              <a:t>G</a:t>
            </a:r>
          </a:p>
        </p:txBody>
      </p:sp>
      <p:sp>
        <p:nvSpPr>
          <p:cNvPr id="10" name="TextBox 9"/>
          <p:cNvSpPr txBox="1"/>
          <p:nvPr/>
        </p:nvSpPr>
        <p:spPr>
          <a:xfrm>
            <a:off x="6074045" y="6193944"/>
            <a:ext cx="914400" cy="369332"/>
          </a:xfrm>
          <a:prstGeom prst="rect">
            <a:avLst/>
          </a:prstGeom>
          <a:noFill/>
        </p:spPr>
        <p:txBody>
          <a:bodyPr wrap="square" rtlCol="0">
            <a:spAutoFit/>
          </a:bodyPr>
          <a:lstStyle/>
          <a:p>
            <a:r>
              <a:rPr lang="en-US" b="1" dirty="0"/>
              <a:t>Signal</a:t>
            </a:r>
          </a:p>
        </p:txBody>
      </p:sp>
      <p:sp>
        <p:nvSpPr>
          <p:cNvPr id="11" name="TextBox 10"/>
          <p:cNvSpPr txBox="1"/>
          <p:nvPr/>
        </p:nvSpPr>
        <p:spPr>
          <a:xfrm>
            <a:off x="9693545" y="4974744"/>
            <a:ext cx="533400" cy="381000"/>
          </a:xfrm>
          <a:prstGeom prst="rect">
            <a:avLst/>
          </a:prstGeom>
          <a:noFill/>
        </p:spPr>
        <p:txBody>
          <a:bodyPr wrap="square" rtlCol="0">
            <a:spAutoFit/>
          </a:bodyPr>
          <a:lstStyle/>
          <a:p>
            <a:r>
              <a:rPr lang="en-US" dirty="0"/>
              <a:t>t</a:t>
            </a:r>
          </a:p>
        </p:txBody>
      </p:sp>
      <p:cxnSp>
        <p:nvCxnSpPr>
          <p:cNvPr id="8" name="Straight Arrow Connector 7"/>
          <p:cNvCxnSpPr/>
          <p:nvPr/>
        </p:nvCxnSpPr>
        <p:spPr>
          <a:xfrm flipV="1">
            <a:off x="9350645" y="2269644"/>
            <a:ext cx="0" cy="457200"/>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9350645" y="2726844"/>
            <a:ext cx="876300"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8817245" y="2726844"/>
            <a:ext cx="533400" cy="45720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350645" y="1888644"/>
            <a:ext cx="533400" cy="381000"/>
          </a:xfrm>
          <a:prstGeom prst="rect">
            <a:avLst/>
          </a:prstGeom>
          <a:noFill/>
        </p:spPr>
        <p:txBody>
          <a:bodyPr wrap="square" rtlCol="0">
            <a:spAutoFit/>
          </a:bodyPr>
          <a:lstStyle/>
          <a:p>
            <a:r>
              <a:rPr lang="en-US" dirty="0"/>
              <a:t>M</a:t>
            </a:r>
            <a:r>
              <a:rPr lang="en-US" baseline="-25000" dirty="0"/>
              <a:t>0</a:t>
            </a:r>
          </a:p>
        </p:txBody>
      </p:sp>
      <p:sp>
        <p:nvSpPr>
          <p:cNvPr id="35" name="TextBox 34"/>
          <p:cNvSpPr txBox="1"/>
          <p:nvPr/>
        </p:nvSpPr>
        <p:spPr>
          <a:xfrm>
            <a:off x="9312545" y="1530504"/>
            <a:ext cx="533400" cy="381000"/>
          </a:xfrm>
          <a:prstGeom prst="rect">
            <a:avLst/>
          </a:prstGeom>
          <a:noFill/>
        </p:spPr>
        <p:txBody>
          <a:bodyPr wrap="square" rtlCol="0">
            <a:spAutoFit/>
          </a:bodyPr>
          <a:lstStyle/>
          <a:p>
            <a:r>
              <a:rPr lang="en-US" dirty="0"/>
              <a:t>z</a:t>
            </a:r>
            <a:endParaRPr lang="en-US" baseline="-25000" dirty="0"/>
          </a:p>
        </p:txBody>
      </p:sp>
      <p:sp>
        <p:nvSpPr>
          <p:cNvPr id="36" name="TextBox 35"/>
          <p:cNvSpPr txBox="1"/>
          <p:nvPr/>
        </p:nvSpPr>
        <p:spPr>
          <a:xfrm>
            <a:off x="8865589" y="3041752"/>
            <a:ext cx="533400" cy="381000"/>
          </a:xfrm>
          <a:prstGeom prst="rect">
            <a:avLst/>
          </a:prstGeom>
          <a:noFill/>
        </p:spPr>
        <p:txBody>
          <a:bodyPr wrap="square" rtlCol="0">
            <a:spAutoFit/>
          </a:bodyPr>
          <a:lstStyle/>
          <a:p>
            <a:r>
              <a:rPr lang="en-US" dirty="0"/>
              <a:t>x</a:t>
            </a:r>
            <a:endParaRPr lang="en-US" baseline="-25000" dirty="0"/>
          </a:p>
        </p:txBody>
      </p:sp>
      <p:sp>
        <p:nvSpPr>
          <p:cNvPr id="38" name="TextBox 37"/>
          <p:cNvSpPr txBox="1"/>
          <p:nvPr/>
        </p:nvSpPr>
        <p:spPr>
          <a:xfrm>
            <a:off x="10007051" y="2391564"/>
            <a:ext cx="400050" cy="381000"/>
          </a:xfrm>
          <a:prstGeom prst="rect">
            <a:avLst/>
          </a:prstGeom>
          <a:noFill/>
        </p:spPr>
        <p:txBody>
          <a:bodyPr wrap="square" rtlCol="0">
            <a:spAutoFit/>
          </a:bodyPr>
          <a:lstStyle/>
          <a:p>
            <a:r>
              <a:rPr lang="en-US" dirty="0"/>
              <a:t>y</a:t>
            </a:r>
            <a:endParaRPr lang="en-US" baseline="-25000" dirty="0"/>
          </a:p>
        </p:txBody>
      </p:sp>
      <p:sp>
        <p:nvSpPr>
          <p:cNvPr id="12" name="TextBox 11">
            <a:extLst>
              <a:ext uri="{FF2B5EF4-FFF2-40B4-BE49-F238E27FC236}">
                <a16:creationId xmlns:a16="http://schemas.microsoft.com/office/drawing/2014/main" id="{00A901DA-C448-7197-7AB5-D21E7650027B}"/>
              </a:ext>
            </a:extLst>
          </p:cNvPr>
          <p:cNvSpPr txBox="1"/>
          <p:nvPr/>
        </p:nvSpPr>
        <p:spPr>
          <a:xfrm>
            <a:off x="1593150" y="425389"/>
            <a:ext cx="9397043" cy="502958"/>
          </a:xfrm>
          <a:prstGeom prst="rect">
            <a:avLst/>
          </a:prstGeom>
          <a:noFill/>
        </p:spPr>
        <p:txBody>
          <a:bodyPr wrap="square">
            <a:spAutoFit/>
          </a:bodyPr>
          <a:lstStyle/>
          <a:p>
            <a:pPr algn="l">
              <a:lnSpc>
                <a:spcPct val="80000"/>
              </a:lnSpc>
            </a:pPr>
            <a:r>
              <a:rPr lang="en-US" altLang="zh-CN" sz="3200" b="1" dirty="0">
                <a:solidFill>
                  <a:srgbClr val="FFFF99"/>
                </a:solidFill>
              </a:rPr>
              <a:t>What happens when an object is inside the magnet?</a:t>
            </a:r>
          </a:p>
        </p:txBody>
      </p:sp>
      <p:sp>
        <p:nvSpPr>
          <p:cNvPr id="5" name="Text Box 3">
            <a:extLst>
              <a:ext uri="{FF2B5EF4-FFF2-40B4-BE49-F238E27FC236}">
                <a16:creationId xmlns:a16="http://schemas.microsoft.com/office/drawing/2014/main" id="{60B2F6D5-AA83-74B9-CAA8-0C9FAF381649}"/>
              </a:ext>
            </a:extLst>
          </p:cNvPr>
          <p:cNvSpPr txBox="1">
            <a:spLocks noChangeArrowheads="1"/>
          </p:cNvSpPr>
          <p:nvPr/>
        </p:nvSpPr>
        <p:spPr bwMode="auto">
          <a:xfrm>
            <a:off x="1784898" y="4808950"/>
            <a:ext cx="396832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50000"/>
              </a:spcBef>
              <a:buClrTx/>
              <a:buSzTx/>
              <a:buFontTx/>
              <a:buNone/>
            </a:pPr>
            <a:r>
              <a:rPr lang="en-US" altLang="en-US" sz="2400" dirty="0">
                <a:latin typeface="Arial" pitchFamily="34" charset="0"/>
              </a:rPr>
              <a:t>A simple sequence diagram showing no application of rf or gradient fields and hence no signal. </a:t>
            </a:r>
          </a:p>
        </p:txBody>
      </p:sp>
      <p:grpSp>
        <p:nvGrpSpPr>
          <p:cNvPr id="15" name="Group 14">
            <a:extLst>
              <a:ext uri="{FF2B5EF4-FFF2-40B4-BE49-F238E27FC236}">
                <a16:creationId xmlns:a16="http://schemas.microsoft.com/office/drawing/2014/main" id="{734BACC5-F2CC-8A63-1734-2FBB7A1D1DB5}"/>
              </a:ext>
            </a:extLst>
          </p:cNvPr>
          <p:cNvGrpSpPr/>
          <p:nvPr/>
        </p:nvGrpSpPr>
        <p:grpSpPr>
          <a:xfrm>
            <a:off x="6814551" y="1484784"/>
            <a:ext cx="1164494" cy="2385060"/>
            <a:chOff x="6814551" y="1484784"/>
            <a:chExt cx="1164494" cy="2385060"/>
          </a:xfrm>
        </p:grpSpPr>
        <p:cxnSp>
          <p:nvCxnSpPr>
            <p:cNvPr id="27" name="Straight Connector 26"/>
            <p:cNvCxnSpPr/>
            <p:nvPr/>
          </p:nvCxnSpPr>
          <p:spPr>
            <a:xfrm flipV="1">
              <a:off x="6838037" y="1671473"/>
              <a:ext cx="0" cy="2156777"/>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814551" y="2398546"/>
              <a:ext cx="533400" cy="381000"/>
            </a:xfrm>
            <a:prstGeom prst="rect">
              <a:avLst/>
            </a:prstGeom>
            <a:noFill/>
          </p:spPr>
          <p:txBody>
            <a:bodyPr wrap="square" rtlCol="0">
              <a:spAutoFit/>
            </a:bodyPr>
            <a:lstStyle/>
            <a:p>
              <a:r>
                <a:rPr lang="en-US" dirty="0"/>
                <a:t>0</a:t>
              </a:r>
              <a:endParaRPr lang="en-US" baseline="-25000" dirty="0"/>
            </a:p>
          </p:txBody>
        </p:sp>
        <p:sp>
          <p:nvSpPr>
            <p:cNvPr id="33" name="TextBox 32"/>
            <p:cNvSpPr txBox="1"/>
            <p:nvPr/>
          </p:nvSpPr>
          <p:spPr>
            <a:xfrm>
              <a:off x="6988445" y="1484784"/>
              <a:ext cx="533400" cy="369332"/>
            </a:xfrm>
            <a:prstGeom prst="rect">
              <a:avLst/>
            </a:prstGeom>
            <a:noFill/>
          </p:spPr>
          <p:txBody>
            <a:bodyPr wrap="square" rtlCol="0">
              <a:spAutoFit/>
            </a:bodyPr>
            <a:lstStyle/>
            <a:p>
              <a:r>
                <a:rPr lang="en-US" dirty="0"/>
                <a:t>B</a:t>
              </a:r>
              <a:r>
                <a:rPr lang="en-US" baseline="-25000" dirty="0"/>
                <a:t>o</a:t>
              </a:r>
              <a:r>
                <a:rPr lang="en-US" b="1" dirty="0"/>
                <a:t>z</a:t>
              </a:r>
              <a:endParaRPr lang="en-US" b="1" baseline="-25000" dirty="0"/>
            </a:p>
          </p:txBody>
        </p:sp>
        <p:grpSp>
          <p:nvGrpSpPr>
            <p:cNvPr id="42" name="Group 41"/>
            <p:cNvGrpSpPr/>
            <p:nvPr/>
          </p:nvGrpSpPr>
          <p:grpSpPr>
            <a:xfrm>
              <a:off x="7674245" y="1694176"/>
              <a:ext cx="304800" cy="2175668"/>
              <a:chOff x="6172200" y="643732"/>
              <a:chExt cx="304800" cy="2175668"/>
            </a:xfrm>
          </p:grpSpPr>
          <p:cxnSp>
            <p:nvCxnSpPr>
              <p:cNvPr id="34" name="Straight Connector 33"/>
              <p:cNvCxnSpPr/>
              <p:nvPr/>
            </p:nvCxnSpPr>
            <p:spPr>
              <a:xfrm flipV="1">
                <a:off x="6324600" y="1257300"/>
                <a:ext cx="0" cy="1562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6172200" y="22860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6172200" y="1066800"/>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172200" y="9906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a:stCxn id="26" idx="4"/>
              </p:cNvCxnSpPr>
              <p:nvPr/>
            </p:nvCxnSpPr>
            <p:spPr>
              <a:xfrm flipV="1">
                <a:off x="6324600" y="643732"/>
                <a:ext cx="0" cy="43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7" name="Text Box 3"/>
          <p:cNvSpPr txBox="1">
            <a:spLocks noChangeArrowheads="1"/>
          </p:cNvSpPr>
          <p:nvPr/>
        </p:nvSpPr>
        <p:spPr bwMode="auto">
          <a:xfrm>
            <a:off x="1772552" y="1736812"/>
            <a:ext cx="3722213"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50000"/>
              </a:spcBef>
              <a:buClrTx/>
              <a:buSzTx/>
              <a:buFontTx/>
              <a:buNone/>
            </a:pPr>
            <a:r>
              <a:rPr lang="en-US" altLang="en-US" sz="2000" dirty="0">
                <a:latin typeface="Arial" pitchFamily="34" charset="0"/>
              </a:rPr>
              <a:t>Applying an oscillating radiofrequency (rf) field along the x-axis rotates M</a:t>
            </a:r>
            <a:r>
              <a:rPr lang="en-US" altLang="en-US" sz="2000" baseline="-25000" dirty="0">
                <a:latin typeface="Arial" pitchFamily="34" charset="0"/>
              </a:rPr>
              <a:t>0</a:t>
            </a:r>
            <a:r>
              <a:rPr lang="en-US" altLang="en-US" sz="2000" dirty="0">
                <a:latin typeface="Arial" pitchFamily="34" charset="0"/>
              </a:rPr>
              <a:t> from the z-axis into the transverse plane so that it lies along the y-axis.</a:t>
            </a:r>
          </a:p>
        </p:txBody>
      </p:sp>
      <p:cxnSp>
        <p:nvCxnSpPr>
          <p:cNvPr id="39" name="Straight Connector 38"/>
          <p:cNvCxnSpPr/>
          <p:nvPr/>
        </p:nvCxnSpPr>
        <p:spPr>
          <a:xfrm flipV="1">
            <a:off x="8803097" y="2510820"/>
            <a:ext cx="422275" cy="3619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a:off x="8691972" y="2510820"/>
            <a:ext cx="533400" cy="457715"/>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9225372" y="2510820"/>
            <a:ext cx="876300"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9225372" y="1596420"/>
            <a:ext cx="0" cy="91440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flipV="1">
            <a:off x="9453972" y="2282220"/>
            <a:ext cx="0" cy="457200"/>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9225372" y="1672620"/>
            <a:ext cx="533400" cy="369332"/>
          </a:xfrm>
          <a:prstGeom prst="rect">
            <a:avLst/>
          </a:prstGeom>
          <a:noFill/>
        </p:spPr>
        <p:txBody>
          <a:bodyPr wrap="square" rtlCol="0">
            <a:spAutoFit/>
          </a:bodyPr>
          <a:lstStyle/>
          <a:p>
            <a:r>
              <a:rPr lang="en-US" dirty="0"/>
              <a:t>M</a:t>
            </a:r>
            <a:r>
              <a:rPr lang="en-US" baseline="-25000" dirty="0"/>
              <a:t>0</a:t>
            </a:r>
          </a:p>
        </p:txBody>
      </p:sp>
      <p:sp>
        <p:nvSpPr>
          <p:cNvPr id="64" name="TextBox 63"/>
          <p:cNvSpPr txBox="1"/>
          <p:nvPr/>
        </p:nvSpPr>
        <p:spPr>
          <a:xfrm>
            <a:off x="8158572" y="2599203"/>
            <a:ext cx="678338" cy="369332"/>
          </a:xfrm>
          <a:prstGeom prst="rect">
            <a:avLst/>
          </a:prstGeom>
          <a:noFill/>
        </p:spPr>
        <p:txBody>
          <a:bodyPr wrap="square" rtlCol="0">
            <a:spAutoFit/>
          </a:bodyPr>
          <a:lstStyle/>
          <a:p>
            <a:r>
              <a:rPr lang="en-US" dirty="0" err="1"/>
              <a:t>Beff</a:t>
            </a:r>
            <a:endParaRPr lang="en-US" baseline="-25000" dirty="0"/>
          </a:p>
        </p:txBody>
      </p:sp>
      <p:sp>
        <p:nvSpPr>
          <p:cNvPr id="62" name="Arc 61"/>
          <p:cNvSpPr/>
          <p:nvPr/>
        </p:nvSpPr>
        <p:spPr>
          <a:xfrm>
            <a:off x="8836910" y="2040324"/>
            <a:ext cx="826612" cy="826612"/>
          </a:xfrm>
          <a:prstGeom prst="arc">
            <a:avLst/>
          </a:prstGeom>
          <a:ln>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TextBox 56"/>
          <p:cNvSpPr txBox="1"/>
          <p:nvPr/>
        </p:nvSpPr>
        <p:spPr>
          <a:xfrm>
            <a:off x="9187272" y="1314480"/>
            <a:ext cx="533400" cy="381000"/>
          </a:xfrm>
          <a:prstGeom prst="rect">
            <a:avLst/>
          </a:prstGeom>
          <a:noFill/>
        </p:spPr>
        <p:txBody>
          <a:bodyPr wrap="square" rtlCol="0">
            <a:spAutoFit/>
          </a:bodyPr>
          <a:lstStyle/>
          <a:p>
            <a:r>
              <a:rPr lang="en-US" dirty="0"/>
              <a:t>z</a:t>
            </a:r>
            <a:endParaRPr lang="en-US" baseline="-25000" dirty="0"/>
          </a:p>
        </p:txBody>
      </p:sp>
      <p:sp>
        <p:nvSpPr>
          <p:cNvPr id="58" name="TextBox 57"/>
          <p:cNvSpPr txBox="1"/>
          <p:nvPr/>
        </p:nvSpPr>
        <p:spPr>
          <a:xfrm>
            <a:off x="8740316" y="2825728"/>
            <a:ext cx="533400" cy="381000"/>
          </a:xfrm>
          <a:prstGeom prst="rect">
            <a:avLst/>
          </a:prstGeom>
          <a:noFill/>
        </p:spPr>
        <p:txBody>
          <a:bodyPr wrap="square" rtlCol="0">
            <a:spAutoFit/>
          </a:bodyPr>
          <a:lstStyle/>
          <a:p>
            <a:r>
              <a:rPr lang="en-US" dirty="0"/>
              <a:t>x</a:t>
            </a:r>
            <a:endParaRPr lang="en-US" baseline="-25000" dirty="0"/>
          </a:p>
        </p:txBody>
      </p:sp>
      <p:sp>
        <p:nvSpPr>
          <p:cNvPr id="59" name="TextBox 58"/>
          <p:cNvSpPr txBox="1"/>
          <p:nvPr/>
        </p:nvSpPr>
        <p:spPr>
          <a:xfrm>
            <a:off x="9901647" y="2080052"/>
            <a:ext cx="400050" cy="381000"/>
          </a:xfrm>
          <a:prstGeom prst="rect">
            <a:avLst/>
          </a:prstGeom>
          <a:noFill/>
        </p:spPr>
        <p:txBody>
          <a:bodyPr wrap="square" rtlCol="0">
            <a:spAutoFit/>
          </a:bodyPr>
          <a:lstStyle/>
          <a:p>
            <a:r>
              <a:rPr lang="en-US" dirty="0"/>
              <a:t>y</a:t>
            </a:r>
            <a:endParaRPr lang="en-US" baseline="-25000" dirty="0"/>
          </a:p>
        </p:txBody>
      </p:sp>
      <p:sp>
        <p:nvSpPr>
          <p:cNvPr id="3" name="TextBox 2">
            <a:extLst>
              <a:ext uri="{FF2B5EF4-FFF2-40B4-BE49-F238E27FC236}">
                <a16:creationId xmlns:a16="http://schemas.microsoft.com/office/drawing/2014/main" id="{6AF00F03-5529-AB22-2AEC-81AB4AFB7FC5}"/>
              </a:ext>
            </a:extLst>
          </p:cNvPr>
          <p:cNvSpPr txBox="1"/>
          <p:nvPr/>
        </p:nvSpPr>
        <p:spPr>
          <a:xfrm>
            <a:off x="1593150" y="425389"/>
            <a:ext cx="9397043" cy="502958"/>
          </a:xfrm>
          <a:prstGeom prst="rect">
            <a:avLst/>
          </a:prstGeom>
          <a:noFill/>
        </p:spPr>
        <p:txBody>
          <a:bodyPr wrap="square">
            <a:spAutoFit/>
          </a:bodyPr>
          <a:lstStyle/>
          <a:p>
            <a:pPr algn="l">
              <a:lnSpc>
                <a:spcPct val="80000"/>
              </a:lnSpc>
            </a:pPr>
            <a:r>
              <a:rPr lang="en-US" altLang="zh-CN" sz="3200" b="1" dirty="0">
                <a:solidFill>
                  <a:srgbClr val="FFFF99"/>
                </a:solidFill>
              </a:rPr>
              <a:t>What happens after we apply an oscillating rf field?</a:t>
            </a:r>
          </a:p>
        </p:txBody>
      </p:sp>
      <p:sp>
        <p:nvSpPr>
          <p:cNvPr id="4" name="TextBox 3">
            <a:extLst>
              <a:ext uri="{FF2B5EF4-FFF2-40B4-BE49-F238E27FC236}">
                <a16:creationId xmlns:a16="http://schemas.microsoft.com/office/drawing/2014/main" id="{D9A36DCB-1349-C031-CE4D-73187630E1C5}"/>
              </a:ext>
            </a:extLst>
          </p:cNvPr>
          <p:cNvSpPr txBox="1"/>
          <p:nvPr/>
        </p:nvSpPr>
        <p:spPr>
          <a:xfrm>
            <a:off x="9656060" y="2485935"/>
            <a:ext cx="533400" cy="369332"/>
          </a:xfrm>
          <a:prstGeom prst="rect">
            <a:avLst/>
          </a:prstGeom>
          <a:noFill/>
        </p:spPr>
        <p:txBody>
          <a:bodyPr wrap="square" rtlCol="0">
            <a:spAutoFit/>
          </a:bodyPr>
          <a:lstStyle/>
          <a:p>
            <a:r>
              <a:rPr lang="en-US" dirty="0"/>
              <a:t>M</a:t>
            </a:r>
            <a:r>
              <a:rPr lang="en-US" baseline="-25000" dirty="0"/>
              <a:t>0</a:t>
            </a:r>
          </a:p>
        </p:txBody>
      </p:sp>
      <p:grpSp>
        <p:nvGrpSpPr>
          <p:cNvPr id="5" name="Group 4">
            <a:extLst>
              <a:ext uri="{FF2B5EF4-FFF2-40B4-BE49-F238E27FC236}">
                <a16:creationId xmlns:a16="http://schemas.microsoft.com/office/drawing/2014/main" id="{89B9047E-BA90-D36E-1BEC-C388EA1BD35B}"/>
              </a:ext>
            </a:extLst>
          </p:cNvPr>
          <p:cNvGrpSpPr/>
          <p:nvPr/>
        </p:nvGrpSpPr>
        <p:grpSpPr>
          <a:xfrm>
            <a:off x="6838037" y="1484784"/>
            <a:ext cx="1141008" cy="2385060"/>
            <a:chOff x="6838037" y="1484784"/>
            <a:chExt cx="1141008" cy="2385060"/>
          </a:xfrm>
        </p:grpSpPr>
        <p:cxnSp>
          <p:nvCxnSpPr>
            <p:cNvPr id="6" name="Straight Connector 5">
              <a:extLst>
                <a:ext uri="{FF2B5EF4-FFF2-40B4-BE49-F238E27FC236}">
                  <a16:creationId xmlns:a16="http://schemas.microsoft.com/office/drawing/2014/main" id="{529DB55C-E599-96B7-7BBB-50C39570225F}"/>
                </a:ext>
              </a:extLst>
            </p:cNvPr>
            <p:cNvCxnSpPr/>
            <p:nvPr/>
          </p:nvCxnSpPr>
          <p:spPr>
            <a:xfrm flipV="1">
              <a:off x="6838037" y="1671473"/>
              <a:ext cx="0" cy="2156777"/>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B9E03F1-3DC8-6CAB-6761-DD20B071A26B}"/>
                </a:ext>
              </a:extLst>
            </p:cNvPr>
            <p:cNvSpPr txBox="1"/>
            <p:nvPr/>
          </p:nvSpPr>
          <p:spPr>
            <a:xfrm>
              <a:off x="6988445" y="1484784"/>
              <a:ext cx="533400" cy="369332"/>
            </a:xfrm>
            <a:prstGeom prst="rect">
              <a:avLst/>
            </a:prstGeom>
            <a:noFill/>
          </p:spPr>
          <p:txBody>
            <a:bodyPr wrap="square" rtlCol="0">
              <a:spAutoFit/>
            </a:bodyPr>
            <a:lstStyle/>
            <a:p>
              <a:r>
                <a:rPr lang="en-US" dirty="0"/>
                <a:t>B</a:t>
              </a:r>
              <a:r>
                <a:rPr lang="en-US" baseline="-25000" dirty="0"/>
                <a:t>o</a:t>
              </a:r>
              <a:r>
                <a:rPr lang="en-US" b="1" dirty="0"/>
                <a:t>z</a:t>
              </a:r>
              <a:endParaRPr lang="en-US" b="1" baseline="-25000" dirty="0"/>
            </a:p>
          </p:txBody>
        </p:sp>
        <p:grpSp>
          <p:nvGrpSpPr>
            <p:cNvPr id="10" name="Group 9">
              <a:extLst>
                <a:ext uri="{FF2B5EF4-FFF2-40B4-BE49-F238E27FC236}">
                  <a16:creationId xmlns:a16="http://schemas.microsoft.com/office/drawing/2014/main" id="{9B8C899E-48DA-51C7-9C2C-EAF576532047}"/>
                </a:ext>
              </a:extLst>
            </p:cNvPr>
            <p:cNvGrpSpPr/>
            <p:nvPr/>
          </p:nvGrpSpPr>
          <p:grpSpPr>
            <a:xfrm>
              <a:off x="7674245" y="1694176"/>
              <a:ext cx="304800" cy="2175668"/>
              <a:chOff x="6172200" y="643732"/>
              <a:chExt cx="304800" cy="2175668"/>
            </a:xfrm>
          </p:grpSpPr>
          <p:cxnSp>
            <p:nvCxnSpPr>
              <p:cNvPr id="12" name="Straight Connector 11">
                <a:extLst>
                  <a:ext uri="{FF2B5EF4-FFF2-40B4-BE49-F238E27FC236}">
                    <a16:creationId xmlns:a16="http://schemas.microsoft.com/office/drawing/2014/main" id="{A035FC7F-C802-7553-B186-A7133D19E633}"/>
                  </a:ext>
                </a:extLst>
              </p:cNvPr>
              <p:cNvCxnSpPr/>
              <p:nvPr/>
            </p:nvCxnSpPr>
            <p:spPr>
              <a:xfrm flipV="1">
                <a:off x="6324600" y="1257300"/>
                <a:ext cx="0" cy="1562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CD012142-0201-4272-34C9-B5066885DB25}"/>
                  </a:ext>
                </a:extLst>
              </p:cNvPr>
              <p:cNvSpPr/>
              <p:nvPr/>
            </p:nvSpPr>
            <p:spPr>
              <a:xfrm>
                <a:off x="6172200" y="22860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1020436-D3F3-B690-3A83-E68673992DE2}"/>
                  </a:ext>
                </a:extLst>
              </p:cNvPr>
              <p:cNvSpPr/>
              <p:nvPr/>
            </p:nvSpPr>
            <p:spPr>
              <a:xfrm>
                <a:off x="6172200" y="1066800"/>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5CB89DE-A943-7034-87DD-5BF86A5FD868}"/>
                  </a:ext>
                </a:extLst>
              </p:cNvPr>
              <p:cNvSpPr/>
              <p:nvPr/>
            </p:nvSpPr>
            <p:spPr>
              <a:xfrm>
                <a:off x="6172200" y="9906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A19FFE2F-7E59-DD1D-742E-EF2712B6A06B}"/>
                  </a:ext>
                </a:extLst>
              </p:cNvPr>
              <p:cNvCxnSpPr>
                <a:stCxn id="15" idx="4"/>
              </p:cNvCxnSpPr>
              <p:nvPr/>
            </p:nvCxnSpPr>
            <p:spPr>
              <a:xfrm flipV="1">
                <a:off x="6324600" y="643732"/>
                <a:ext cx="0" cy="43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9" name="TextBox 18">
            <a:extLst>
              <a:ext uri="{FF2B5EF4-FFF2-40B4-BE49-F238E27FC236}">
                <a16:creationId xmlns:a16="http://schemas.microsoft.com/office/drawing/2014/main" id="{0ED6ADB7-8AE0-DB2E-1C2F-3F430F2C7595}"/>
              </a:ext>
            </a:extLst>
          </p:cNvPr>
          <p:cNvSpPr txBox="1"/>
          <p:nvPr/>
        </p:nvSpPr>
        <p:spPr>
          <a:xfrm>
            <a:off x="2711624" y="4957717"/>
            <a:ext cx="7812867" cy="830997"/>
          </a:xfrm>
          <a:prstGeom prst="rect">
            <a:avLst/>
          </a:prstGeom>
          <a:noFill/>
        </p:spPr>
        <p:txBody>
          <a:bodyPr wrap="square">
            <a:spAutoFit/>
          </a:bodyPr>
          <a:lstStyle/>
          <a:p>
            <a:pPr eaLnBrk="1" hangingPunct="1">
              <a:spcBef>
                <a:spcPct val="50000"/>
              </a:spcBef>
              <a:buClrTx/>
              <a:buSzTx/>
              <a:buFontTx/>
              <a:buNone/>
            </a:pPr>
            <a:r>
              <a:rPr lang="en-US" altLang="en-US" sz="2400" dirty="0">
                <a:latin typeface="Arial" pitchFamily="34" charset="0"/>
              </a:rPr>
              <a:t>At this time, the rf field is turned off and the transverse magnetization </a:t>
            </a:r>
            <a:r>
              <a:rPr lang="en-US" altLang="en-US" sz="2400" dirty="0" err="1">
                <a:latin typeface="Arial" pitchFamily="34" charset="0"/>
              </a:rPr>
              <a:t>precesses</a:t>
            </a:r>
            <a:r>
              <a:rPr lang="en-US" altLang="en-US" sz="2400" dirty="0">
                <a:latin typeface="Arial" pitchFamily="34" charset="0"/>
              </a:rPr>
              <a:t> about the main field B</a:t>
            </a:r>
            <a:r>
              <a:rPr lang="en-US" altLang="en-US" sz="2400" baseline="-25000" dirty="0">
                <a:latin typeface="Arial" pitchFamily="34" charset="0"/>
              </a:rPr>
              <a:t>0</a:t>
            </a:r>
            <a:r>
              <a:rPr lang="en-US" altLang="en-US" sz="2400" dirty="0">
                <a:latin typeface="Arial" pitchFamily="34"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FFFF99"/>
                </a:solidFill>
              </a:rPr>
              <a:t>MR Signal Readout</a:t>
            </a:r>
          </a:p>
        </p:txBody>
      </p:sp>
      <p:graphicFrame>
        <p:nvGraphicFramePr>
          <p:cNvPr id="4" name="Object 3"/>
          <p:cNvGraphicFramePr>
            <a:graphicFrameLocks noChangeAspect="1"/>
          </p:cNvGraphicFramePr>
          <p:nvPr>
            <p:extLst>
              <p:ext uri="{D42A27DB-BD31-4B8C-83A1-F6EECF244321}">
                <p14:modId xmlns:p14="http://schemas.microsoft.com/office/powerpoint/2010/main" val="499515151"/>
              </p:ext>
            </p:extLst>
          </p:nvPr>
        </p:nvGraphicFramePr>
        <p:xfrm>
          <a:off x="6553200" y="1828800"/>
          <a:ext cx="2706688" cy="3733800"/>
        </p:xfrm>
        <a:graphic>
          <a:graphicData uri="http://schemas.openxmlformats.org/presentationml/2006/ole">
            <mc:AlternateContent xmlns:mc="http://schemas.openxmlformats.org/markup-compatibility/2006">
              <mc:Choice xmlns:v="urn:schemas-microsoft-com:vml" Requires="v">
                <p:oleObj name="CorelDRAW" r:id="rId2" imgW="2409825" imgH="2962275" progId="CorelDraw.Graphic.8">
                  <p:embed/>
                </p:oleObj>
              </mc:Choice>
              <mc:Fallback>
                <p:oleObj name="CorelDRAW" r:id="rId2" imgW="2409825" imgH="2962275" progId="CorelDraw.Graphic.8">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828800"/>
                        <a:ext cx="2706688" cy="3733800"/>
                      </a:xfrm>
                      <a:prstGeom prst="rect">
                        <a:avLst/>
                      </a:prstGeom>
                      <a:solidFill>
                        <a:schemeClr val="tx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 Box 4"/>
          <p:cNvSpPr txBox="1">
            <a:spLocks noChangeArrowheads="1"/>
          </p:cNvSpPr>
          <p:nvPr/>
        </p:nvSpPr>
        <p:spPr bwMode="auto">
          <a:xfrm>
            <a:off x="2063552" y="2816932"/>
            <a:ext cx="385242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50000"/>
              </a:spcBef>
              <a:buClrTx/>
              <a:buSzTx/>
              <a:buFontTx/>
              <a:buNone/>
            </a:pPr>
            <a:r>
              <a:rPr lang="en-US" altLang="en-US" sz="2000" dirty="0">
                <a:latin typeface="Arial" pitchFamily="34" charset="0"/>
              </a:rPr>
              <a:t>The </a:t>
            </a:r>
            <a:r>
              <a:rPr lang="en-US" altLang="en-US" sz="2000" dirty="0" err="1">
                <a:latin typeface="Arial" pitchFamily="34" charset="0"/>
              </a:rPr>
              <a:t>precessing</a:t>
            </a:r>
            <a:r>
              <a:rPr lang="en-US" altLang="en-US" sz="2000" dirty="0">
                <a:latin typeface="Arial" pitchFamily="34" charset="0"/>
              </a:rPr>
              <a:t> transverse component induces a voltage in a coil which is placed so that it sees a changing magnetic flux.</a:t>
            </a:r>
          </a:p>
        </p:txBody>
      </p:sp>
    </p:spTree>
    <p:extLst>
      <p:ext uri="{BB962C8B-B14F-4D97-AF65-F5344CB8AC3E}">
        <p14:creationId xmlns:p14="http://schemas.microsoft.com/office/powerpoint/2010/main" val="4049541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41569-1717-743A-7B85-DBF5D1DAE74C}"/>
              </a:ext>
            </a:extLst>
          </p:cNvPr>
          <p:cNvSpPr>
            <a:spLocks noGrp="1"/>
          </p:cNvSpPr>
          <p:nvPr>
            <p:ph type="title"/>
          </p:nvPr>
        </p:nvSpPr>
        <p:spPr/>
        <p:txBody>
          <a:bodyPr/>
          <a:lstStyle/>
          <a:p>
            <a:r>
              <a:rPr lang="en-US" dirty="0"/>
              <a:t>From magnet to console</a:t>
            </a:r>
          </a:p>
        </p:txBody>
      </p:sp>
      <p:pic>
        <p:nvPicPr>
          <p:cNvPr id="3074" name="Picture 2" descr="Parts of the machine - MRI Scans">
            <a:extLst>
              <a:ext uri="{FF2B5EF4-FFF2-40B4-BE49-F238E27FC236}">
                <a16:creationId xmlns:a16="http://schemas.microsoft.com/office/drawing/2014/main" id="{8E5BEBCA-05BB-7531-8598-4683E2F86A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3692" y="2096852"/>
            <a:ext cx="638175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037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EF1469-7F9C-0DAD-F322-3D28F3784D52}"/>
            </a:ext>
          </a:extLst>
        </p:cNvPr>
        <p:cNvGrpSpPr/>
        <p:nvPr/>
      </p:nvGrpSpPr>
      <p:grpSpPr>
        <a:xfrm>
          <a:off x="0" y="0"/>
          <a:ext cx="0" cy="0"/>
          <a:chOff x="0" y="0"/>
          <a:chExt cx="0" cy="0"/>
        </a:xfrm>
      </p:grpSpPr>
      <p:sp>
        <p:nvSpPr>
          <p:cNvPr id="11267" name="Text Box 3">
            <a:extLst>
              <a:ext uri="{FF2B5EF4-FFF2-40B4-BE49-F238E27FC236}">
                <a16:creationId xmlns:a16="http://schemas.microsoft.com/office/drawing/2014/main" id="{909F566D-3CC1-22D2-1D56-B1E995D942C4}"/>
              </a:ext>
            </a:extLst>
          </p:cNvPr>
          <p:cNvSpPr txBox="1">
            <a:spLocks noChangeArrowheads="1"/>
          </p:cNvSpPr>
          <p:nvPr/>
        </p:nvSpPr>
        <p:spPr bwMode="auto">
          <a:xfrm>
            <a:off x="1772552" y="1736812"/>
            <a:ext cx="3722213"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50000"/>
              </a:spcBef>
              <a:buClrTx/>
              <a:buSzTx/>
              <a:buFontTx/>
              <a:buNone/>
            </a:pPr>
            <a:r>
              <a:rPr lang="en-US" altLang="en-US" sz="2000" dirty="0">
                <a:latin typeface="Arial" pitchFamily="34" charset="0"/>
              </a:rPr>
              <a:t>Applying an oscillating radiofrequency (rf) field along the x-axis rotates M</a:t>
            </a:r>
            <a:r>
              <a:rPr lang="en-US" altLang="en-US" sz="2000" baseline="-25000" dirty="0">
                <a:latin typeface="Arial" pitchFamily="34" charset="0"/>
              </a:rPr>
              <a:t>0</a:t>
            </a:r>
            <a:r>
              <a:rPr lang="en-US" altLang="en-US" sz="2000" dirty="0">
                <a:latin typeface="Arial" pitchFamily="34" charset="0"/>
              </a:rPr>
              <a:t> from the z-axis into the transverse plane so that it lies along the y-axis.</a:t>
            </a:r>
          </a:p>
          <a:p>
            <a:pPr eaLnBrk="1" hangingPunct="1">
              <a:spcBef>
                <a:spcPct val="50000"/>
              </a:spcBef>
              <a:buClrTx/>
              <a:buSzTx/>
              <a:buFontTx/>
              <a:buNone/>
            </a:pPr>
            <a:endParaRPr lang="en-US" altLang="en-US" sz="2000" dirty="0">
              <a:latin typeface="Arial" pitchFamily="34" charset="0"/>
            </a:endParaRPr>
          </a:p>
          <a:p>
            <a:pPr eaLnBrk="1" hangingPunct="1">
              <a:spcBef>
                <a:spcPct val="50000"/>
              </a:spcBef>
              <a:buClrTx/>
              <a:buSzTx/>
              <a:buFontTx/>
              <a:buNone/>
            </a:pPr>
            <a:endParaRPr lang="en-US" altLang="en-US" sz="2000" dirty="0">
              <a:latin typeface="Arial" pitchFamily="34" charset="0"/>
            </a:endParaRPr>
          </a:p>
          <a:p>
            <a:pPr eaLnBrk="1" hangingPunct="1">
              <a:spcBef>
                <a:spcPct val="50000"/>
              </a:spcBef>
              <a:buClrTx/>
              <a:buSzTx/>
              <a:buFontTx/>
              <a:buNone/>
            </a:pPr>
            <a:endParaRPr lang="en-US" altLang="en-US" sz="2000" dirty="0">
              <a:latin typeface="Arial" pitchFamily="34" charset="0"/>
            </a:endParaRPr>
          </a:p>
          <a:p>
            <a:pPr eaLnBrk="1" hangingPunct="1">
              <a:spcBef>
                <a:spcPct val="50000"/>
              </a:spcBef>
              <a:buClrTx/>
              <a:buSzTx/>
              <a:buFontTx/>
              <a:buNone/>
            </a:pPr>
            <a:endParaRPr lang="en-US" altLang="en-US" sz="2000" dirty="0">
              <a:latin typeface="Arial" pitchFamily="34" charset="0"/>
            </a:endParaRPr>
          </a:p>
          <a:p>
            <a:pPr eaLnBrk="1" hangingPunct="1">
              <a:spcBef>
                <a:spcPct val="50000"/>
              </a:spcBef>
              <a:buClrTx/>
              <a:buSzTx/>
              <a:buFontTx/>
              <a:buNone/>
            </a:pPr>
            <a:r>
              <a:rPr lang="en-US" altLang="en-US" sz="2000" dirty="0">
                <a:latin typeface="Arial" pitchFamily="34" charset="0"/>
              </a:rPr>
              <a:t>	Sequence diagram</a:t>
            </a:r>
          </a:p>
        </p:txBody>
      </p:sp>
      <p:cxnSp>
        <p:nvCxnSpPr>
          <p:cNvPr id="39" name="Straight Connector 38">
            <a:extLst>
              <a:ext uri="{FF2B5EF4-FFF2-40B4-BE49-F238E27FC236}">
                <a16:creationId xmlns:a16="http://schemas.microsoft.com/office/drawing/2014/main" id="{75BEF4FA-24E9-9F80-5F59-EF0C0E833187}"/>
              </a:ext>
            </a:extLst>
          </p:cNvPr>
          <p:cNvCxnSpPr/>
          <p:nvPr/>
        </p:nvCxnSpPr>
        <p:spPr>
          <a:xfrm flipV="1">
            <a:off x="8803097" y="2510820"/>
            <a:ext cx="422275" cy="3619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2A4A7F0E-AD0B-EB93-F123-2C16320F0092}"/>
              </a:ext>
            </a:extLst>
          </p:cNvPr>
          <p:cNvCxnSpPr/>
          <p:nvPr/>
        </p:nvCxnSpPr>
        <p:spPr>
          <a:xfrm flipH="1">
            <a:off x="8691972" y="2510820"/>
            <a:ext cx="533400" cy="457715"/>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F2E6B06-5AD8-5565-B394-FA929473E61E}"/>
              </a:ext>
            </a:extLst>
          </p:cNvPr>
          <p:cNvCxnSpPr/>
          <p:nvPr/>
        </p:nvCxnSpPr>
        <p:spPr>
          <a:xfrm>
            <a:off x="9225372" y="2510820"/>
            <a:ext cx="876300"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2C15192-6752-81EA-E6A4-94A60C89037F}"/>
              </a:ext>
            </a:extLst>
          </p:cNvPr>
          <p:cNvCxnSpPr/>
          <p:nvPr/>
        </p:nvCxnSpPr>
        <p:spPr>
          <a:xfrm flipV="1">
            <a:off x="9225372" y="1596420"/>
            <a:ext cx="0" cy="91440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87E7D87-3F63-317A-45B1-7617E63D7292}"/>
              </a:ext>
            </a:extLst>
          </p:cNvPr>
          <p:cNvCxnSpPr/>
          <p:nvPr/>
        </p:nvCxnSpPr>
        <p:spPr>
          <a:xfrm rot="5400000" flipV="1">
            <a:off x="9453972" y="2282220"/>
            <a:ext cx="0" cy="457200"/>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BA46FC9-8B6E-DA51-9E93-13C260191882}"/>
              </a:ext>
            </a:extLst>
          </p:cNvPr>
          <p:cNvSpPr txBox="1"/>
          <p:nvPr/>
        </p:nvSpPr>
        <p:spPr>
          <a:xfrm>
            <a:off x="9225372" y="1672620"/>
            <a:ext cx="533400" cy="369332"/>
          </a:xfrm>
          <a:prstGeom prst="rect">
            <a:avLst/>
          </a:prstGeom>
          <a:noFill/>
        </p:spPr>
        <p:txBody>
          <a:bodyPr wrap="square" rtlCol="0">
            <a:spAutoFit/>
          </a:bodyPr>
          <a:lstStyle/>
          <a:p>
            <a:r>
              <a:rPr lang="en-US" dirty="0"/>
              <a:t>M</a:t>
            </a:r>
            <a:r>
              <a:rPr lang="en-US" baseline="-25000" dirty="0"/>
              <a:t>0</a:t>
            </a:r>
          </a:p>
        </p:txBody>
      </p:sp>
      <p:sp>
        <p:nvSpPr>
          <p:cNvPr id="64" name="TextBox 63">
            <a:extLst>
              <a:ext uri="{FF2B5EF4-FFF2-40B4-BE49-F238E27FC236}">
                <a16:creationId xmlns:a16="http://schemas.microsoft.com/office/drawing/2014/main" id="{D86D04CE-340D-BA85-80B8-0D2ECDB85F33}"/>
              </a:ext>
            </a:extLst>
          </p:cNvPr>
          <p:cNvSpPr txBox="1"/>
          <p:nvPr/>
        </p:nvSpPr>
        <p:spPr>
          <a:xfrm>
            <a:off x="8158572" y="2599203"/>
            <a:ext cx="678338" cy="369332"/>
          </a:xfrm>
          <a:prstGeom prst="rect">
            <a:avLst/>
          </a:prstGeom>
          <a:noFill/>
        </p:spPr>
        <p:txBody>
          <a:bodyPr wrap="square" rtlCol="0">
            <a:spAutoFit/>
          </a:bodyPr>
          <a:lstStyle/>
          <a:p>
            <a:r>
              <a:rPr lang="en-US" dirty="0" err="1"/>
              <a:t>Beff</a:t>
            </a:r>
            <a:endParaRPr lang="en-US" baseline="-25000" dirty="0"/>
          </a:p>
        </p:txBody>
      </p:sp>
      <p:sp>
        <p:nvSpPr>
          <p:cNvPr id="62" name="Arc 61">
            <a:extLst>
              <a:ext uri="{FF2B5EF4-FFF2-40B4-BE49-F238E27FC236}">
                <a16:creationId xmlns:a16="http://schemas.microsoft.com/office/drawing/2014/main" id="{D3A88362-51CC-52B7-6FAA-2491E3B3635F}"/>
              </a:ext>
            </a:extLst>
          </p:cNvPr>
          <p:cNvSpPr/>
          <p:nvPr/>
        </p:nvSpPr>
        <p:spPr>
          <a:xfrm>
            <a:off x="8836910" y="2040324"/>
            <a:ext cx="826612" cy="826612"/>
          </a:xfrm>
          <a:prstGeom prst="arc">
            <a:avLst/>
          </a:prstGeom>
          <a:ln>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7" name="Group 16">
            <a:extLst>
              <a:ext uri="{FF2B5EF4-FFF2-40B4-BE49-F238E27FC236}">
                <a16:creationId xmlns:a16="http://schemas.microsoft.com/office/drawing/2014/main" id="{0A5BDF9F-C274-47B8-5085-510212CE48BB}"/>
              </a:ext>
            </a:extLst>
          </p:cNvPr>
          <p:cNvGrpSpPr/>
          <p:nvPr/>
        </p:nvGrpSpPr>
        <p:grpSpPr>
          <a:xfrm>
            <a:off x="5948772" y="4339620"/>
            <a:ext cx="4152900" cy="2234066"/>
            <a:chOff x="5948772" y="4339620"/>
            <a:chExt cx="4152900" cy="2234066"/>
          </a:xfrm>
        </p:grpSpPr>
        <p:cxnSp>
          <p:nvCxnSpPr>
            <p:cNvPr id="30" name="Straight Connector 29">
              <a:extLst>
                <a:ext uri="{FF2B5EF4-FFF2-40B4-BE49-F238E27FC236}">
                  <a16:creationId xmlns:a16="http://schemas.microsoft.com/office/drawing/2014/main" id="{F235401A-8A12-1E09-9B66-0719D8800BFA}"/>
                </a:ext>
              </a:extLst>
            </p:cNvPr>
            <p:cNvCxnSpPr/>
            <p:nvPr/>
          </p:nvCxnSpPr>
          <p:spPr>
            <a:xfrm>
              <a:off x="6710772" y="4796820"/>
              <a:ext cx="3124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845EFF-5015-F240-3CC2-C735FF27674E}"/>
                </a:ext>
              </a:extLst>
            </p:cNvPr>
            <p:cNvCxnSpPr/>
            <p:nvPr/>
          </p:nvCxnSpPr>
          <p:spPr>
            <a:xfrm>
              <a:off x="6710772" y="5558820"/>
              <a:ext cx="3124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211AC57A-D370-8632-6978-C4EF007ADEDE}"/>
                </a:ext>
              </a:extLst>
            </p:cNvPr>
            <p:cNvSpPr txBox="1"/>
            <p:nvPr/>
          </p:nvSpPr>
          <p:spPr>
            <a:xfrm>
              <a:off x="6177372" y="4606320"/>
              <a:ext cx="533400" cy="369332"/>
            </a:xfrm>
            <a:prstGeom prst="rect">
              <a:avLst/>
            </a:prstGeom>
            <a:noFill/>
          </p:spPr>
          <p:txBody>
            <a:bodyPr wrap="square" rtlCol="0">
              <a:spAutoFit/>
            </a:bodyPr>
            <a:lstStyle/>
            <a:p>
              <a:r>
                <a:rPr lang="en-US" dirty="0" err="1"/>
                <a:t>rf</a:t>
              </a:r>
              <a:endParaRPr lang="en-US" dirty="0"/>
            </a:p>
          </p:txBody>
        </p:sp>
        <p:sp>
          <p:nvSpPr>
            <p:cNvPr id="34" name="TextBox 33">
              <a:extLst>
                <a:ext uri="{FF2B5EF4-FFF2-40B4-BE49-F238E27FC236}">
                  <a16:creationId xmlns:a16="http://schemas.microsoft.com/office/drawing/2014/main" id="{2D5D4E19-73F3-FB3E-EB19-6C9E56FFF171}"/>
                </a:ext>
              </a:extLst>
            </p:cNvPr>
            <p:cNvSpPr txBox="1"/>
            <p:nvPr/>
          </p:nvSpPr>
          <p:spPr>
            <a:xfrm>
              <a:off x="6162132" y="5368320"/>
              <a:ext cx="533400" cy="369332"/>
            </a:xfrm>
            <a:prstGeom prst="rect">
              <a:avLst/>
            </a:prstGeom>
            <a:noFill/>
          </p:spPr>
          <p:txBody>
            <a:bodyPr wrap="square" rtlCol="0">
              <a:spAutoFit/>
            </a:bodyPr>
            <a:lstStyle/>
            <a:p>
              <a:r>
                <a:rPr lang="en-US" dirty="0"/>
                <a:t>G</a:t>
              </a:r>
            </a:p>
          </p:txBody>
        </p:sp>
        <p:sp>
          <p:nvSpPr>
            <p:cNvPr id="35" name="TextBox 34">
              <a:extLst>
                <a:ext uri="{FF2B5EF4-FFF2-40B4-BE49-F238E27FC236}">
                  <a16:creationId xmlns:a16="http://schemas.microsoft.com/office/drawing/2014/main" id="{7062FCBF-6510-DF81-F6E7-A0C988E17D91}"/>
                </a:ext>
              </a:extLst>
            </p:cNvPr>
            <p:cNvSpPr txBox="1"/>
            <p:nvPr/>
          </p:nvSpPr>
          <p:spPr>
            <a:xfrm>
              <a:off x="5948772" y="5977920"/>
              <a:ext cx="914400" cy="369332"/>
            </a:xfrm>
            <a:prstGeom prst="rect">
              <a:avLst/>
            </a:prstGeom>
            <a:noFill/>
          </p:spPr>
          <p:txBody>
            <a:bodyPr wrap="square" rtlCol="0">
              <a:spAutoFit/>
            </a:bodyPr>
            <a:lstStyle/>
            <a:p>
              <a:r>
                <a:rPr lang="en-US" b="1" dirty="0"/>
                <a:t>Signal</a:t>
              </a:r>
            </a:p>
          </p:txBody>
        </p:sp>
        <p:sp>
          <p:nvSpPr>
            <p:cNvPr id="36" name="TextBox 35">
              <a:extLst>
                <a:ext uri="{FF2B5EF4-FFF2-40B4-BE49-F238E27FC236}">
                  <a16:creationId xmlns:a16="http://schemas.microsoft.com/office/drawing/2014/main" id="{51219BD3-8B45-9217-036B-5E1808B70BBF}"/>
                </a:ext>
              </a:extLst>
            </p:cNvPr>
            <p:cNvSpPr txBox="1"/>
            <p:nvPr/>
          </p:nvSpPr>
          <p:spPr>
            <a:xfrm>
              <a:off x="9568272" y="4758720"/>
              <a:ext cx="533400" cy="369332"/>
            </a:xfrm>
            <a:prstGeom prst="rect">
              <a:avLst/>
            </a:prstGeom>
            <a:noFill/>
          </p:spPr>
          <p:txBody>
            <a:bodyPr wrap="square" rtlCol="0">
              <a:spAutoFit/>
            </a:bodyPr>
            <a:lstStyle/>
            <a:p>
              <a:r>
                <a:rPr lang="en-US" dirty="0"/>
                <a:t>t</a:t>
              </a:r>
            </a:p>
          </p:txBody>
        </p:sp>
        <p:cxnSp>
          <p:nvCxnSpPr>
            <p:cNvPr id="11269" name="Straight Connector 11268">
              <a:extLst>
                <a:ext uri="{FF2B5EF4-FFF2-40B4-BE49-F238E27FC236}">
                  <a16:creationId xmlns:a16="http://schemas.microsoft.com/office/drawing/2014/main" id="{A618CB84-68D1-D941-60FD-468F45E5A004}"/>
                </a:ext>
              </a:extLst>
            </p:cNvPr>
            <p:cNvCxnSpPr/>
            <p:nvPr/>
          </p:nvCxnSpPr>
          <p:spPr>
            <a:xfrm flipV="1">
              <a:off x="7129872" y="4339620"/>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258AAF3-3D75-65B5-7B80-8210B9DC3B01}"/>
                </a:ext>
              </a:extLst>
            </p:cNvPr>
            <p:cNvCxnSpPr/>
            <p:nvPr/>
          </p:nvCxnSpPr>
          <p:spPr>
            <a:xfrm flipV="1">
              <a:off x="7320372" y="4339620"/>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71" name="Straight Connector 11270">
              <a:extLst>
                <a:ext uri="{FF2B5EF4-FFF2-40B4-BE49-F238E27FC236}">
                  <a16:creationId xmlns:a16="http://schemas.microsoft.com/office/drawing/2014/main" id="{788F1CB1-0605-9F65-56BA-70DB9DA856F9}"/>
                </a:ext>
              </a:extLst>
            </p:cNvPr>
            <p:cNvCxnSpPr/>
            <p:nvPr/>
          </p:nvCxnSpPr>
          <p:spPr>
            <a:xfrm>
              <a:off x="7124172" y="4339620"/>
              <a:ext cx="208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1272" name="Picture 7">
              <a:extLst>
                <a:ext uri="{FF2B5EF4-FFF2-40B4-BE49-F238E27FC236}">
                  <a16:creationId xmlns:a16="http://schemas.microsoft.com/office/drawing/2014/main" id="{A0B58016-7625-BEFC-F1E8-01BAA2AA197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imgEffect>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234272" y="5799016"/>
              <a:ext cx="2600700" cy="774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6" name="Straight Connector 55">
              <a:extLst>
                <a:ext uri="{FF2B5EF4-FFF2-40B4-BE49-F238E27FC236}">
                  <a16:creationId xmlns:a16="http://schemas.microsoft.com/office/drawing/2014/main" id="{53B20E5A-85E3-32F0-B9EC-AE56778A88B9}"/>
                </a:ext>
              </a:extLst>
            </p:cNvPr>
            <p:cNvCxnSpPr/>
            <p:nvPr/>
          </p:nvCxnSpPr>
          <p:spPr>
            <a:xfrm>
              <a:off x="6710772" y="6168420"/>
              <a:ext cx="3124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7" name="TextBox 56">
            <a:extLst>
              <a:ext uri="{FF2B5EF4-FFF2-40B4-BE49-F238E27FC236}">
                <a16:creationId xmlns:a16="http://schemas.microsoft.com/office/drawing/2014/main" id="{34BF2CB2-2357-D2E5-5D19-06B7D4E47BA9}"/>
              </a:ext>
            </a:extLst>
          </p:cNvPr>
          <p:cNvSpPr txBox="1"/>
          <p:nvPr/>
        </p:nvSpPr>
        <p:spPr>
          <a:xfrm>
            <a:off x="9187272" y="1314480"/>
            <a:ext cx="533400" cy="381000"/>
          </a:xfrm>
          <a:prstGeom prst="rect">
            <a:avLst/>
          </a:prstGeom>
          <a:noFill/>
        </p:spPr>
        <p:txBody>
          <a:bodyPr wrap="square" rtlCol="0">
            <a:spAutoFit/>
          </a:bodyPr>
          <a:lstStyle/>
          <a:p>
            <a:r>
              <a:rPr lang="en-US" dirty="0"/>
              <a:t>z</a:t>
            </a:r>
            <a:endParaRPr lang="en-US" baseline="-25000" dirty="0"/>
          </a:p>
        </p:txBody>
      </p:sp>
      <p:sp>
        <p:nvSpPr>
          <p:cNvPr id="58" name="TextBox 57">
            <a:extLst>
              <a:ext uri="{FF2B5EF4-FFF2-40B4-BE49-F238E27FC236}">
                <a16:creationId xmlns:a16="http://schemas.microsoft.com/office/drawing/2014/main" id="{9D067E63-D5CA-14A9-E2D1-8B71CC49109A}"/>
              </a:ext>
            </a:extLst>
          </p:cNvPr>
          <p:cNvSpPr txBox="1"/>
          <p:nvPr/>
        </p:nvSpPr>
        <p:spPr>
          <a:xfrm>
            <a:off x="8740316" y="2825728"/>
            <a:ext cx="533400" cy="381000"/>
          </a:xfrm>
          <a:prstGeom prst="rect">
            <a:avLst/>
          </a:prstGeom>
          <a:noFill/>
        </p:spPr>
        <p:txBody>
          <a:bodyPr wrap="square" rtlCol="0">
            <a:spAutoFit/>
          </a:bodyPr>
          <a:lstStyle/>
          <a:p>
            <a:r>
              <a:rPr lang="en-US" dirty="0"/>
              <a:t>x</a:t>
            </a:r>
            <a:endParaRPr lang="en-US" baseline="-25000" dirty="0"/>
          </a:p>
        </p:txBody>
      </p:sp>
      <p:sp>
        <p:nvSpPr>
          <p:cNvPr id="59" name="TextBox 58">
            <a:extLst>
              <a:ext uri="{FF2B5EF4-FFF2-40B4-BE49-F238E27FC236}">
                <a16:creationId xmlns:a16="http://schemas.microsoft.com/office/drawing/2014/main" id="{16FEB64A-B376-9C1A-4FFC-C32B0DDB5071}"/>
              </a:ext>
            </a:extLst>
          </p:cNvPr>
          <p:cNvSpPr txBox="1"/>
          <p:nvPr/>
        </p:nvSpPr>
        <p:spPr>
          <a:xfrm>
            <a:off x="9901647" y="2080052"/>
            <a:ext cx="400050" cy="381000"/>
          </a:xfrm>
          <a:prstGeom prst="rect">
            <a:avLst/>
          </a:prstGeom>
          <a:noFill/>
        </p:spPr>
        <p:txBody>
          <a:bodyPr wrap="square" rtlCol="0">
            <a:spAutoFit/>
          </a:bodyPr>
          <a:lstStyle/>
          <a:p>
            <a:r>
              <a:rPr lang="en-US" dirty="0"/>
              <a:t>y</a:t>
            </a:r>
            <a:endParaRPr lang="en-US" baseline="-25000" dirty="0"/>
          </a:p>
        </p:txBody>
      </p:sp>
      <p:sp>
        <p:nvSpPr>
          <p:cNvPr id="3" name="TextBox 2">
            <a:extLst>
              <a:ext uri="{FF2B5EF4-FFF2-40B4-BE49-F238E27FC236}">
                <a16:creationId xmlns:a16="http://schemas.microsoft.com/office/drawing/2014/main" id="{E24EAA98-3856-1FC8-87F5-1B18712334FB}"/>
              </a:ext>
            </a:extLst>
          </p:cNvPr>
          <p:cNvSpPr txBox="1"/>
          <p:nvPr/>
        </p:nvSpPr>
        <p:spPr>
          <a:xfrm>
            <a:off x="1593150" y="425389"/>
            <a:ext cx="9397043" cy="502958"/>
          </a:xfrm>
          <a:prstGeom prst="rect">
            <a:avLst/>
          </a:prstGeom>
          <a:noFill/>
        </p:spPr>
        <p:txBody>
          <a:bodyPr wrap="square">
            <a:spAutoFit/>
          </a:bodyPr>
          <a:lstStyle/>
          <a:p>
            <a:pPr algn="l">
              <a:lnSpc>
                <a:spcPct val="80000"/>
              </a:lnSpc>
            </a:pPr>
            <a:r>
              <a:rPr lang="en-US" altLang="zh-CN" sz="3200" b="1" dirty="0">
                <a:solidFill>
                  <a:srgbClr val="FFFF99"/>
                </a:solidFill>
              </a:rPr>
              <a:t>What happens after we apply an oscillating rf field?</a:t>
            </a:r>
          </a:p>
        </p:txBody>
      </p:sp>
      <p:sp>
        <p:nvSpPr>
          <p:cNvPr id="4" name="TextBox 3">
            <a:extLst>
              <a:ext uri="{FF2B5EF4-FFF2-40B4-BE49-F238E27FC236}">
                <a16:creationId xmlns:a16="http://schemas.microsoft.com/office/drawing/2014/main" id="{83250376-80A9-3171-33B1-6D8CCEB94F1A}"/>
              </a:ext>
            </a:extLst>
          </p:cNvPr>
          <p:cNvSpPr txBox="1"/>
          <p:nvPr/>
        </p:nvSpPr>
        <p:spPr>
          <a:xfrm>
            <a:off x="9656060" y="2485935"/>
            <a:ext cx="533400" cy="369332"/>
          </a:xfrm>
          <a:prstGeom prst="rect">
            <a:avLst/>
          </a:prstGeom>
          <a:noFill/>
        </p:spPr>
        <p:txBody>
          <a:bodyPr wrap="square" rtlCol="0">
            <a:spAutoFit/>
          </a:bodyPr>
          <a:lstStyle/>
          <a:p>
            <a:r>
              <a:rPr lang="en-US" dirty="0"/>
              <a:t>M</a:t>
            </a:r>
            <a:r>
              <a:rPr lang="en-US" baseline="-25000" dirty="0"/>
              <a:t>0</a:t>
            </a:r>
          </a:p>
        </p:txBody>
      </p:sp>
      <p:grpSp>
        <p:nvGrpSpPr>
          <p:cNvPr id="5" name="Group 4">
            <a:extLst>
              <a:ext uri="{FF2B5EF4-FFF2-40B4-BE49-F238E27FC236}">
                <a16:creationId xmlns:a16="http://schemas.microsoft.com/office/drawing/2014/main" id="{CAC1A8D8-BD62-197D-CCDC-20BEF805D1D1}"/>
              </a:ext>
            </a:extLst>
          </p:cNvPr>
          <p:cNvGrpSpPr/>
          <p:nvPr/>
        </p:nvGrpSpPr>
        <p:grpSpPr>
          <a:xfrm>
            <a:off x="6838037" y="1484784"/>
            <a:ext cx="1141008" cy="2385060"/>
            <a:chOff x="6838037" y="1484784"/>
            <a:chExt cx="1141008" cy="2385060"/>
          </a:xfrm>
        </p:grpSpPr>
        <p:cxnSp>
          <p:nvCxnSpPr>
            <p:cNvPr id="6" name="Straight Connector 5">
              <a:extLst>
                <a:ext uri="{FF2B5EF4-FFF2-40B4-BE49-F238E27FC236}">
                  <a16:creationId xmlns:a16="http://schemas.microsoft.com/office/drawing/2014/main" id="{5E41FED2-A825-0C1F-0B75-A20EB6CD0D06}"/>
                </a:ext>
              </a:extLst>
            </p:cNvPr>
            <p:cNvCxnSpPr/>
            <p:nvPr/>
          </p:nvCxnSpPr>
          <p:spPr>
            <a:xfrm flipV="1">
              <a:off x="6838037" y="1671473"/>
              <a:ext cx="0" cy="2156777"/>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AD20567-D85A-EDED-E3F0-428C58B9F9E1}"/>
                </a:ext>
              </a:extLst>
            </p:cNvPr>
            <p:cNvSpPr txBox="1"/>
            <p:nvPr/>
          </p:nvSpPr>
          <p:spPr>
            <a:xfrm>
              <a:off x="6988445" y="1484784"/>
              <a:ext cx="533400" cy="369332"/>
            </a:xfrm>
            <a:prstGeom prst="rect">
              <a:avLst/>
            </a:prstGeom>
            <a:noFill/>
          </p:spPr>
          <p:txBody>
            <a:bodyPr wrap="square" rtlCol="0">
              <a:spAutoFit/>
            </a:bodyPr>
            <a:lstStyle/>
            <a:p>
              <a:r>
                <a:rPr lang="en-US" dirty="0"/>
                <a:t>B</a:t>
              </a:r>
              <a:r>
                <a:rPr lang="en-US" baseline="-25000" dirty="0"/>
                <a:t>o</a:t>
              </a:r>
              <a:r>
                <a:rPr lang="en-US" b="1" dirty="0"/>
                <a:t>z</a:t>
              </a:r>
              <a:endParaRPr lang="en-US" b="1" baseline="-25000" dirty="0"/>
            </a:p>
          </p:txBody>
        </p:sp>
        <p:grpSp>
          <p:nvGrpSpPr>
            <p:cNvPr id="10" name="Group 9">
              <a:extLst>
                <a:ext uri="{FF2B5EF4-FFF2-40B4-BE49-F238E27FC236}">
                  <a16:creationId xmlns:a16="http://schemas.microsoft.com/office/drawing/2014/main" id="{A9F85A54-8F3A-320B-4D2F-9A71703D6A02}"/>
                </a:ext>
              </a:extLst>
            </p:cNvPr>
            <p:cNvGrpSpPr/>
            <p:nvPr/>
          </p:nvGrpSpPr>
          <p:grpSpPr>
            <a:xfrm>
              <a:off x="7674245" y="1694176"/>
              <a:ext cx="304800" cy="2175668"/>
              <a:chOff x="6172200" y="643732"/>
              <a:chExt cx="304800" cy="2175668"/>
            </a:xfrm>
          </p:grpSpPr>
          <p:cxnSp>
            <p:nvCxnSpPr>
              <p:cNvPr id="12" name="Straight Connector 11">
                <a:extLst>
                  <a:ext uri="{FF2B5EF4-FFF2-40B4-BE49-F238E27FC236}">
                    <a16:creationId xmlns:a16="http://schemas.microsoft.com/office/drawing/2014/main" id="{3B0783A6-9BBF-9E0D-57E0-F9420DB09F50}"/>
                  </a:ext>
                </a:extLst>
              </p:cNvPr>
              <p:cNvCxnSpPr/>
              <p:nvPr/>
            </p:nvCxnSpPr>
            <p:spPr>
              <a:xfrm flipV="1">
                <a:off x="6324600" y="1257300"/>
                <a:ext cx="0" cy="1562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EAFCDB69-6FFC-F6F5-8A84-B0501B0E8A76}"/>
                  </a:ext>
                </a:extLst>
              </p:cNvPr>
              <p:cNvSpPr/>
              <p:nvPr/>
            </p:nvSpPr>
            <p:spPr>
              <a:xfrm>
                <a:off x="6172200" y="22860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BC1374D-5CED-433E-4190-4606A15E6C11}"/>
                  </a:ext>
                </a:extLst>
              </p:cNvPr>
              <p:cNvSpPr/>
              <p:nvPr/>
            </p:nvSpPr>
            <p:spPr>
              <a:xfrm>
                <a:off x="6172200" y="1066800"/>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40B722A-49CF-9B21-8FA5-B0869BA05AB1}"/>
                  </a:ext>
                </a:extLst>
              </p:cNvPr>
              <p:cNvSpPr/>
              <p:nvPr/>
            </p:nvSpPr>
            <p:spPr>
              <a:xfrm>
                <a:off x="6172200" y="9906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33CB547E-0B96-BC38-D07C-B78AB52EDA4D}"/>
                  </a:ext>
                </a:extLst>
              </p:cNvPr>
              <p:cNvCxnSpPr>
                <a:stCxn id="15" idx="4"/>
              </p:cNvCxnSpPr>
              <p:nvPr/>
            </p:nvCxnSpPr>
            <p:spPr>
              <a:xfrm flipV="1">
                <a:off x="6324600" y="643732"/>
                <a:ext cx="0" cy="43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678318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cap="none" dirty="0">
                <a:solidFill>
                  <a:srgbClr val="FFFF99"/>
                </a:solidFill>
              </a:rPr>
              <a:t>Gradient Echoes and </a:t>
            </a:r>
            <a:br>
              <a:rPr lang="en-US" sz="4000" cap="none" dirty="0">
                <a:solidFill>
                  <a:srgbClr val="FFFF99"/>
                </a:solidFill>
              </a:rPr>
            </a:br>
            <a:r>
              <a:rPr lang="en-US" sz="4000" cap="none" dirty="0">
                <a:solidFill>
                  <a:srgbClr val="FFFF99"/>
                </a:solidFill>
              </a:rPr>
              <a:t>1D Imaging </a:t>
            </a:r>
          </a:p>
        </p:txBody>
      </p:sp>
      <p:grpSp>
        <p:nvGrpSpPr>
          <p:cNvPr id="31" name="Group 30">
            <a:extLst>
              <a:ext uri="{FF2B5EF4-FFF2-40B4-BE49-F238E27FC236}">
                <a16:creationId xmlns:a16="http://schemas.microsoft.com/office/drawing/2014/main" id="{A0E27A9D-5C76-7BD3-9CC6-7EFD0CB07670}"/>
              </a:ext>
            </a:extLst>
          </p:cNvPr>
          <p:cNvGrpSpPr/>
          <p:nvPr/>
        </p:nvGrpSpPr>
        <p:grpSpPr>
          <a:xfrm>
            <a:off x="3929824" y="3913861"/>
            <a:ext cx="4368022" cy="1687172"/>
            <a:chOff x="3929824" y="3913861"/>
            <a:chExt cx="4368022" cy="1687172"/>
          </a:xfrm>
        </p:grpSpPr>
        <p:grpSp>
          <p:nvGrpSpPr>
            <p:cNvPr id="3" name="Group 2">
              <a:extLst>
                <a:ext uri="{FF2B5EF4-FFF2-40B4-BE49-F238E27FC236}">
                  <a16:creationId xmlns:a16="http://schemas.microsoft.com/office/drawing/2014/main" id="{32461494-D23B-1875-7F86-BBF23091D8EA}"/>
                </a:ext>
              </a:extLst>
            </p:cNvPr>
            <p:cNvGrpSpPr/>
            <p:nvPr/>
          </p:nvGrpSpPr>
          <p:grpSpPr>
            <a:xfrm>
              <a:off x="3929824" y="3913861"/>
              <a:ext cx="3822360" cy="1402733"/>
              <a:chOff x="5789509" y="1681613"/>
              <a:chExt cx="3822360" cy="1402733"/>
            </a:xfrm>
          </p:grpSpPr>
          <p:cxnSp>
            <p:nvCxnSpPr>
              <p:cNvPr id="5" name="Straight Connector 4">
                <a:extLst>
                  <a:ext uri="{FF2B5EF4-FFF2-40B4-BE49-F238E27FC236}">
                    <a16:creationId xmlns:a16="http://schemas.microsoft.com/office/drawing/2014/main" id="{0F18394F-CD7C-91E0-EBC9-99EB9D9DC43B}"/>
                  </a:ext>
                </a:extLst>
              </p:cNvPr>
              <p:cNvCxnSpPr>
                <a:cxnSpLocks/>
              </p:cNvCxnSpPr>
              <p:nvPr/>
            </p:nvCxnSpPr>
            <p:spPr>
              <a:xfrm flipH="1" flipV="1">
                <a:off x="6011469" y="2724417"/>
                <a:ext cx="1692188" cy="2427"/>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6D0AFE0-27C2-E1E5-3C4B-576696545A24}"/>
                  </a:ext>
                </a:extLst>
              </p:cNvPr>
              <p:cNvSpPr txBox="1"/>
              <p:nvPr/>
            </p:nvSpPr>
            <p:spPr>
              <a:xfrm>
                <a:off x="6814551" y="2398546"/>
                <a:ext cx="533400" cy="381000"/>
              </a:xfrm>
              <a:prstGeom prst="rect">
                <a:avLst/>
              </a:prstGeom>
              <a:noFill/>
            </p:spPr>
            <p:txBody>
              <a:bodyPr wrap="square" rtlCol="0">
                <a:spAutoFit/>
              </a:bodyPr>
              <a:lstStyle/>
              <a:p>
                <a:r>
                  <a:rPr lang="en-US" dirty="0"/>
                  <a:t>0</a:t>
                </a:r>
                <a:endParaRPr lang="en-US" baseline="-25000" dirty="0"/>
              </a:p>
            </p:txBody>
          </p:sp>
          <p:sp>
            <p:nvSpPr>
              <p:cNvPr id="7" name="TextBox 6">
                <a:extLst>
                  <a:ext uri="{FF2B5EF4-FFF2-40B4-BE49-F238E27FC236}">
                    <a16:creationId xmlns:a16="http://schemas.microsoft.com/office/drawing/2014/main" id="{92EE8F08-BCF0-58BF-CF98-06C3E3E45B4C}"/>
                  </a:ext>
                </a:extLst>
              </p:cNvPr>
              <p:cNvSpPr txBox="1"/>
              <p:nvPr/>
            </p:nvSpPr>
            <p:spPr>
              <a:xfrm>
                <a:off x="6554859" y="1681613"/>
                <a:ext cx="716750" cy="369332"/>
              </a:xfrm>
              <a:prstGeom prst="rect">
                <a:avLst/>
              </a:prstGeom>
              <a:noFill/>
            </p:spPr>
            <p:txBody>
              <a:bodyPr wrap="square" rtlCol="0">
                <a:spAutoFit/>
              </a:bodyPr>
              <a:lstStyle/>
              <a:p>
                <a:r>
                  <a:rPr lang="en-US" dirty="0" err="1"/>
                  <a:t>B</a:t>
                </a:r>
                <a:r>
                  <a:rPr lang="en-US" baseline="-25000" dirty="0" err="1"/>
                  <a:t>z</a:t>
                </a:r>
                <a:r>
                  <a:rPr lang="en-US" dirty="0"/>
                  <a:t>(x)</a:t>
                </a:r>
                <a:endParaRPr lang="en-US" baseline="-25000" dirty="0"/>
              </a:p>
            </p:txBody>
          </p:sp>
          <p:grpSp>
            <p:nvGrpSpPr>
              <p:cNvPr id="8" name="Group 7">
                <a:extLst>
                  <a:ext uri="{FF2B5EF4-FFF2-40B4-BE49-F238E27FC236}">
                    <a16:creationId xmlns:a16="http://schemas.microsoft.com/office/drawing/2014/main" id="{27F11ED1-A3F6-950D-4405-276B912B3D9F}"/>
                  </a:ext>
                </a:extLst>
              </p:cNvPr>
              <p:cNvGrpSpPr/>
              <p:nvPr/>
            </p:nvGrpSpPr>
            <p:grpSpPr>
              <a:xfrm>
                <a:off x="7893613" y="2589046"/>
                <a:ext cx="1718256" cy="304800"/>
                <a:chOff x="6391568" y="1538602"/>
                <a:chExt cx="1718256" cy="304800"/>
              </a:xfrm>
            </p:grpSpPr>
            <p:cxnSp>
              <p:nvCxnSpPr>
                <p:cNvPr id="10" name="Straight Connector 9">
                  <a:extLst>
                    <a:ext uri="{FF2B5EF4-FFF2-40B4-BE49-F238E27FC236}">
                      <a16:creationId xmlns:a16="http://schemas.microsoft.com/office/drawing/2014/main" id="{EA17CF48-E729-BCEB-B07B-66A1E7CFD234}"/>
                    </a:ext>
                  </a:extLst>
                </p:cNvPr>
                <p:cNvCxnSpPr>
                  <a:cxnSpLocks/>
                </p:cNvCxnSpPr>
                <p:nvPr/>
              </p:nvCxnSpPr>
              <p:spPr>
                <a:xfrm>
                  <a:off x="6391568" y="1686097"/>
                  <a:ext cx="171825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019513B-3795-E46D-04B8-5C34CF6B4FFD}"/>
                    </a:ext>
                  </a:extLst>
                </p:cNvPr>
                <p:cNvSpPr/>
                <p:nvPr/>
              </p:nvSpPr>
              <p:spPr>
                <a:xfrm rot="5400000">
                  <a:off x="7128960" y="1043302"/>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7F7CFFF7-0E6D-335A-FA9D-5B204BC4BA71}"/>
                  </a:ext>
                </a:extLst>
              </p:cNvPr>
              <p:cNvSpPr txBox="1"/>
              <p:nvPr/>
            </p:nvSpPr>
            <p:spPr>
              <a:xfrm>
                <a:off x="5789509" y="2703346"/>
                <a:ext cx="533400" cy="381000"/>
              </a:xfrm>
              <a:prstGeom prst="rect">
                <a:avLst/>
              </a:prstGeom>
              <a:noFill/>
            </p:spPr>
            <p:txBody>
              <a:bodyPr wrap="square" rtlCol="0">
                <a:spAutoFit/>
              </a:bodyPr>
              <a:lstStyle/>
              <a:p>
                <a:r>
                  <a:rPr lang="en-US" b="1" dirty="0"/>
                  <a:t>x</a:t>
                </a:r>
                <a:endParaRPr lang="en-US" b="1" baseline="-25000" dirty="0"/>
              </a:p>
            </p:txBody>
          </p:sp>
        </p:grpSp>
        <p:cxnSp>
          <p:nvCxnSpPr>
            <p:cNvPr id="17" name="Straight Arrow Connector 16">
              <a:extLst>
                <a:ext uri="{FF2B5EF4-FFF2-40B4-BE49-F238E27FC236}">
                  <a16:creationId xmlns:a16="http://schemas.microsoft.com/office/drawing/2014/main" id="{32430ADA-4B13-7C6A-3771-40FD56415316}"/>
                </a:ext>
              </a:extLst>
            </p:cNvPr>
            <p:cNvCxnSpPr>
              <a:cxnSpLocks/>
            </p:cNvCxnSpPr>
            <p:nvPr/>
          </p:nvCxnSpPr>
          <p:spPr>
            <a:xfrm flipV="1">
              <a:off x="5375920" y="4537729"/>
              <a:ext cx="0" cy="421363"/>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8A89EF6-DFE5-0E53-B591-DD022F8100F5}"/>
                </a:ext>
              </a:extLst>
            </p:cNvPr>
            <p:cNvSpPr txBox="1"/>
            <p:nvPr/>
          </p:nvSpPr>
          <p:spPr>
            <a:xfrm>
              <a:off x="7764446" y="4768592"/>
              <a:ext cx="533400" cy="381000"/>
            </a:xfrm>
            <a:prstGeom prst="rect">
              <a:avLst/>
            </a:prstGeom>
            <a:noFill/>
          </p:spPr>
          <p:txBody>
            <a:bodyPr wrap="square" rtlCol="0">
              <a:spAutoFit/>
            </a:bodyPr>
            <a:lstStyle/>
            <a:p>
              <a:r>
                <a:rPr lang="en-US" b="1" dirty="0"/>
                <a:t>x</a:t>
              </a:r>
              <a:endParaRPr lang="en-US" b="1" baseline="-25000" dirty="0"/>
            </a:p>
          </p:txBody>
        </p:sp>
        <p:cxnSp>
          <p:nvCxnSpPr>
            <p:cNvPr id="21" name="Straight Arrow Connector 20">
              <a:extLst>
                <a:ext uri="{FF2B5EF4-FFF2-40B4-BE49-F238E27FC236}">
                  <a16:creationId xmlns:a16="http://schemas.microsoft.com/office/drawing/2014/main" id="{F26C5913-947D-84B4-7AD9-4C4586051F69}"/>
                </a:ext>
              </a:extLst>
            </p:cNvPr>
            <p:cNvCxnSpPr>
              <a:cxnSpLocks/>
            </p:cNvCxnSpPr>
            <p:nvPr/>
          </p:nvCxnSpPr>
          <p:spPr>
            <a:xfrm>
              <a:off x="4799856" y="4968789"/>
              <a:ext cx="0" cy="44174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963E3DC-2407-DCC9-4941-162289FA2E2E}"/>
                </a:ext>
              </a:extLst>
            </p:cNvPr>
            <p:cNvCxnSpPr>
              <a:cxnSpLocks/>
            </p:cNvCxnSpPr>
            <p:nvPr/>
          </p:nvCxnSpPr>
          <p:spPr>
            <a:xfrm flipV="1">
              <a:off x="5735960" y="4329100"/>
              <a:ext cx="0" cy="627565"/>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A5E8A6C-C44E-5727-A849-9FBDE7B4B0FD}"/>
                </a:ext>
              </a:extLst>
            </p:cNvPr>
            <p:cNvCxnSpPr>
              <a:cxnSpLocks/>
            </p:cNvCxnSpPr>
            <p:nvPr/>
          </p:nvCxnSpPr>
          <p:spPr>
            <a:xfrm>
              <a:off x="4439816" y="4968789"/>
              <a:ext cx="0" cy="63224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3BCF85A-054E-9597-3E92-A0F2FBA180F3}"/>
                </a:ext>
              </a:extLst>
            </p:cNvPr>
            <p:cNvSpPr txBox="1"/>
            <p:nvPr/>
          </p:nvSpPr>
          <p:spPr>
            <a:xfrm>
              <a:off x="6708068" y="4388105"/>
              <a:ext cx="645746" cy="369332"/>
            </a:xfrm>
            <a:prstGeom prst="rect">
              <a:avLst/>
            </a:prstGeom>
            <a:noFill/>
          </p:spPr>
          <p:txBody>
            <a:bodyPr wrap="square" rtlCol="0">
              <a:spAutoFit/>
            </a:bodyPr>
            <a:lstStyle/>
            <a:p>
              <a:r>
                <a:rPr lang="el-GR" b="1" dirty="0">
                  <a:latin typeface="Arial" panose="020B0604020202020204" pitchFamily="34" charset="0"/>
                </a:rPr>
                <a:t>ρ</a:t>
              </a:r>
              <a:r>
                <a:rPr lang="en-US" b="1" dirty="0"/>
                <a:t>(x)</a:t>
              </a:r>
              <a:endParaRPr lang="en-US" b="1" baseline="-25000" dirty="0"/>
            </a:p>
          </p:txBody>
        </p:sp>
      </p:grpSp>
    </p:spTree>
    <p:extLst>
      <p:ext uri="{BB962C8B-B14F-4D97-AF65-F5344CB8AC3E}">
        <p14:creationId xmlns:p14="http://schemas.microsoft.com/office/powerpoint/2010/main" val="2274907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FFFF99"/>
                </a:solidFill>
              </a:rPr>
              <a:t>The </a:t>
            </a:r>
            <a:r>
              <a:rPr lang="en-US" sz="4000" dirty="0" err="1">
                <a:solidFill>
                  <a:srgbClr val="FFFF99"/>
                </a:solidFill>
              </a:rPr>
              <a:t>Larmor</a:t>
            </a:r>
            <a:r>
              <a:rPr lang="en-US" sz="4000" dirty="0">
                <a:solidFill>
                  <a:srgbClr val="FFFF99"/>
                </a:solidFill>
              </a:rPr>
              <a:t> equation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91644" y="1828093"/>
                <a:ext cx="4248472" cy="1816932"/>
              </a:xfrm>
            </p:spPr>
            <p:txBody>
              <a:bodyPr/>
              <a:lstStyle/>
              <a:p>
                <a:pPr marL="136525" indent="0">
                  <a:spcBef>
                    <a:spcPts val="0"/>
                  </a:spcBef>
                  <a:buNone/>
                </a:pPr>
                <a14:m>
                  <m:oMathPara xmlns:m="http://schemas.openxmlformats.org/officeDocument/2006/math">
                    <m:oMathParaPr>
                      <m:jc m:val="centerGroup"/>
                    </m:oMathParaPr>
                    <m:oMath xmlns:m="http://schemas.openxmlformats.org/officeDocument/2006/math">
                      <m:r>
                        <a:rPr lang="en-US" altLang="en-US" b="1" i="1" dirty="0" smtClean="0">
                          <a:latin typeface="Cambria Math"/>
                        </a:rPr>
                        <m:t>𝝎</m:t>
                      </m:r>
                      <m:r>
                        <a:rPr lang="en-US" altLang="en-US" b="1" i="1" dirty="0" smtClean="0">
                          <a:latin typeface="Cambria Math"/>
                        </a:rPr>
                        <m:t>=−</m:t>
                      </m:r>
                      <m:r>
                        <a:rPr lang="en-US" altLang="en-US" b="0" i="1" dirty="0" smtClean="0">
                          <a:latin typeface="Cambria Math"/>
                        </a:rPr>
                        <m:t>𝛾</m:t>
                      </m:r>
                      <m:r>
                        <a:rPr lang="en-US" altLang="en-US" b="0" i="1" dirty="0" smtClean="0">
                          <a:latin typeface="Cambria Math"/>
                        </a:rPr>
                        <m:t>𝐵</m:t>
                      </m:r>
                    </m:oMath>
                  </m:oMathPara>
                </a14:m>
                <a:endParaRPr lang="en-US" altLang="en-US" dirty="0">
                  <a:latin typeface="Times New Roman" pitchFamily="18" charset="0"/>
                </a:endParaRPr>
              </a:p>
              <a:p>
                <a:pPr marL="136525" indent="0">
                  <a:spcBef>
                    <a:spcPts val="0"/>
                  </a:spcBef>
                  <a:buNone/>
                </a:pPr>
                <a:endParaRPr lang="en-US" altLang="en-US" sz="1200" dirty="0">
                  <a:latin typeface="Times New Roman" pitchFamily="18" charset="0"/>
                </a:endParaRPr>
              </a:p>
              <a:p>
                <a:pPr marL="136525" indent="0">
                  <a:spcBef>
                    <a:spcPts val="0"/>
                  </a:spcBef>
                  <a:buNone/>
                </a:pPr>
                <a14:m>
                  <m:oMathPara xmlns:m="http://schemas.openxmlformats.org/officeDocument/2006/math">
                    <m:oMathParaPr>
                      <m:jc m:val="centerGroup"/>
                    </m:oMathParaPr>
                    <m:oMath xmlns:m="http://schemas.openxmlformats.org/officeDocument/2006/math">
                      <m:r>
                        <a:rPr lang="en-US" altLang="en-US" b="0" i="1" smtClean="0">
                          <a:latin typeface="Cambria Math"/>
                        </a:rPr>
                        <m:t>𝜙</m:t>
                      </m:r>
                      <m:r>
                        <a:rPr lang="en-US" altLang="en-US" b="0" i="1" smtClean="0">
                          <a:latin typeface="Cambria Math"/>
                        </a:rPr>
                        <m:t>=</m:t>
                      </m:r>
                      <m:r>
                        <a:rPr lang="en-US" altLang="en-US" b="0" i="1" smtClean="0">
                          <a:latin typeface="Cambria Math"/>
                        </a:rPr>
                        <m:t>𝜔</m:t>
                      </m:r>
                      <m:r>
                        <a:rPr lang="en-US" altLang="en-US" b="0" i="1" smtClean="0">
                          <a:latin typeface="Cambria Math"/>
                        </a:rPr>
                        <m:t>𝑡</m:t>
                      </m:r>
                    </m:oMath>
                  </m:oMathPara>
                </a14:m>
                <a:endParaRPr lang="en-US" altLang="en-US" b="0" dirty="0">
                  <a:latin typeface="Symbol" pitchFamily="18" charset="2"/>
                </a:endParaRPr>
              </a:p>
              <a:p>
                <a:pPr marL="136525" indent="0">
                  <a:spcBef>
                    <a:spcPts val="0"/>
                  </a:spcBef>
                  <a:buNone/>
                </a:pPr>
                <a:endParaRPr lang="en-US" altLang="en-US" sz="1200" b="0" dirty="0">
                  <a:latin typeface="Symbol" pitchFamily="18" charset="2"/>
                </a:endParaRPr>
              </a:p>
              <a:p>
                <a:pPr marL="136525" indent="0">
                  <a:spcBef>
                    <a:spcPts val="0"/>
                  </a:spcBef>
                  <a:buNone/>
                </a:pPr>
                <a14:m>
                  <m:oMathPara xmlns:m="http://schemas.openxmlformats.org/officeDocument/2006/math">
                    <m:oMathParaPr>
                      <m:jc m:val="centerGroup"/>
                    </m:oMathParaPr>
                    <m:oMath xmlns:m="http://schemas.openxmlformats.org/officeDocument/2006/math">
                      <m:r>
                        <a:rPr lang="en-US" altLang="en-US" b="0" i="1" smtClean="0">
                          <a:latin typeface="Cambria Math"/>
                        </a:rPr>
                        <m:t>𝜙</m:t>
                      </m:r>
                      <m:r>
                        <a:rPr lang="en-US" altLang="en-US" b="0" i="1" smtClean="0">
                          <a:latin typeface="Cambria Math"/>
                        </a:rPr>
                        <m:t>=−</m:t>
                      </m:r>
                      <m:r>
                        <a:rPr lang="en-US" altLang="en-US" b="0" i="1" smtClean="0">
                          <a:latin typeface="Cambria Math"/>
                        </a:rPr>
                        <m:t>𝛾</m:t>
                      </m:r>
                      <m:r>
                        <a:rPr lang="en-US" altLang="en-US" b="0" i="1" smtClean="0">
                          <a:latin typeface="Cambria Math"/>
                        </a:rPr>
                        <m:t>𝐵𝑡</m:t>
                      </m:r>
                    </m:oMath>
                  </m:oMathPara>
                </a14:m>
                <a:endParaRPr lang="en-US" altLang="en-US" sz="2000" dirty="0"/>
              </a:p>
              <a:p>
                <a:pPr marL="136525" indent="0">
                  <a:spcBef>
                    <a:spcPts val="0"/>
                  </a:spcBef>
                  <a:buNone/>
                </a:pPr>
                <a:endParaRPr lang="en-US" alt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91644" y="1828093"/>
                <a:ext cx="4248472" cy="1816932"/>
              </a:xfrm>
              <a:blipFill>
                <a:blip r:embed="rId2"/>
                <a:stretch>
                  <a:fillRect/>
                </a:stretch>
              </a:blipFill>
            </p:spPr>
            <p:txBody>
              <a:bodyPr/>
              <a:lstStyle/>
              <a:p>
                <a:r>
                  <a:rPr lang="en-US">
                    <a:noFill/>
                  </a:rPr>
                  <a:t> </a:t>
                </a:r>
              </a:p>
            </p:txBody>
          </p:sp>
        </mc:Fallback>
      </mc:AlternateContent>
      <p:graphicFrame>
        <p:nvGraphicFramePr>
          <p:cNvPr id="4" name="Object 3">
            <a:hlinkClick r:id="" action="ppaction://ole?verb=0"/>
          </p:cNvPr>
          <p:cNvGraphicFramePr>
            <a:graphicFrameLocks/>
          </p:cNvGraphicFramePr>
          <p:nvPr>
            <p:extLst>
              <p:ext uri="{D42A27DB-BD31-4B8C-83A1-F6EECF244321}">
                <p14:modId xmlns:p14="http://schemas.microsoft.com/office/powerpoint/2010/main" val="1515204517"/>
              </p:ext>
            </p:extLst>
          </p:nvPr>
        </p:nvGraphicFramePr>
        <p:xfrm>
          <a:off x="7691438" y="1811338"/>
          <a:ext cx="2900363" cy="4132263"/>
        </p:xfrm>
        <a:graphic>
          <a:graphicData uri="http://schemas.openxmlformats.org/presentationml/2006/ole">
            <mc:AlternateContent xmlns:mc="http://schemas.openxmlformats.org/markup-compatibility/2006">
              <mc:Choice xmlns:v="urn:schemas-microsoft-com:vml" Requires="v">
                <p:oleObj name="CorelDRAW!" r:id="rId3" imgW="4256532" imgH="5228539" progId="CDraw5">
                  <p:embed/>
                </p:oleObj>
              </mc:Choice>
              <mc:Fallback>
                <p:oleObj name="CorelDRAW!" r:id="rId3" imgW="4256532" imgH="5228539" progId="CDraw5">
                  <p:embed/>
                  <p:pic>
                    <p:nvPicPr>
                      <p:cNvPr id="0" name="Object 1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438" y="1811338"/>
                        <a:ext cx="2900363" cy="4132263"/>
                      </a:xfrm>
                      <a:prstGeom prst="rect">
                        <a:avLst/>
                      </a:prstGeom>
                      <a:solidFill>
                        <a:schemeClr val="tx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Content Placeholder 2">
            <a:extLst>
              <a:ext uri="{FF2B5EF4-FFF2-40B4-BE49-F238E27FC236}">
                <a16:creationId xmlns:a16="http://schemas.microsoft.com/office/drawing/2014/main" id="{E0324643-EFF9-5715-424D-0B5F2C29C682}"/>
              </a:ext>
            </a:extLst>
          </p:cNvPr>
          <p:cNvSpPr txBox="1">
            <a:spLocks/>
          </p:cNvSpPr>
          <p:nvPr/>
        </p:nvSpPr>
        <p:spPr bwMode="auto">
          <a:xfrm>
            <a:off x="2495600" y="3645024"/>
            <a:ext cx="4248472" cy="2298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endParaRPr lang="en-US" altLang="en-US" sz="2000" dirty="0"/>
          </a:p>
          <a:p>
            <a:pPr lvl="1"/>
            <a:r>
              <a:rPr lang="en-US" altLang="en-US" dirty="0"/>
              <a:t>Right-handed system</a:t>
            </a:r>
          </a:p>
          <a:p>
            <a:pPr lvl="1"/>
            <a:r>
              <a:rPr lang="en-US" altLang="en-US" dirty="0">
                <a:latin typeface="Symbol" pitchFamily="18" charset="2"/>
              </a:rPr>
              <a:t>: </a:t>
            </a:r>
            <a:r>
              <a:rPr lang="en-US" altLang="en-US" dirty="0"/>
              <a:t>gyromagnetic ratio.</a:t>
            </a:r>
            <a:r>
              <a:rPr lang="en-US" altLang="en-US" dirty="0">
                <a:latin typeface="Symbol" pitchFamily="18" charset="2"/>
              </a:rPr>
              <a:t> </a:t>
            </a:r>
          </a:p>
          <a:p>
            <a:pPr lvl="1"/>
            <a:r>
              <a:rPr lang="en-US" altLang="en-US" dirty="0"/>
              <a:t>For hydrogen,</a:t>
            </a:r>
          </a:p>
          <a:p>
            <a:pPr marL="585788" lvl="1" indent="0">
              <a:buFont typeface="Wingdings 2" pitchFamily="18" charset="2"/>
              <a:buNone/>
            </a:pPr>
            <a:r>
              <a:rPr lang="en-US" altLang="en-US" dirty="0"/>
              <a:t>     </a:t>
            </a:r>
            <a:r>
              <a:rPr lang="en-US" altLang="en-US" strike="sngStrike" dirty="0">
                <a:latin typeface="Symbol" pitchFamily="18" charset="2"/>
              </a:rPr>
              <a:t> </a:t>
            </a:r>
            <a:r>
              <a:rPr lang="en-US" altLang="en-US" dirty="0">
                <a:latin typeface="Symbol" pitchFamily="18" charset="2"/>
              </a:rPr>
              <a:t> </a:t>
            </a:r>
            <a:r>
              <a:rPr lang="en-US" altLang="en-US" dirty="0">
                <a:latin typeface="Calibri"/>
              </a:rPr>
              <a:t>=</a:t>
            </a:r>
            <a:r>
              <a:rPr lang="en-US" altLang="en-US" dirty="0">
                <a:latin typeface="Symbol" pitchFamily="18" charset="2"/>
              </a:rPr>
              <a:t> /2</a:t>
            </a:r>
            <a:r>
              <a:rPr lang="el-GR" altLang="en-US" dirty="0">
                <a:latin typeface="Calibri"/>
              </a:rPr>
              <a:t>π</a:t>
            </a:r>
            <a:r>
              <a:rPr lang="en-US" altLang="en-US" dirty="0">
                <a:latin typeface="Calibri"/>
              </a:rPr>
              <a:t>=42.576 MHz/T</a:t>
            </a:r>
            <a:endParaRPr lang="en-US" dirty="0"/>
          </a:p>
        </p:txBody>
      </p:sp>
    </p:spTree>
    <p:extLst>
      <p:ext uri="{BB962C8B-B14F-4D97-AF65-F5344CB8AC3E}">
        <p14:creationId xmlns:p14="http://schemas.microsoft.com/office/powerpoint/2010/main" val="2618167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1E44E5-86BD-4E1A-9B16-34CB7894E1A3}"/>
              </a:ext>
            </a:extLst>
          </p:cNvPr>
          <p:cNvSpPr txBox="1"/>
          <p:nvPr/>
        </p:nvSpPr>
        <p:spPr>
          <a:xfrm>
            <a:off x="1961826" y="1826797"/>
            <a:ext cx="4869533" cy="1988301"/>
          </a:xfrm>
          <a:prstGeom prst="rect">
            <a:avLst/>
          </a:prstGeom>
          <a:noFill/>
        </p:spPr>
        <p:txBody>
          <a:bodyPr wrap="square">
            <a:spAutoFit/>
          </a:bodyPr>
          <a:lstStyle/>
          <a:p>
            <a:pPr algn="just">
              <a:lnSpc>
                <a:spcPct val="115000"/>
              </a:lnSpc>
            </a:pPr>
            <a:r>
              <a:rPr lang="en-US" sz="1350" dirty="0">
                <a:latin typeface="Arial" panose="020B0604020202020204" pitchFamily="34" charset="0"/>
                <a:ea typeface="Calibri" panose="020F0502020204030204" pitchFamily="34" charset="0"/>
                <a:cs typeface="Times New Roman" panose="02020603050405020304" pitchFamily="18" charset="0"/>
              </a:rPr>
              <a:t>Richard Ernst summarized the excitement and future potential of MRI in his 1991 Nobel Prize acceptance speech: </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en-US" sz="1350" dirty="0">
                <a:latin typeface="Arial" panose="020B0604020202020204" pitchFamily="34" charset="0"/>
                <a:ea typeface="Calibri" panose="020F0502020204030204" pitchFamily="34" charset="0"/>
                <a:cs typeface="Times New Roman" panose="02020603050405020304" pitchFamily="18" charset="0"/>
              </a:rPr>
              <a:t> </a:t>
            </a:r>
            <a:endParaRPr lang="en-US" sz="135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en-US" sz="1350" b="1" i="1" dirty="0">
                <a:latin typeface="Arial" panose="020B0604020202020204" pitchFamily="34" charset="0"/>
                <a:ea typeface="Calibri" panose="020F0502020204030204" pitchFamily="34" charset="0"/>
                <a:cs typeface="Times New Roman" panose="02020603050405020304" pitchFamily="18" charset="0"/>
              </a:rPr>
              <a:t>“I’m not aware of any other field of science outside of magnetic resonance that offers so much freedom and opportunity for a creative mind to invent and explore new experimental schemes that can be fruitfully applied in a variety of disciplines.”</a:t>
            </a:r>
            <a:endParaRPr lang="en-US" sz="135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text, indoor, person, person&#10;&#10;Description automatically generated">
            <a:extLst>
              <a:ext uri="{FF2B5EF4-FFF2-40B4-BE49-F238E27FC236}">
                <a16:creationId xmlns:a16="http://schemas.microsoft.com/office/drawing/2014/main" id="{A8783809-8C24-4A5D-B0E7-BBC7B0F297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1995" y="1826797"/>
            <a:ext cx="2688181" cy="1965153"/>
          </a:xfrm>
          <a:prstGeom prst="rect">
            <a:avLst/>
          </a:prstGeom>
        </p:spPr>
      </p:pic>
      <p:sp>
        <p:nvSpPr>
          <p:cNvPr id="7" name="Title 1">
            <a:extLst>
              <a:ext uri="{FF2B5EF4-FFF2-40B4-BE49-F238E27FC236}">
                <a16:creationId xmlns:a16="http://schemas.microsoft.com/office/drawing/2014/main" id="{20C186E7-A751-4B94-A437-AE42D5B9C6DC}"/>
              </a:ext>
            </a:extLst>
          </p:cNvPr>
          <p:cNvSpPr>
            <a:spLocks noGrp="1"/>
          </p:cNvSpPr>
          <p:nvPr>
            <p:ph type="title"/>
          </p:nvPr>
        </p:nvSpPr>
        <p:spPr>
          <a:xfrm>
            <a:off x="1845470" y="476672"/>
            <a:ext cx="5703894" cy="574179"/>
          </a:xfrm>
        </p:spPr>
        <p:txBody>
          <a:bodyPr>
            <a:noAutofit/>
          </a:bodyPr>
          <a:lstStyle/>
          <a:p>
            <a:pPr>
              <a:defRPr/>
            </a:pPr>
            <a:r>
              <a:rPr lang="en-US" sz="3600" dirty="0">
                <a:solidFill>
                  <a:srgbClr val="FFFFCC"/>
                </a:solidFill>
              </a:rPr>
              <a:t>The Excitement of MRI</a:t>
            </a:r>
          </a:p>
        </p:txBody>
      </p:sp>
      <p:sp>
        <p:nvSpPr>
          <p:cNvPr id="5" name="TextBox 4">
            <a:extLst>
              <a:ext uri="{FF2B5EF4-FFF2-40B4-BE49-F238E27FC236}">
                <a16:creationId xmlns:a16="http://schemas.microsoft.com/office/drawing/2014/main" id="{42392D13-B7C3-4B34-BE11-0A7433AF89AD}"/>
              </a:ext>
            </a:extLst>
          </p:cNvPr>
          <p:cNvSpPr txBox="1"/>
          <p:nvPr/>
        </p:nvSpPr>
        <p:spPr>
          <a:xfrm>
            <a:off x="1961826" y="4373332"/>
            <a:ext cx="8428809" cy="1338828"/>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1" dirty="0">
                <a:solidFill>
                  <a:srgbClr val="FFFF99"/>
                </a:solidFill>
                <a:latin typeface="Arial" panose="020B0604020202020204" pitchFamily="34" charset="0"/>
                <a:cs typeface="Arial" panose="020B0604020202020204" pitchFamily="34" charset="0"/>
              </a:rPr>
              <a:t>The incredible flexibility of MRI</a:t>
            </a:r>
            <a:r>
              <a:rPr lang="en-US" sz="1350" b="1" dirty="0">
                <a:latin typeface="Arial" panose="020B0604020202020204" pitchFamily="34" charset="0"/>
                <a:cs typeface="Arial" panose="020B0604020202020204" pitchFamily="34" charset="0"/>
              </a:rPr>
              <a:t> </a:t>
            </a:r>
            <a:r>
              <a:rPr lang="en-US" sz="1350" dirty="0">
                <a:latin typeface="Arial" panose="020B0604020202020204" pitchFamily="34" charset="0"/>
                <a:cs typeface="Arial" panose="020B0604020202020204" pitchFamily="34" charset="0"/>
              </a:rPr>
              <a:t>is due to the fact that many if not most of the new developments can build on top of the current technology making it more and more powerful. </a:t>
            </a:r>
          </a:p>
          <a:p>
            <a:endParaRPr lang="en-US" sz="1350" dirty="0">
              <a:latin typeface="Arial" panose="020B0604020202020204" pitchFamily="34" charset="0"/>
              <a:cs typeface="Arial" panose="020B0604020202020204" pitchFamily="34" charset="0"/>
            </a:endParaRPr>
          </a:p>
          <a:p>
            <a:r>
              <a:rPr lang="en-US" sz="1350" dirty="0">
                <a:latin typeface="Arial" panose="020B0604020202020204" pitchFamily="34" charset="0"/>
                <a:cs typeface="Arial" panose="020B0604020202020204" pitchFamily="34" charset="0"/>
              </a:rPr>
              <a:t>For example, a sequence can have: multiple echoes, shared k-space, partial Fourier, elliptical sampling, flow compensation gradients, parallel imaging or compressed sensing, diffusion or flow encoding gradients, be interleaved doubling the number of modifications that can be made, etc., etc., etc.</a:t>
            </a:r>
          </a:p>
        </p:txBody>
      </p:sp>
    </p:spTree>
    <p:extLst>
      <p:ext uri="{BB962C8B-B14F-4D97-AF65-F5344CB8AC3E}">
        <p14:creationId xmlns:p14="http://schemas.microsoft.com/office/powerpoint/2010/main" val="4286172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B66902-4382-5D3E-0FFF-2575B8BBE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D26673-0849-0C7F-31FE-ABD7FAF59D2A}"/>
              </a:ext>
            </a:extLst>
          </p:cNvPr>
          <p:cNvSpPr>
            <a:spLocks noGrp="1"/>
          </p:cNvSpPr>
          <p:nvPr>
            <p:ph type="title"/>
          </p:nvPr>
        </p:nvSpPr>
        <p:spPr/>
        <p:txBody>
          <a:bodyPr>
            <a:normAutofit/>
          </a:bodyPr>
          <a:lstStyle/>
          <a:p>
            <a:r>
              <a:rPr lang="en-US" sz="3200" dirty="0">
                <a:solidFill>
                  <a:srgbClr val="FFFF99"/>
                </a:solidFill>
                <a:effectLst/>
              </a:rPr>
              <a:t>Jump into the rotating reference frame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0C046FA-36A0-E13D-ABC7-995B7F9847AF}"/>
                  </a:ext>
                </a:extLst>
              </p:cNvPr>
              <p:cNvSpPr>
                <a:spLocks noGrp="1"/>
              </p:cNvSpPr>
              <p:nvPr>
                <p:ph idx="1"/>
              </p:nvPr>
            </p:nvSpPr>
            <p:spPr>
              <a:xfrm>
                <a:off x="4007768" y="1700808"/>
                <a:ext cx="4248472" cy="4373216"/>
              </a:xfrm>
            </p:spPr>
            <p:txBody>
              <a:bodyPr/>
              <a:lstStyle/>
              <a:p>
                <a:pPr marL="136525" indent="0">
                  <a:spcBef>
                    <a:spcPts val="0"/>
                  </a:spcBef>
                  <a:buNone/>
                </a:pPr>
                <a14:m>
                  <m:oMathPara xmlns:m="http://schemas.openxmlformats.org/officeDocument/2006/math">
                    <m:oMathParaPr>
                      <m:jc m:val="centerGroup"/>
                    </m:oMathParaPr>
                    <m:oMath xmlns:m="http://schemas.openxmlformats.org/officeDocument/2006/math">
                      <m:r>
                        <a:rPr lang="en-US" altLang="en-US" b="1" i="1" dirty="0" smtClean="0">
                          <a:latin typeface="Cambria Math"/>
                        </a:rPr>
                        <m:t>𝝎</m:t>
                      </m:r>
                      <m:r>
                        <m:rPr>
                          <m:nor/>
                        </m:rPr>
                        <a:rPr lang="en-US" altLang="en-US" baseline="-25000" dirty="0"/>
                        <m:t>rot</m:t>
                      </m:r>
                      <m:r>
                        <a:rPr lang="en-US" altLang="en-US" b="1" i="1" dirty="0">
                          <a:latin typeface="Cambria Math"/>
                        </a:rPr>
                        <m:t>=−</m:t>
                      </m:r>
                      <m:r>
                        <a:rPr lang="en-US" altLang="en-US" i="1" dirty="0">
                          <a:latin typeface="Cambria Math"/>
                        </a:rPr>
                        <m:t>𝛾</m:t>
                      </m:r>
                      <m:r>
                        <a:rPr lang="en-US" altLang="en-US" i="1" dirty="0">
                          <a:latin typeface="Cambria Math" panose="02040503050406030204" pitchFamily="18" charset="0"/>
                        </a:rPr>
                        <m:t>(</m:t>
                      </m:r>
                      <m:r>
                        <a:rPr lang="en-US" altLang="en-US" i="1" dirty="0">
                          <a:latin typeface="Cambria Math"/>
                        </a:rPr>
                        <m:t>𝐵</m:t>
                      </m:r>
                      <m:r>
                        <a:rPr lang="en-US" altLang="en-US" i="1" dirty="0">
                          <a:latin typeface="Cambria Math" panose="02040503050406030204" pitchFamily="18" charset="0"/>
                        </a:rPr>
                        <m:t>−</m:t>
                      </m:r>
                      <m:r>
                        <a:rPr lang="en-US" altLang="en-US" i="1" dirty="0">
                          <a:latin typeface="Cambria Math" panose="02040503050406030204" pitchFamily="18" charset="0"/>
                        </a:rPr>
                        <m:t>𝐵𝑜</m:t>
                      </m:r>
                      <m:r>
                        <a:rPr lang="en-US" altLang="en-US" i="1" dirty="0">
                          <a:latin typeface="Cambria Math" panose="02040503050406030204" pitchFamily="18" charset="0"/>
                        </a:rPr>
                        <m:t>)</m:t>
                      </m:r>
                    </m:oMath>
                  </m:oMathPara>
                </a14:m>
                <a:endParaRPr lang="en-US" altLang="en-US" dirty="0">
                  <a:latin typeface="Times New Roman" pitchFamily="18" charset="0"/>
                </a:endParaRPr>
              </a:p>
              <a:p>
                <a:pPr marL="136525" indent="0">
                  <a:spcBef>
                    <a:spcPts val="0"/>
                  </a:spcBef>
                  <a:buNone/>
                </a:pPr>
                <a:endParaRPr lang="en-US" altLang="en-US" dirty="0">
                  <a:latin typeface="Times New Roman" pitchFamily="18" charset="0"/>
                </a:endParaRPr>
              </a:p>
              <a:p>
                <a:pPr marL="136525" indent="0">
                  <a:spcBef>
                    <a:spcPts val="0"/>
                  </a:spcBef>
                  <a:buNone/>
                </a:pPr>
                <a14:m>
                  <m:oMathPara xmlns:m="http://schemas.openxmlformats.org/officeDocument/2006/math">
                    <m:oMathParaPr>
                      <m:jc m:val="centerGroup"/>
                    </m:oMathParaPr>
                    <m:oMath xmlns:m="http://schemas.openxmlformats.org/officeDocument/2006/math">
                      <m:r>
                        <a:rPr lang="en-US" altLang="en-US" b="1" i="1" dirty="0" smtClean="0">
                          <a:latin typeface="Cambria Math"/>
                        </a:rPr>
                        <m:t>𝝎</m:t>
                      </m:r>
                      <m:r>
                        <m:rPr>
                          <m:nor/>
                        </m:rPr>
                        <a:rPr lang="en-US" altLang="en-US" b="0" i="0" baseline="-25000" dirty="0" smtClean="0"/>
                        <m:t>rot</m:t>
                      </m:r>
                      <m:r>
                        <a:rPr lang="en-US" altLang="en-US" b="1" i="1" dirty="0" smtClean="0">
                          <a:latin typeface="Cambria Math"/>
                        </a:rPr>
                        <m:t>=−</m:t>
                      </m:r>
                      <m:r>
                        <a:rPr lang="en-US" altLang="en-US" b="0" i="1" dirty="0" smtClean="0">
                          <a:latin typeface="Cambria Math"/>
                        </a:rPr>
                        <m:t>𝛾</m:t>
                      </m:r>
                      <m:r>
                        <m:rPr>
                          <m:sty m:val="p"/>
                        </m:rPr>
                        <a:rPr lang="el-GR" altLang="en-US" b="0" i="1" dirty="0" smtClean="0">
                          <a:latin typeface="Cambria Math" panose="02040503050406030204" pitchFamily="18" charset="0"/>
                        </a:rPr>
                        <m:t>Δ</m:t>
                      </m:r>
                      <m:r>
                        <a:rPr lang="en-US" altLang="en-US" b="0" i="1" dirty="0" smtClean="0">
                          <a:latin typeface="Cambria Math"/>
                        </a:rPr>
                        <m:t>𝐵</m:t>
                      </m:r>
                    </m:oMath>
                  </m:oMathPara>
                </a14:m>
                <a:endParaRPr lang="en-US" altLang="en-US" dirty="0">
                  <a:latin typeface="Times New Roman" pitchFamily="18" charset="0"/>
                </a:endParaRPr>
              </a:p>
              <a:p>
                <a:pPr marL="136525" indent="0">
                  <a:spcBef>
                    <a:spcPts val="0"/>
                  </a:spcBef>
                  <a:buNone/>
                </a:pPr>
                <a:endParaRPr lang="en-US" altLang="en-US" dirty="0">
                  <a:latin typeface="Times New Roman" pitchFamily="18" charset="0"/>
                </a:endParaRPr>
              </a:p>
              <a:p>
                <a:pPr marL="136525" indent="0">
                  <a:spcBef>
                    <a:spcPts val="0"/>
                  </a:spcBef>
                  <a:buNone/>
                </a:pPr>
                <a:r>
                  <a:rPr lang="en-US" altLang="en-US" dirty="0">
                    <a:latin typeface="Times New Roman" pitchFamily="18" charset="0"/>
                  </a:rPr>
                  <a:t>	 </a:t>
                </a:r>
                <a14:m>
                  <m:oMath xmlns:m="http://schemas.openxmlformats.org/officeDocument/2006/math">
                    <m:r>
                      <m:rPr>
                        <m:nor/>
                      </m:rPr>
                      <a:rPr lang="en-US" altLang="en-US" b="0" i="0" dirty="0" smtClean="0"/>
                      <m:t>f</m:t>
                    </m:r>
                    <m:r>
                      <m:rPr>
                        <m:nor/>
                      </m:rPr>
                      <a:rPr lang="en-US" altLang="en-US" b="0" i="0" baseline="-25000" dirty="0" smtClean="0"/>
                      <m:t>r</m:t>
                    </m:r>
                    <m:r>
                      <m:rPr>
                        <m:nor/>
                      </m:rPr>
                      <a:rPr lang="en-US" altLang="en-US" baseline="-25000" dirty="0"/>
                      <m:t>ot</m:t>
                    </m:r>
                    <m:r>
                      <a:rPr lang="en-US" altLang="en-US" i="1" baseline="-25000" dirty="0">
                        <a:latin typeface="Cambria Math" panose="02040503050406030204" pitchFamily="18" charset="0"/>
                      </a:rPr>
                      <m:t> </m:t>
                    </m:r>
                  </m:oMath>
                </a14:m>
                <a:r>
                  <a:rPr lang="en-US" altLang="en-US" dirty="0">
                    <a:latin typeface="Times New Roman" pitchFamily="18" charset="0"/>
                  </a:rPr>
                  <a:t>  = </a:t>
                </a:r>
                <a14:m>
                  <m:oMath xmlns:m="http://schemas.openxmlformats.org/officeDocument/2006/math">
                    <m:r>
                      <a:rPr lang="en-US" altLang="en-US" b="1" i="1" dirty="0">
                        <a:latin typeface="Cambria Math"/>
                      </a:rPr>
                      <m:t>− </m:t>
                    </m:r>
                  </m:oMath>
                </a14:m>
                <a:r>
                  <a:rPr lang="en-US" altLang="en-US" strike="sngStrike" dirty="0">
                    <a:latin typeface="Symbol" pitchFamily="18" charset="2"/>
                  </a:rPr>
                  <a:t> </a:t>
                </a:r>
                <a14:m>
                  <m:oMath xmlns:m="http://schemas.openxmlformats.org/officeDocument/2006/math">
                    <m:r>
                      <m:rPr>
                        <m:sty m:val="p"/>
                      </m:rPr>
                      <a:rPr lang="el-GR" altLang="en-US" b="0" i="1" dirty="0" smtClean="0">
                        <a:latin typeface="Cambria Math" panose="02040503050406030204" pitchFamily="18" charset="0"/>
                      </a:rPr>
                      <m:t>Δ</m:t>
                    </m:r>
                    <m:r>
                      <a:rPr lang="en-US" altLang="en-US" b="0" i="1" dirty="0" smtClean="0">
                        <a:latin typeface="Cambria Math"/>
                      </a:rPr>
                      <m:t>𝐵</m:t>
                    </m:r>
                  </m:oMath>
                </a14:m>
                <a:endParaRPr lang="en-US" altLang="en-US" dirty="0">
                  <a:latin typeface="Times New Roman" pitchFamily="18" charset="0"/>
                </a:endParaRPr>
              </a:p>
              <a:p>
                <a:pPr marL="136525" indent="0">
                  <a:spcBef>
                    <a:spcPts val="0"/>
                  </a:spcBef>
                  <a:buNone/>
                </a:pPr>
                <a:endParaRPr lang="en-US" altLang="en-US" dirty="0">
                  <a:latin typeface="Times New Roman" pitchFamily="18" charset="0"/>
                </a:endParaRPr>
              </a:p>
              <a:p>
                <a:pPr marL="136525" indent="0">
                  <a:spcBef>
                    <a:spcPts val="0"/>
                  </a:spcBef>
                  <a:buNone/>
                </a:pPr>
                <a:endParaRPr lang="en-US" altLang="en-US" sz="1200" dirty="0">
                  <a:latin typeface="Times New Roman" pitchFamily="18" charset="0"/>
                </a:endParaRPr>
              </a:p>
              <a:p>
                <a:pPr marL="136525" indent="0">
                  <a:spcBef>
                    <a:spcPts val="0"/>
                  </a:spcBef>
                  <a:buNone/>
                </a:pPr>
                <a14:m>
                  <m:oMathPara xmlns:m="http://schemas.openxmlformats.org/officeDocument/2006/math">
                    <m:oMathParaPr>
                      <m:jc m:val="centerGroup"/>
                    </m:oMathParaPr>
                    <m:oMath xmlns:m="http://schemas.openxmlformats.org/officeDocument/2006/math">
                      <m:r>
                        <a:rPr lang="en-US" altLang="en-US" b="0" i="1" smtClean="0">
                          <a:latin typeface="Cambria Math"/>
                        </a:rPr>
                        <m:t>𝜙</m:t>
                      </m:r>
                      <m:r>
                        <a:rPr lang="en-US" altLang="en-US" b="0" i="1" smtClean="0">
                          <a:latin typeface="Cambria Math"/>
                        </a:rPr>
                        <m:t>=</m:t>
                      </m:r>
                      <m:r>
                        <a:rPr lang="en-US" altLang="en-US" b="0" i="1" smtClean="0">
                          <a:latin typeface="Cambria Math"/>
                        </a:rPr>
                        <m:t>𝜔</m:t>
                      </m:r>
                      <m:r>
                        <a:rPr lang="en-US" altLang="en-US" b="0" i="1" smtClean="0">
                          <a:latin typeface="Cambria Math"/>
                        </a:rPr>
                        <m:t>𝑡</m:t>
                      </m:r>
                    </m:oMath>
                  </m:oMathPara>
                </a14:m>
                <a:endParaRPr lang="en-US" altLang="en-US" b="0" dirty="0">
                  <a:latin typeface="Symbol" pitchFamily="18" charset="2"/>
                </a:endParaRPr>
              </a:p>
              <a:p>
                <a:pPr marL="136525" indent="0">
                  <a:spcBef>
                    <a:spcPts val="0"/>
                  </a:spcBef>
                  <a:buNone/>
                </a:pPr>
                <a:endParaRPr lang="en-US" altLang="en-US" b="0" dirty="0">
                  <a:latin typeface="Symbol" pitchFamily="18" charset="2"/>
                </a:endParaRPr>
              </a:p>
              <a:p>
                <a:pPr marL="136525" indent="0">
                  <a:spcBef>
                    <a:spcPts val="0"/>
                  </a:spcBef>
                  <a:buNone/>
                </a:pPr>
                <a:endParaRPr lang="en-US" altLang="en-US" sz="1200" b="0" dirty="0">
                  <a:latin typeface="Symbol" pitchFamily="18" charset="2"/>
                </a:endParaRPr>
              </a:p>
              <a:p>
                <a:pPr marL="136525" indent="0">
                  <a:spcBef>
                    <a:spcPts val="0"/>
                  </a:spcBef>
                  <a:buNone/>
                </a:pPr>
                <a14:m>
                  <m:oMathPara xmlns:m="http://schemas.openxmlformats.org/officeDocument/2006/math">
                    <m:oMathParaPr>
                      <m:jc m:val="centerGroup"/>
                    </m:oMathParaPr>
                    <m:oMath xmlns:m="http://schemas.openxmlformats.org/officeDocument/2006/math">
                      <m:r>
                        <a:rPr lang="en-US" altLang="en-US" b="0" i="1" smtClean="0">
                          <a:latin typeface="Cambria Math"/>
                        </a:rPr>
                        <m:t>𝜙</m:t>
                      </m:r>
                      <m:r>
                        <a:rPr lang="en-US" altLang="en-US" b="0" i="1" smtClean="0">
                          <a:latin typeface="Cambria Math"/>
                        </a:rPr>
                        <m:t>=−</m:t>
                      </m:r>
                      <m:r>
                        <a:rPr lang="en-US" altLang="en-US" b="0" i="1" smtClean="0">
                          <a:latin typeface="Cambria Math"/>
                        </a:rPr>
                        <m:t>𝛾</m:t>
                      </m:r>
                      <m:r>
                        <m:rPr>
                          <m:sty m:val="p"/>
                        </m:rPr>
                        <a:rPr lang="el-GR" altLang="en-US" i="1" dirty="0">
                          <a:latin typeface="Cambria Math" panose="02040503050406030204" pitchFamily="18" charset="0"/>
                        </a:rPr>
                        <m:t>Δ</m:t>
                      </m:r>
                      <m:r>
                        <a:rPr lang="en-US" altLang="en-US" b="0" i="1" smtClean="0">
                          <a:latin typeface="Cambria Math"/>
                        </a:rPr>
                        <m:t>𝐵𝑡</m:t>
                      </m:r>
                    </m:oMath>
                  </m:oMathPara>
                </a14:m>
                <a:endParaRPr lang="en-US" altLang="en-US" sz="2000" dirty="0"/>
              </a:p>
              <a:p>
                <a:pPr marL="136525" indent="0">
                  <a:spcBef>
                    <a:spcPts val="0"/>
                  </a:spcBef>
                  <a:buNone/>
                </a:pPr>
                <a:endParaRPr lang="en-US" altLang="en-US" sz="2000" dirty="0"/>
              </a:p>
            </p:txBody>
          </p:sp>
        </mc:Choice>
        <mc:Fallback xmlns="">
          <p:sp>
            <p:nvSpPr>
              <p:cNvPr id="3" name="Content Placeholder 2">
                <a:extLst>
                  <a:ext uri="{FF2B5EF4-FFF2-40B4-BE49-F238E27FC236}">
                    <a16:creationId xmlns:a16="http://schemas.microsoft.com/office/drawing/2014/main" id="{F0C046FA-36A0-E13D-ABC7-995B7F9847AF}"/>
                  </a:ext>
                </a:extLst>
              </p:cNvPr>
              <p:cNvSpPr>
                <a:spLocks noGrp="1" noRot="1" noChangeAspect="1" noMove="1" noResize="1" noEditPoints="1" noAdjustHandles="1" noChangeArrowheads="1" noChangeShapeType="1" noTextEdit="1"/>
              </p:cNvSpPr>
              <p:nvPr>
                <p:ph idx="1"/>
              </p:nvPr>
            </p:nvSpPr>
            <p:spPr>
              <a:xfrm>
                <a:off x="4007768" y="1700808"/>
                <a:ext cx="4248472" cy="4373216"/>
              </a:xfr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76295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1756537" y="1450255"/>
            <a:ext cx="3422340"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50000"/>
              </a:spcBef>
              <a:buClrTx/>
              <a:buSzTx/>
              <a:buFontTx/>
              <a:buNone/>
            </a:pPr>
            <a:r>
              <a:rPr lang="en-US" altLang="en-US" dirty="0">
                <a:solidFill>
                  <a:srgbClr val="FFFFFF"/>
                </a:solidFill>
                <a:latin typeface="Garamond" pitchFamily="18" charset="0"/>
              </a:rPr>
              <a:t>By purposely adding a gradient field G, we can spatially distinguish the spins by their frequency content since now</a:t>
            </a:r>
          </a:p>
          <a:p>
            <a:pPr eaLnBrk="1" hangingPunct="1">
              <a:spcBef>
                <a:spcPct val="50000"/>
              </a:spcBef>
              <a:buClrTx/>
              <a:buSzTx/>
              <a:buFontTx/>
              <a:buNone/>
            </a:pPr>
            <a:endParaRPr lang="en-US" altLang="en-US" dirty="0">
              <a:solidFill>
                <a:srgbClr val="FFFFFF"/>
              </a:solidFill>
              <a:latin typeface="Garamond" pitchFamily="18" charset="0"/>
            </a:endParaRPr>
          </a:p>
          <a:p>
            <a:pPr eaLnBrk="1" hangingPunct="1">
              <a:spcBef>
                <a:spcPct val="50000"/>
              </a:spcBef>
              <a:buClrTx/>
              <a:buSzTx/>
              <a:buFont typeface="Symbol" pitchFamily="18" charset="2"/>
              <a:buChar char="w"/>
            </a:pPr>
            <a:r>
              <a:rPr lang="en-US" altLang="en-US" sz="2400" dirty="0">
                <a:latin typeface="Arial" pitchFamily="34" charset="0"/>
              </a:rPr>
              <a:t>(x) </a:t>
            </a:r>
            <a:r>
              <a:rPr lang="en-US" altLang="en-US" sz="2400" dirty="0">
                <a:latin typeface="Symbol" pitchFamily="18" charset="2"/>
              </a:rPr>
              <a:t>= g (</a:t>
            </a:r>
            <a:r>
              <a:rPr lang="en-US" altLang="en-US" sz="2400" dirty="0">
                <a:latin typeface="Arial" pitchFamily="34" charset="0"/>
              </a:rPr>
              <a:t>B</a:t>
            </a:r>
            <a:r>
              <a:rPr lang="en-US" altLang="en-US" sz="2400" baseline="-25000" dirty="0">
                <a:latin typeface="Symbol" pitchFamily="18" charset="2"/>
              </a:rPr>
              <a:t>0</a:t>
            </a:r>
            <a:r>
              <a:rPr lang="en-US" altLang="en-US" sz="2400" dirty="0">
                <a:latin typeface="Symbol" pitchFamily="18" charset="2"/>
              </a:rPr>
              <a:t> + </a:t>
            </a:r>
            <a:r>
              <a:rPr lang="en-US" altLang="en-US" sz="2400" dirty="0" err="1">
                <a:latin typeface="Arial" pitchFamily="34" charset="0"/>
              </a:rPr>
              <a:t>G</a:t>
            </a:r>
            <a:r>
              <a:rPr lang="en-US" altLang="en-US" sz="2400" baseline="-25000" dirty="0" err="1">
                <a:latin typeface="Arial" pitchFamily="34" charset="0"/>
              </a:rPr>
              <a:t>x</a:t>
            </a:r>
            <a:r>
              <a:rPr lang="en-US" altLang="en-US" sz="2400" dirty="0" err="1">
                <a:latin typeface="Arial" pitchFamily="34" charset="0"/>
              </a:rPr>
              <a:t>x</a:t>
            </a:r>
            <a:r>
              <a:rPr lang="en-US" altLang="en-US" sz="2400" dirty="0">
                <a:latin typeface="Arial" pitchFamily="34" charset="0"/>
              </a:rPr>
              <a:t>)</a:t>
            </a:r>
          </a:p>
          <a:p>
            <a:pPr eaLnBrk="1" hangingPunct="1">
              <a:spcBef>
                <a:spcPct val="50000"/>
              </a:spcBef>
              <a:buClrTx/>
              <a:buSzTx/>
              <a:buFont typeface="Symbol" pitchFamily="18" charset="2"/>
              <a:buChar char="w"/>
            </a:pPr>
            <a:r>
              <a:rPr lang="en-US" altLang="en-US" sz="2400" baseline="-25000" dirty="0">
                <a:latin typeface="Arial" pitchFamily="34" charset="0"/>
              </a:rPr>
              <a:t>rot</a:t>
            </a:r>
            <a:r>
              <a:rPr lang="en-US" altLang="en-US" sz="2400" dirty="0">
                <a:latin typeface="Arial" pitchFamily="34" charset="0"/>
              </a:rPr>
              <a:t>(x) </a:t>
            </a:r>
            <a:r>
              <a:rPr lang="en-US" altLang="en-US" sz="2400" dirty="0">
                <a:latin typeface="Symbol" pitchFamily="18" charset="2"/>
              </a:rPr>
              <a:t>= </a:t>
            </a:r>
            <a:r>
              <a:rPr lang="en-US" altLang="en-US" sz="2400" dirty="0" err="1">
                <a:latin typeface="Symbol" pitchFamily="18" charset="2"/>
              </a:rPr>
              <a:t>g</a:t>
            </a:r>
            <a:r>
              <a:rPr lang="en-US" altLang="en-US" sz="2400" dirty="0" err="1">
                <a:latin typeface="Arial" pitchFamily="34" charset="0"/>
              </a:rPr>
              <a:t>G</a:t>
            </a:r>
            <a:r>
              <a:rPr lang="en-US" altLang="en-US" sz="2400" baseline="-25000" dirty="0" err="1">
                <a:latin typeface="Arial" pitchFamily="34" charset="0"/>
              </a:rPr>
              <a:t>x</a:t>
            </a:r>
            <a:r>
              <a:rPr lang="en-US" altLang="en-US" sz="2400" dirty="0" err="1">
                <a:latin typeface="Arial" pitchFamily="34" charset="0"/>
              </a:rPr>
              <a:t>x</a:t>
            </a:r>
            <a:endParaRPr lang="en-US" altLang="en-US" sz="2400" dirty="0">
              <a:latin typeface="Arial" pitchFamily="34" charset="0"/>
            </a:endParaRPr>
          </a:p>
          <a:p>
            <a:pPr eaLnBrk="1" hangingPunct="1">
              <a:spcBef>
                <a:spcPct val="50000"/>
              </a:spcBef>
              <a:buClrTx/>
              <a:buSzTx/>
              <a:buNone/>
            </a:pPr>
            <a:r>
              <a:rPr lang="en-US" altLang="en-US" sz="2400" dirty="0">
                <a:latin typeface="Arial" pitchFamily="34" charset="0"/>
              </a:rPr>
              <a:t>      </a:t>
            </a:r>
            <a:r>
              <a:rPr lang="el-GR" altLang="en-US" sz="2400" dirty="0">
                <a:latin typeface="Arial" pitchFamily="34" charset="0"/>
              </a:rPr>
              <a:t>Δ</a:t>
            </a:r>
            <a:r>
              <a:rPr lang="en-US" altLang="en-US" sz="2400" dirty="0">
                <a:latin typeface="Arial" pitchFamily="34" charset="0"/>
              </a:rPr>
              <a:t>B = </a:t>
            </a:r>
            <a:r>
              <a:rPr lang="en-US" altLang="en-US" sz="2400" dirty="0" err="1">
                <a:latin typeface="Arial" pitchFamily="34" charset="0"/>
              </a:rPr>
              <a:t>G</a:t>
            </a:r>
            <a:r>
              <a:rPr lang="en-US" altLang="en-US" sz="2400" baseline="-25000" dirty="0" err="1">
                <a:latin typeface="Arial" pitchFamily="34" charset="0"/>
              </a:rPr>
              <a:t>x</a:t>
            </a:r>
            <a:r>
              <a:rPr lang="en-US" altLang="en-US" sz="2400" dirty="0" err="1">
                <a:latin typeface="Arial" pitchFamily="34" charset="0"/>
              </a:rPr>
              <a:t>x</a:t>
            </a:r>
            <a:endParaRPr lang="en-US" altLang="en-US" sz="2400" dirty="0">
              <a:latin typeface="Arial" pitchFamily="34" charset="0"/>
            </a:endParaRPr>
          </a:p>
        </p:txBody>
      </p:sp>
      <p:cxnSp>
        <p:nvCxnSpPr>
          <p:cNvPr id="9" name="Straight Connector 8"/>
          <p:cNvCxnSpPr/>
          <p:nvPr/>
        </p:nvCxnSpPr>
        <p:spPr>
          <a:xfrm>
            <a:off x="6571076" y="4724812"/>
            <a:ext cx="3124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571076" y="5486812"/>
            <a:ext cx="62589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037676" y="4534312"/>
            <a:ext cx="533400" cy="369332"/>
          </a:xfrm>
          <a:prstGeom prst="rect">
            <a:avLst/>
          </a:prstGeom>
          <a:noFill/>
        </p:spPr>
        <p:txBody>
          <a:bodyPr wrap="square" rtlCol="0">
            <a:spAutoFit/>
          </a:bodyPr>
          <a:lstStyle/>
          <a:p>
            <a:r>
              <a:rPr lang="en-US" dirty="0" err="1"/>
              <a:t>rf</a:t>
            </a:r>
            <a:endParaRPr lang="en-US" dirty="0"/>
          </a:p>
        </p:txBody>
      </p:sp>
      <p:sp>
        <p:nvSpPr>
          <p:cNvPr id="12" name="TextBox 11"/>
          <p:cNvSpPr txBox="1"/>
          <p:nvPr/>
        </p:nvSpPr>
        <p:spPr>
          <a:xfrm>
            <a:off x="6022436" y="5296312"/>
            <a:ext cx="533400" cy="369332"/>
          </a:xfrm>
          <a:prstGeom prst="rect">
            <a:avLst/>
          </a:prstGeom>
          <a:noFill/>
        </p:spPr>
        <p:txBody>
          <a:bodyPr wrap="square" rtlCol="0">
            <a:spAutoFit/>
          </a:bodyPr>
          <a:lstStyle/>
          <a:p>
            <a:r>
              <a:rPr lang="en-US" dirty="0"/>
              <a:t>G</a:t>
            </a:r>
            <a:r>
              <a:rPr lang="en-US" baseline="-25000" dirty="0"/>
              <a:t>x</a:t>
            </a:r>
          </a:p>
        </p:txBody>
      </p:sp>
      <p:sp>
        <p:nvSpPr>
          <p:cNvPr id="13" name="TextBox 12"/>
          <p:cNvSpPr txBox="1"/>
          <p:nvPr/>
        </p:nvSpPr>
        <p:spPr>
          <a:xfrm>
            <a:off x="5735960" y="6185709"/>
            <a:ext cx="1074578" cy="369332"/>
          </a:xfrm>
          <a:prstGeom prst="rect">
            <a:avLst/>
          </a:prstGeom>
          <a:noFill/>
        </p:spPr>
        <p:txBody>
          <a:bodyPr wrap="square" rtlCol="0">
            <a:spAutoFit/>
          </a:bodyPr>
          <a:lstStyle/>
          <a:p>
            <a:r>
              <a:rPr lang="en-US" b="1" dirty="0"/>
              <a:t>Signal</a:t>
            </a:r>
          </a:p>
        </p:txBody>
      </p:sp>
      <p:sp>
        <p:nvSpPr>
          <p:cNvPr id="14" name="TextBox 13"/>
          <p:cNvSpPr txBox="1"/>
          <p:nvPr/>
        </p:nvSpPr>
        <p:spPr>
          <a:xfrm>
            <a:off x="9428576" y="4686712"/>
            <a:ext cx="533400" cy="369332"/>
          </a:xfrm>
          <a:prstGeom prst="rect">
            <a:avLst/>
          </a:prstGeom>
          <a:noFill/>
        </p:spPr>
        <p:txBody>
          <a:bodyPr wrap="square" rtlCol="0">
            <a:spAutoFit/>
          </a:bodyPr>
          <a:lstStyle/>
          <a:p>
            <a:r>
              <a:rPr lang="en-US" dirty="0"/>
              <a:t>t</a:t>
            </a:r>
          </a:p>
        </p:txBody>
      </p:sp>
      <p:cxnSp>
        <p:nvCxnSpPr>
          <p:cNvPr id="27" name="Straight Connector 26"/>
          <p:cNvCxnSpPr/>
          <p:nvPr/>
        </p:nvCxnSpPr>
        <p:spPr>
          <a:xfrm flipV="1">
            <a:off x="6990176" y="4267612"/>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7180676" y="4267612"/>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988172" y="4267612"/>
            <a:ext cx="208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8438276" y="5486812"/>
            <a:ext cx="1257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7196972" y="5757977"/>
            <a:ext cx="1241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537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0676" y="6024134"/>
            <a:ext cx="1886100" cy="686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5" name="Straight Connector 84"/>
          <p:cNvCxnSpPr/>
          <p:nvPr/>
        </p:nvCxnSpPr>
        <p:spPr>
          <a:xfrm flipV="1">
            <a:off x="7196972" y="5486813"/>
            <a:ext cx="0" cy="2711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8438276" y="5486058"/>
            <a:ext cx="0" cy="2711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7002760" y="5043442"/>
            <a:ext cx="533400" cy="369332"/>
          </a:xfrm>
          <a:prstGeom prst="rect">
            <a:avLst/>
          </a:prstGeom>
          <a:noFill/>
        </p:spPr>
        <p:txBody>
          <a:bodyPr wrap="square" rtlCol="0">
            <a:spAutoFit/>
          </a:bodyPr>
          <a:lstStyle/>
          <a:p>
            <a:r>
              <a:rPr lang="en-US" dirty="0"/>
              <a:t>t</a:t>
            </a:r>
            <a:r>
              <a:rPr lang="en-US" baseline="-25000" dirty="0"/>
              <a:t>1</a:t>
            </a:r>
          </a:p>
        </p:txBody>
      </p:sp>
      <p:sp>
        <p:nvSpPr>
          <p:cNvPr id="89" name="TextBox 88"/>
          <p:cNvSpPr txBox="1"/>
          <p:nvPr/>
        </p:nvSpPr>
        <p:spPr>
          <a:xfrm>
            <a:off x="8145399" y="5044097"/>
            <a:ext cx="533400" cy="369332"/>
          </a:xfrm>
          <a:prstGeom prst="rect">
            <a:avLst/>
          </a:prstGeom>
          <a:noFill/>
        </p:spPr>
        <p:txBody>
          <a:bodyPr wrap="square" rtlCol="0">
            <a:spAutoFit/>
          </a:bodyPr>
          <a:lstStyle/>
          <a:p>
            <a:r>
              <a:rPr lang="en-US" dirty="0"/>
              <a:t>t</a:t>
            </a:r>
            <a:r>
              <a:rPr lang="en-US" baseline="-25000" dirty="0"/>
              <a:t>2</a:t>
            </a:r>
          </a:p>
        </p:txBody>
      </p:sp>
      <p:sp>
        <p:nvSpPr>
          <p:cNvPr id="52" name="TextBox 51"/>
          <p:cNvSpPr txBox="1"/>
          <p:nvPr/>
        </p:nvSpPr>
        <p:spPr>
          <a:xfrm>
            <a:off x="9141904" y="1242413"/>
            <a:ext cx="533400" cy="381000"/>
          </a:xfrm>
          <a:prstGeom prst="rect">
            <a:avLst/>
          </a:prstGeom>
          <a:noFill/>
        </p:spPr>
        <p:txBody>
          <a:bodyPr wrap="square" rtlCol="0">
            <a:spAutoFit/>
          </a:bodyPr>
          <a:lstStyle/>
          <a:p>
            <a:r>
              <a:rPr lang="en-US" dirty="0"/>
              <a:t>z</a:t>
            </a:r>
            <a:endParaRPr lang="en-US" baseline="-25000" dirty="0"/>
          </a:p>
        </p:txBody>
      </p:sp>
      <p:grpSp>
        <p:nvGrpSpPr>
          <p:cNvPr id="60" name="Group 59">
            <a:extLst>
              <a:ext uri="{FF2B5EF4-FFF2-40B4-BE49-F238E27FC236}">
                <a16:creationId xmlns:a16="http://schemas.microsoft.com/office/drawing/2014/main" id="{2B18375E-A0DB-1108-CD22-29120854EAA6}"/>
              </a:ext>
            </a:extLst>
          </p:cNvPr>
          <p:cNvGrpSpPr/>
          <p:nvPr/>
        </p:nvGrpSpPr>
        <p:grpSpPr>
          <a:xfrm>
            <a:off x="8663402" y="1524412"/>
            <a:ext cx="1573058" cy="1610249"/>
            <a:chOff x="8663402" y="1524412"/>
            <a:chExt cx="1573058" cy="1610249"/>
          </a:xfrm>
        </p:grpSpPr>
        <p:sp>
          <p:nvSpPr>
            <p:cNvPr id="49" name="Arc 48"/>
            <p:cNvSpPr/>
            <p:nvPr/>
          </p:nvSpPr>
          <p:spPr>
            <a:xfrm>
              <a:off x="8816972" y="2049370"/>
              <a:ext cx="965786" cy="720677"/>
            </a:xfrm>
            <a:prstGeom prst="arc">
              <a:avLst>
                <a:gd name="adj1" fmla="val 16199996"/>
                <a:gd name="adj2" fmla="val 0"/>
              </a:avLst>
            </a:prstGeom>
            <a:ln w="127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Arc 44"/>
            <p:cNvSpPr/>
            <p:nvPr/>
          </p:nvSpPr>
          <p:spPr>
            <a:xfrm flipV="1">
              <a:off x="8816972" y="2049369"/>
              <a:ext cx="990600" cy="761815"/>
            </a:xfrm>
            <a:prstGeom prst="arc">
              <a:avLst>
                <a:gd name="adj1" fmla="val 16199996"/>
                <a:gd name="adj2" fmla="val 0"/>
              </a:avLst>
            </a:prstGeom>
            <a:ln w="127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p:cNvCxnSpPr/>
            <p:nvPr/>
          </p:nvCxnSpPr>
          <p:spPr>
            <a:xfrm>
              <a:off x="9085676" y="2438812"/>
              <a:ext cx="876300"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9082516" y="2438812"/>
              <a:ext cx="721896" cy="0"/>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9120616" y="2057998"/>
              <a:ext cx="322848" cy="380815"/>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9082516" y="2136426"/>
              <a:ext cx="558000" cy="302386"/>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9082516" y="2287620"/>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9082516" y="2430370"/>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8663402" y="2438812"/>
              <a:ext cx="422275" cy="36195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9085676" y="1524412"/>
              <a:ext cx="0" cy="91440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9120616" y="2430370"/>
              <a:ext cx="322848" cy="380815"/>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a:off x="9082516" y="2430369"/>
              <a:ext cx="558000" cy="302386"/>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8694948" y="2753661"/>
              <a:ext cx="533400" cy="381000"/>
            </a:xfrm>
            <a:prstGeom prst="rect">
              <a:avLst/>
            </a:prstGeom>
            <a:noFill/>
          </p:spPr>
          <p:txBody>
            <a:bodyPr wrap="square" rtlCol="0">
              <a:spAutoFit/>
            </a:bodyPr>
            <a:lstStyle/>
            <a:p>
              <a:r>
                <a:rPr lang="en-US" dirty="0"/>
                <a:t>x</a:t>
              </a:r>
              <a:endParaRPr lang="en-US" baseline="-25000" dirty="0"/>
            </a:p>
          </p:txBody>
        </p:sp>
        <p:sp>
          <p:nvSpPr>
            <p:cNvPr id="54" name="TextBox 53"/>
            <p:cNvSpPr txBox="1"/>
            <p:nvPr/>
          </p:nvSpPr>
          <p:spPr>
            <a:xfrm>
              <a:off x="9836410" y="2054541"/>
              <a:ext cx="400050" cy="381000"/>
            </a:xfrm>
            <a:prstGeom prst="rect">
              <a:avLst/>
            </a:prstGeom>
            <a:noFill/>
          </p:spPr>
          <p:txBody>
            <a:bodyPr wrap="square" rtlCol="0">
              <a:spAutoFit/>
            </a:bodyPr>
            <a:lstStyle/>
            <a:p>
              <a:r>
                <a:rPr lang="en-US" dirty="0"/>
                <a:t>y</a:t>
              </a:r>
              <a:endParaRPr lang="en-US" baseline="-25000" dirty="0"/>
            </a:p>
          </p:txBody>
        </p:sp>
      </p:grpSp>
      <p:sp>
        <p:nvSpPr>
          <p:cNvPr id="3" name="TextBox 2">
            <a:extLst>
              <a:ext uri="{FF2B5EF4-FFF2-40B4-BE49-F238E27FC236}">
                <a16:creationId xmlns:a16="http://schemas.microsoft.com/office/drawing/2014/main" id="{F623B2AC-9410-F627-6E27-F702CF0B0A14}"/>
              </a:ext>
            </a:extLst>
          </p:cNvPr>
          <p:cNvSpPr txBox="1"/>
          <p:nvPr/>
        </p:nvSpPr>
        <p:spPr>
          <a:xfrm>
            <a:off x="1518066" y="179014"/>
            <a:ext cx="9397043" cy="502958"/>
          </a:xfrm>
          <a:prstGeom prst="rect">
            <a:avLst/>
          </a:prstGeom>
          <a:noFill/>
        </p:spPr>
        <p:txBody>
          <a:bodyPr wrap="square">
            <a:spAutoFit/>
          </a:bodyPr>
          <a:lstStyle/>
          <a:p>
            <a:pPr algn="l">
              <a:lnSpc>
                <a:spcPct val="80000"/>
              </a:lnSpc>
            </a:pPr>
            <a:r>
              <a:rPr lang="en-US" altLang="zh-CN" sz="3200" b="1" dirty="0">
                <a:solidFill>
                  <a:srgbClr val="FFFF99"/>
                </a:solidFill>
              </a:rPr>
              <a:t>Adding a magnetic field gradient to encode spins. </a:t>
            </a:r>
          </a:p>
        </p:txBody>
      </p:sp>
      <p:sp>
        <p:nvSpPr>
          <p:cNvPr id="26" name="TextBox 25">
            <a:extLst>
              <a:ext uri="{FF2B5EF4-FFF2-40B4-BE49-F238E27FC236}">
                <a16:creationId xmlns:a16="http://schemas.microsoft.com/office/drawing/2014/main" id="{0C5B1EBD-305F-FC63-FD6C-413136C0DB3A}"/>
              </a:ext>
            </a:extLst>
          </p:cNvPr>
          <p:cNvSpPr txBox="1"/>
          <p:nvPr/>
        </p:nvSpPr>
        <p:spPr>
          <a:xfrm>
            <a:off x="6930272" y="2310988"/>
            <a:ext cx="533400" cy="381000"/>
          </a:xfrm>
          <a:prstGeom prst="rect">
            <a:avLst/>
          </a:prstGeom>
          <a:noFill/>
        </p:spPr>
        <p:txBody>
          <a:bodyPr wrap="square" rtlCol="0">
            <a:spAutoFit/>
          </a:bodyPr>
          <a:lstStyle/>
          <a:p>
            <a:r>
              <a:rPr lang="en-US" dirty="0"/>
              <a:t>z</a:t>
            </a:r>
            <a:endParaRPr lang="en-US" baseline="-25000" dirty="0"/>
          </a:p>
        </p:txBody>
      </p:sp>
      <p:grpSp>
        <p:nvGrpSpPr>
          <p:cNvPr id="30" name="Group 29">
            <a:extLst>
              <a:ext uri="{FF2B5EF4-FFF2-40B4-BE49-F238E27FC236}">
                <a16:creationId xmlns:a16="http://schemas.microsoft.com/office/drawing/2014/main" id="{B07D94F4-646C-DFF3-426C-9BF838C0B4F6}"/>
              </a:ext>
            </a:extLst>
          </p:cNvPr>
          <p:cNvGrpSpPr/>
          <p:nvPr/>
        </p:nvGrpSpPr>
        <p:grpSpPr>
          <a:xfrm>
            <a:off x="5741995" y="1195873"/>
            <a:ext cx="2030888" cy="2733864"/>
            <a:chOff x="5683188" y="1204372"/>
            <a:chExt cx="2030888" cy="2733864"/>
          </a:xfrm>
        </p:grpSpPr>
        <p:cxnSp>
          <p:nvCxnSpPr>
            <p:cNvPr id="39" name="Straight Connector 38">
              <a:extLst>
                <a:ext uri="{FF2B5EF4-FFF2-40B4-BE49-F238E27FC236}">
                  <a16:creationId xmlns:a16="http://schemas.microsoft.com/office/drawing/2014/main" id="{BBE66E93-0302-C1A6-6A7D-00C44C744074}"/>
                </a:ext>
              </a:extLst>
            </p:cNvPr>
            <p:cNvCxnSpPr/>
            <p:nvPr/>
          </p:nvCxnSpPr>
          <p:spPr>
            <a:xfrm flipV="1">
              <a:off x="6304376" y="1372013"/>
              <a:ext cx="0" cy="215677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7D24577-0903-6625-6079-42F281C5C8CA}"/>
                </a:ext>
              </a:extLst>
            </p:cNvPr>
            <p:cNvCxnSpPr>
              <a:cxnSpLocks/>
            </p:cNvCxnSpPr>
            <p:nvPr/>
          </p:nvCxnSpPr>
          <p:spPr>
            <a:xfrm>
              <a:off x="5708032" y="2528900"/>
              <a:ext cx="1192688" cy="0"/>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2CE91CF1-04DC-1539-6A3F-BBBA7728385E}"/>
                </a:ext>
              </a:extLst>
            </p:cNvPr>
            <p:cNvSpPr txBox="1"/>
            <p:nvPr/>
          </p:nvSpPr>
          <p:spPr>
            <a:xfrm>
              <a:off x="5683188" y="2014471"/>
              <a:ext cx="533400" cy="369332"/>
            </a:xfrm>
            <a:prstGeom prst="rect">
              <a:avLst/>
            </a:prstGeom>
            <a:noFill/>
          </p:spPr>
          <p:txBody>
            <a:bodyPr wrap="square" rtlCol="0">
              <a:spAutoFit/>
            </a:bodyPr>
            <a:lstStyle/>
            <a:p>
              <a:r>
                <a:rPr lang="en-US" dirty="0" err="1"/>
                <a:t>B</a:t>
              </a:r>
              <a:r>
                <a:rPr lang="en-US" baseline="-25000" dirty="0" err="1"/>
                <a:t>z</a:t>
              </a:r>
              <a:endParaRPr lang="en-US" baseline="-25000" dirty="0"/>
            </a:p>
          </p:txBody>
        </p:sp>
        <p:sp>
          <p:nvSpPr>
            <p:cNvPr id="42" name="TextBox 41">
              <a:extLst>
                <a:ext uri="{FF2B5EF4-FFF2-40B4-BE49-F238E27FC236}">
                  <a16:creationId xmlns:a16="http://schemas.microsoft.com/office/drawing/2014/main" id="{DBDBFEE9-5065-A39C-DB78-DBC3126E9691}"/>
                </a:ext>
              </a:extLst>
            </p:cNvPr>
            <p:cNvSpPr txBox="1"/>
            <p:nvPr/>
          </p:nvSpPr>
          <p:spPr>
            <a:xfrm>
              <a:off x="5885276" y="1204372"/>
              <a:ext cx="533400" cy="369332"/>
            </a:xfrm>
            <a:prstGeom prst="rect">
              <a:avLst/>
            </a:prstGeom>
            <a:noFill/>
          </p:spPr>
          <p:txBody>
            <a:bodyPr wrap="square" rtlCol="0">
              <a:spAutoFit/>
            </a:bodyPr>
            <a:lstStyle/>
            <a:p>
              <a:r>
                <a:rPr lang="en-US" dirty="0"/>
                <a:t>B</a:t>
              </a:r>
              <a:r>
                <a:rPr lang="en-US" baseline="-25000" dirty="0"/>
                <a:t>0</a:t>
              </a:r>
            </a:p>
          </p:txBody>
        </p:sp>
        <p:sp>
          <p:nvSpPr>
            <p:cNvPr id="43" name="TextBox 42">
              <a:extLst>
                <a:ext uri="{FF2B5EF4-FFF2-40B4-BE49-F238E27FC236}">
                  <a16:creationId xmlns:a16="http://schemas.microsoft.com/office/drawing/2014/main" id="{AA2340B5-6FC9-9929-3C4E-5C7448545996}"/>
                </a:ext>
              </a:extLst>
            </p:cNvPr>
            <p:cNvSpPr txBox="1"/>
            <p:nvPr/>
          </p:nvSpPr>
          <p:spPr>
            <a:xfrm>
              <a:off x="6289407" y="2458369"/>
              <a:ext cx="533400" cy="369332"/>
            </a:xfrm>
            <a:prstGeom prst="rect">
              <a:avLst/>
            </a:prstGeom>
            <a:noFill/>
          </p:spPr>
          <p:txBody>
            <a:bodyPr wrap="square" rtlCol="0">
              <a:spAutoFit/>
            </a:bodyPr>
            <a:lstStyle/>
            <a:p>
              <a:r>
                <a:rPr lang="en-US" dirty="0"/>
                <a:t>0</a:t>
              </a:r>
              <a:endParaRPr lang="en-US" baseline="-25000" dirty="0"/>
            </a:p>
          </p:txBody>
        </p:sp>
        <p:grpSp>
          <p:nvGrpSpPr>
            <p:cNvPr id="44" name="Group 43">
              <a:extLst>
                <a:ext uri="{FF2B5EF4-FFF2-40B4-BE49-F238E27FC236}">
                  <a16:creationId xmlns:a16="http://schemas.microsoft.com/office/drawing/2014/main" id="{059AE2DC-489C-13AA-BBD9-DD88E324D312}"/>
                </a:ext>
              </a:extLst>
            </p:cNvPr>
            <p:cNvGrpSpPr/>
            <p:nvPr/>
          </p:nvGrpSpPr>
          <p:grpSpPr>
            <a:xfrm>
              <a:off x="7409276" y="1406144"/>
              <a:ext cx="304800" cy="2175668"/>
              <a:chOff x="6172200" y="643732"/>
              <a:chExt cx="304800" cy="2175668"/>
            </a:xfrm>
          </p:grpSpPr>
          <p:cxnSp>
            <p:nvCxnSpPr>
              <p:cNvPr id="50" name="Straight Connector 49">
                <a:extLst>
                  <a:ext uri="{FF2B5EF4-FFF2-40B4-BE49-F238E27FC236}">
                    <a16:creationId xmlns:a16="http://schemas.microsoft.com/office/drawing/2014/main" id="{0983949D-8C27-48BA-FF61-2464BB38728C}"/>
                  </a:ext>
                </a:extLst>
              </p:cNvPr>
              <p:cNvCxnSpPr/>
              <p:nvPr/>
            </p:nvCxnSpPr>
            <p:spPr>
              <a:xfrm flipV="1">
                <a:off x="6324600" y="1257300"/>
                <a:ext cx="0" cy="1562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A05F7A44-792F-11AB-CD6C-3BA979B5F5DA}"/>
                  </a:ext>
                </a:extLst>
              </p:cNvPr>
              <p:cNvSpPr/>
              <p:nvPr/>
            </p:nvSpPr>
            <p:spPr>
              <a:xfrm>
                <a:off x="6172200" y="22860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FE90A03C-A01A-DF7D-027A-7598C7C5164B}"/>
                  </a:ext>
                </a:extLst>
              </p:cNvPr>
              <p:cNvSpPr/>
              <p:nvPr/>
            </p:nvSpPr>
            <p:spPr>
              <a:xfrm>
                <a:off x="6172200" y="1066800"/>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22AF0180-2BD6-22C5-1238-83FD225A6EC6}"/>
                  </a:ext>
                </a:extLst>
              </p:cNvPr>
              <p:cNvSpPr/>
              <p:nvPr/>
            </p:nvSpPr>
            <p:spPr>
              <a:xfrm>
                <a:off x="6172200" y="9906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DF8F7EF4-A935-6BFB-A19E-EA7FB6D67940}"/>
                  </a:ext>
                </a:extLst>
              </p:cNvPr>
              <p:cNvCxnSpPr>
                <a:stCxn id="58" idx="4"/>
              </p:cNvCxnSpPr>
              <p:nvPr/>
            </p:nvCxnSpPr>
            <p:spPr>
              <a:xfrm flipV="1">
                <a:off x="6324600" y="643732"/>
                <a:ext cx="0" cy="43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a:extLst>
                <a:ext uri="{FF2B5EF4-FFF2-40B4-BE49-F238E27FC236}">
                  <a16:creationId xmlns:a16="http://schemas.microsoft.com/office/drawing/2014/main" id="{2B936E4D-0DFE-2CA9-6664-506D8698AFC9}"/>
                </a:ext>
              </a:extLst>
            </p:cNvPr>
            <p:cNvCxnSpPr>
              <a:cxnSpLocks/>
            </p:cNvCxnSpPr>
            <p:nvPr/>
          </p:nvCxnSpPr>
          <p:spPr>
            <a:xfrm flipH="1" flipV="1">
              <a:off x="6035395" y="1622144"/>
              <a:ext cx="543127" cy="1789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A227C95E-C39B-C002-823E-775A7C81076E}"/>
                </a:ext>
              </a:extLst>
            </p:cNvPr>
            <p:cNvSpPr txBox="1"/>
            <p:nvPr/>
          </p:nvSpPr>
          <p:spPr>
            <a:xfrm>
              <a:off x="5845172" y="3568904"/>
              <a:ext cx="1611788" cy="369332"/>
            </a:xfrm>
            <a:prstGeom prst="rect">
              <a:avLst/>
            </a:prstGeom>
            <a:noFill/>
          </p:spPr>
          <p:txBody>
            <a:bodyPr wrap="square" rtlCol="0">
              <a:spAutoFit/>
            </a:bodyPr>
            <a:lstStyle/>
            <a:p>
              <a:r>
                <a:rPr lang="el-GR" dirty="0"/>
                <a:t>Δ</a:t>
              </a:r>
              <a:r>
                <a:rPr lang="en-US" dirty="0" err="1"/>
                <a:t>B</a:t>
              </a:r>
              <a:r>
                <a:rPr lang="en-US" baseline="-25000" dirty="0" err="1"/>
                <a:t>z</a:t>
              </a:r>
              <a:r>
                <a:rPr lang="en-US" dirty="0"/>
                <a:t>(x)= -</a:t>
              </a:r>
              <a:r>
                <a:rPr lang="en-US" dirty="0" err="1"/>
                <a:t>G</a:t>
              </a:r>
              <a:r>
                <a:rPr lang="en-US" baseline="-25000" dirty="0" err="1"/>
                <a:t>z</a:t>
              </a:r>
              <a:r>
                <a:rPr lang="en-US" dirty="0" err="1"/>
                <a:t>x</a:t>
              </a:r>
              <a:endParaRPr lang="en-US" baseline="-25000"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0" name="Straight Connector 59"/>
          <p:cNvCxnSpPr/>
          <p:nvPr/>
        </p:nvCxnSpPr>
        <p:spPr>
          <a:xfrm>
            <a:off x="9229691" y="2033114"/>
            <a:ext cx="876300"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8807417" y="2033114"/>
            <a:ext cx="422275" cy="36195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9229691" y="1118714"/>
            <a:ext cx="0" cy="91440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9285919" y="836715"/>
            <a:ext cx="533400" cy="381000"/>
          </a:xfrm>
          <a:prstGeom prst="rect">
            <a:avLst/>
          </a:prstGeom>
          <a:noFill/>
        </p:spPr>
        <p:txBody>
          <a:bodyPr wrap="square" rtlCol="0">
            <a:spAutoFit/>
          </a:bodyPr>
          <a:lstStyle/>
          <a:p>
            <a:r>
              <a:rPr lang="en-US" dirty="0"/>
              <a:t>z</a:t>
            </a:r>
            <a:endParaRPr lang="en-US" baseline="-25000" dirty="0"/>
          </a:p>
        </p:txBody>
      </p:sp>
      <p:sp>
        <p:nvSpPr>
          <p:cNvPr id="64" name="TextBox 63"/>
          <p:cNvSpPr txBox="1"/>
          <p:nvPr/>
        </p:nvSpPr>
        <p:spPr>
          <a:xfrm>
            <a:off x="8838963" y="2347963"/>
            <a:ext cx="533400" cy="381000"/>
          </a:xfrm>
          <a:prstGeom prst="rect">
            <a:avLst/>
          </a:prstGeom>
          <a:noFill/>
        </p:spPr>
        <p:txBody>
          <a:bodyPr wrap="square" rtlCol="0">
            <a:spAutoFit/>
          </a:bodyPr>
          <a:lstStyle/>
          <a:p>
            <a:r>
              <a:rPr lang="en-US" dirty="0"/>
              <a:t>x</a:t>
            </a:r>
            <a:endParaRPr lang="en-US" baseline="-25000" dirty="0"/>
          </a:p>
        </p:txBody>
      </p:sp>
      <p:sp>
        <p:nvSpPr>
          <p:cNvPr id="67" name="TextBox 66"/>
          <p:cNvSpPr txBox="1"/>
          <p:nvPr/>
        </p:nvSpPr>
        <p:spPr>
          <a:xfrm>
            <a:off x="9980425" y="1648843"/>
            <a:ext cx="400050" cy="381000"/>
          </a:xfrm>
          <a:prstGeom prst="rect">
            <a:avLst/>
          </a:prstGeom>
          <a:noFill/>
        </p:spPr>
        <p:txBody>
          <a:bodyPr wrap="square" rtlCol="0">
            <a:spAutoFit/>
          </a:bodyPr>
          <a:lstStyle/>
          <a:p>
            <a:r>
              <a:rPr lang="en-US" dirty="0"/>
              <a:t>y</a:t>
            </a:r>
            <a:endParaRPr lang="en-US" baseline="-25000" dirty="0"/>
          </a:p>
        </p:txBody>
      </p:sp>
      <p:sp>
        <p:nvSpPr>
          <p:cNvPr id="28" name="Arc 27"/>
          <p:cNvSpPr/>
          <p:nvPr/>
        </p:nvSpPr>
        <p:spPr>
          <a:xfrm flipV="1">
            <a:off x="8956599" y="1643671"/>
            <a:ext cx="990600" cy="761815"/>
          </a:xfrm>
          <a:prstGeom prst="arc">
            <a:avLst>
              <a:gd name="adj1" fmla="val 16199996"/>
              <a:gd name="adj2" fmla="val 0"/>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Arc 28"/>
          <p:cNvSpPr/>
          <p:nvPr/>
        </p:nvSpPr>
        <p:spPr>
          <a:xfrm>
            <a:off x="8956599" y="1643672"/>
            <a:ext cx="965786" cy="720677"/>
          </a:xfrm>
          <a:prstGeom prst="arc">
            <a:avLst>
              <a:gd name="adj1" fmla="val 16199996"/>
              <a:gd name="adj2" fmla="val 0"/>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a:off x="9225303" y="2033114"/>
            <a:ext cx="721896" cy="0"/>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9263403" y="1652300"/>
            <a:ext cx="322848" cy="380815"/>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9225303" y="1730728"/>
            <a:ext cx="558000" cy="302386"/>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9225303" y="1881922"/>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9263403" y="2024672"/>
            <a:ext cx="322848" cy="380815"/>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9225303" y="2024671"/>
            <a:ext cx="558000" cy="302386"/>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9225303" y="2024672"/>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pic>
        <p:nvPicPr>
          <p:cNvPr id="163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7539" t="93112" r="6545" b="1127"/>
          <a:stretch/>
        </p:blipFill>
        <p:spPr bwMode="auto">
          <a:xfrm>
            <a:off x="7282204" y="5618436"/>
            <a:ext cx="3009089" cy="68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6710703" y="4319114"/>
            <a:ext cx="3390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710703" y="5081114"/>
            <a:ext cx="62589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177303" y="4128614"/>
            <a:ext cx="533400" cy="369332"/>
          </a:xfrm>
          <a:prstGeom prst="rect">
            <a:avLst/>
          </a:prstGeom>
          <a:noFill/>
        </p:spPr>
        <p:txBody>
          <a:bodyPr wrap="square" rtlCol="0">
            <a:spAutoFit/>
          </a:bodyPr>
          <a:lstStyle/>
          <a:p>
            <a:r>
              <a:rPr lang="en-US" dirty="0" err="1"/>
              <a:t>rf</a:t>
            </a:r>
            <a:endParaRPr lang="en-US" dirty="0"/>
          </a:p>
        </p:txBody>
      </p:sp>
      <p:sp>
        <p:nvSpPr>
          <p:cNvPr id="11" name="TextBox 10"/>
          <p:cNvSpPr txBox="1"/>
          <p:nvPr/>
        </p:nvSpPr>
        <p:spPr>
          <a:xfrm>
            <a:off x="6162063" y="4890614"/>
            <a:ext cx="533400" cy="369332"/>
          </a:xfrm>
          <a:prstGeom prst="rect">
            <a:avLst/>
          </a:prstGeom>
          <a:noFill/>
        </p:spPr>
        <p:txBody>
          <a:bodyPr wrap="square" rtlCol="0">
            <a:spAutoFit/>
          </a:bodyPr>
          <a:lstStyle/>
          <a:p>
            <a:r>
              <a:rPr lang="en-US" dirty="0"/>
              <a:t>G</a:t>
            </a:r>
            <a:r>
              <a:rPr lang="en-US" baseline="-25000" dirty="0"/>
              <a:t>x</a:t>
            </a:r>
          </a:p>
        </p:txBody>
      </p:sp>
      <p:sp>
        <p:nvSpPr>
          <p:cNvPr id="12" name="TextBox 11"/>
          <p:cNvSpPr txBox="1"/>
          <p:nvPr/>
        </p:nvSpPr>
        <p:spPr>
          <a:xfrm>
            <a:off x="5879975" y="5780011"/>
            <a:ext cx="1074578" cy="369332"/>
          </a:xfrm>
          <a:prstGeom prst="rect">
            <a:avLst/>
          </a:prstGeom>
          <a:noFill/>
        </p:spPr>
        <p:txBody>
          <a:bodyPr wrap="square" rtlCol="0">
            <a:spAutoFit/>
          </a:bodyPr>
          <a:lstStyle/>
          <a:p>
            <a:r>
              <a:rPr lang="en-US" b="1" dirty="0"/>
              <a:t>Signal</a:t>
            </a:r>
          </a:p>
        </p:txBody>
      </p:sp>
      <p:sp>
        <p:nvSpPr>
          <p:cNvPr id="13" name="TextBox 12"/>
          <p:cNvSpPr txBox="1"/>
          <p:nvPr/>
        </p:nvSpPr>
        <p:spPr>
          <a:xfrm>
            <a:off x="9568203" y="4281014"/>
            <a:ext cx="533400" cy="369332"/>
          </a:xfrm>
          <a:prstGeom prst="rect">
            <a:avLst/>
          </a:prstGeom>
          <a:noFill/>
        </p:spPr>
        <p:txBody>
          <a:bodyPr wrap="square" rtlCol="0">
            <a:spAutoFit/>
          </a:bodyPr>
          <a:lstStyle/>
          <a:p>
            <a:r>
              <a:rPr lang="en-US" dirty="0"/>
              <a:t>t</a:t>
            </a:r>
          </a:p>
        </p:txBody>
      </p:sp>
      <p:cxnSp>
        <p:nvCxnSpPr>
          <p:cNvPr id="22" name="Straight Connector 21"/>
          <p:cNvCxnSpPr/>
          <p:nvPr/>
        </p:nvCxnSpPr>
        <p:spPr>
          <a:xfrm flipV="1">
            <a:off x="7129803" y="3861914"/>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7320303" y="3861914"/>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127799" y="3861914"/>
            <a:ext cx="198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p:cNvCxnSpPr>
          <p:nvPr/>
        </p:nvCxnSpPr>
        <p:spPr>
          <a:xfrm flipV="1">
            <a:off x="7457454" y="5352280"/>
            <a:ext cx="800407" cy="42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cxnSpLocks/>
          </p:cNvCxnSpPr>
          <p:nvPr/>
        </p:nvCxnSpPr>
        <p:spPr>
          <a:xfrm flipH="1" flipV="1">
            <a:off x="7336599" y="5081115"/>
            <a:ext cx="120855" cy="2711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7146775" y="4637744"/>
            <a:ext cx="533400" cy="369332"/>
          </a:xfrm>
          <a:prstGeom prst="rect">
            <a:avLst/>
          </a:prstGeom>
          <a:noFill/>
        </p:spPr>
        <p:txBody>
          <a:bodyPr wrap="square" rtlCol="0">
            <a:spAutoFit/>
          </a:bodyPr>
          <a:lstStyle/>
          <a:p>
            <a:r>
              <a:rPr lang="en-US" dirty="0"/>
              <a:t>t</a:t>
            </a:r>
            <a:r>
              <a:rPr lang="en-US" baseline="-25000" dirty="0"/>
              <a:t>1</a:t>
            </a:r>
          </a:p>
        </p:txBody>
      </p:sp>
      <p:sp>
        <p:nvSpPr>
          <p:cNvPr id="40" name="TextBox 39"/>
          <p:cNvSpPr txBox="1"/>
          <p:nvPr/>
        </p:nvSpPr>
        <p:spPr>
          <a:xfrm>
            <a:off x="8257861" y="4465680"/>
            <a:ext cx="533400" cy="369332"/>
          </a:xfrm>
          <a:prstGeom prst="rect">
            <a:avLst/>
          </a:prstGeom>
          <a:noFill/>
        </p:spPr>
        <p:txBody>
          <a:bodyPr wrap="square" rtlCol="0">
            <a:spAutoFit/>
          </a:bodyPr>
          <a:lstStyle/>
          <a:p>
            <a:r>
              <a:rPr lang="en-US" dirty="0"/>
              <a:t>t</a:t>
            </a:r>
            <a:r>
              <a:rPr lang="en-US" baseline="-25000" dirty="0"/>
              <a:t>2</a:t>
            </a:r>
          </a:p>
        </p:txBody>
      </p:sp>
      <p:cxnSp>
        <p:nvCxnSpPr>
          <p:cNvPr id="50" name="Straight Connector 49"/>
          <p:cNvCxnSpPr>
            <a:cxnSpLocks/>
          </p:cNvCxnSpPr>
          <p:nvPr/>
        </p:nvCxnSpPr>
        <p:spPr>
          <a:xfrm flipV="1">
            <a:off x="8257861" y="4856436"/>
            <a:ext cx="370435" cy="4958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cxnSpLocks/>
          </p:cNvCxnSpPr>
          <p:nvPr/>
        </p:nvCxnSpPr>
        <p:spPr>
          <a:xfrm flipV="1">
            <a:off x="8635404" y="4840924"/>
            <a:ext cx="1655889" cy="126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389" name="Group 16388"/>
          <p:cNvGrpSpPr/>
          <p:nvPr/>
        </p:nvGrpSpPr>
        <p:grpSpPr>
          <a:xfrm>
            <a:off x="7206003" y="3587594"/>
            <a:ext cx="2166360" cy="3276600"/>
            <a:chOff x="5646000" y="3315523"/>
            <a:chExt cx="2166360" cy="3276600"/>
          </a:xfrm>
        </p:grpSpPr>
        <p:cxnSp>
          <p:nvCxnSpPr>
            <p:cNvPr id="16396" name="Straight Connector 16395"/>
            <p:cNvCxnSpPr/>
            <p:nvPr/>
          </p:nvCxnSpPr>
          <p:spPr>
            <a:xfrm flipV="1">
              <a:off x="5646000" y="3315523"/>
              <a:ext cx="0" cy="327660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7808944" y="3315523"/>
              <a:ext cx="0" cy="327660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392383" y="6129300"/>
              <a:ext cx="699745" cy="369332"/>
            </a:xfrm>
            <a:prstGeom prst="rect">
              <a:avLst/>
            </a:prstGeom>
            <a:noFill/>
          </p:spPr>
          <p:txBody>
            <a:bodyPr wrap="square" rtlCol="0">
              <a:spAutoFit/>
            </a:bodyPr>
            <a:lstStyle/>
            <a:p>
              <a:pPr algn="ctr"/>
              <a:r>
                <a:rPr lang="en-US" dirty="0"/>
                <a:t>TE</a:t>
              </a:r>
            </a:p>
          </p:txBody>
        </p:sp>
        <p:cxnSp>
          <p:nvCxnSpPr>
            <p:cNvPr id="16398" name="Straight Arrow Connector 16397"/>
            <p:cNvCxnSpPr>
              <a:stCxn id="66" idx="1"/>
            </p:cNvCxnSpPr>
            <p:nvPr/>
          </p:nvCxnSpPr>
          <p:spPr>
            <a:xfrm flipH="1">
              <a:off x="5646001" y="6313966"/>
              <a:ext cx="74638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6" idx="3"/>
            </p:cNvCxnSpPr>
            <p:nvPr/>
          </p:nvCxnSpPr>
          <p:spPr>
            <a:xfrm>
              <a:off x="7092128" y="6313966"/>
              <a:ext cx="72023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6387" name="TextBox 1"/>
          <p:cNvSpPr txBox="1">
            <a:spLocks noChangeArrowheads="1"/>
          </p:cNvSpPr>
          <p:nvPr/>
        </p:nvSpPr>
        <p:spPr bwMode="auto">
          <a:xfrm>
            <a:off x="1558918" y="1755139"/>
            <a:ext cx="365016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en-US" dirty="0">
                <a:solidFill>
                  <a:srgbClr val="FFFFFF"/>
                </a:solidFill>
                <a:latin typeface="Garamond" pitchFamily="18" charset="0"/>
              </a:rPr>
              <a:t>Applying a dephasing gradient followed by a </a:t>
            </a:r>
            <a:r>
              <a:rPr lang="en-US" altLang="en-US" dirty="0" err="1">
                <a:solidFill>
                  <a:srgbClr val="FFFFFF"/>
                </a:solidFill>
                <a:latin typeface="Garamond" pitchFamily="18" charset="0"/>
              </a:rPr>
              <a:t>rephasing</a:t>
            </a:r>
            <a:r>
              <a:rPr lang="en-US" altLang="en-US" dirty="0">
                <a:solidFill>
                  <a:srgbClr val="FFFFFF"/>
                </a:solidFill>
                <a:latin typeface="Garamond" pitchFamily="18" charset="0"/>
              </a:rPr>
              <a:t> gradient causes the spins to first run away from each other and then to turn around and run back creating a gradient echo.</a:t>
            </a:r>
          </a:p>
        </p:txBody>
      </p:sp>
      <p:sp>
        <p:nvSpPr>
          <p:cNvPr id="3" name="TextBox 2">
            <a:extLst>
              <a:ext uri="{FF2B5EF4-FFF2-40B4-BE49-F238E27FC236}">
                <a16:creationId xmlns:a16="http://schemas.microsoft.com/office/drawing/2014/main" id="{BA392EC4-15C9-3FF4-0D11-AD0A0110326F}"/>
              </a:ext>
            </a:extLst>
          </p:cNvPr>
          <p:cNvSpPr txBox="1"/>
          <p:nvPr/>
        </p:nvSpPr>
        <p:spPr>
          <a:xfrm>
            <a:off x="1518066" y="179014"/>
            <a:ext cx="9397043" cy="502958"/>
          </a:xfrm>
          <a:prstGeom prst="rect">
            <a:avLst/>
          </a:prstGeom>
          <a:noFill/>
        </p:spPr>
        <p:txBody>
          <a:bodyPr wrap="square">
            <a:spAutoFit/>
          </a:bodyPr>
          <a:lstStyle/>
          <a:p>
            <a:pPr algn="l">
              <a:lnSpc>
                <a:spcPct val="80000"/>
              </a:lnSpc>
            </a:pPr>
            <a:r>
              <a:rPr lang="en-US" altLang="zh-CN" sz="3200" b="1" dirty="0">
                <a:solidFill>
                  <a:srgbClr val="FFFF99"/>
                </a:solidFill>
              </a:rPr>
              <a:t>Adding a magnetic field gradient to encode spins. </a:t>
            </a:r>
          </a:p>
        </p:txBody>
      </p:sp>
      <p:sp>
        <p:nvSpPr>
          <p:cNvPr id="88" name="TextBox 87">
            <a:extLst>
              <a:ext uri="{FF2B5EF4-FFF2-40B4-BE49-F238E27FC236}">
                <a16:creationId xmlns:a16="http://schemas.microsoft.com/office/drawing/2014/main" id="{571D2D72-5E4E-8633-02EC-C3F899A06521}"/>
              </a:ext>
            </a:extLst>
          </p:cNvPr>
          <p:cNvSpPr txBox="1"/>
          <p:nvPr/>
        </p:nvSpPr>
        <p:spPr>
          <a:xfrm>
            <a:off x="7175318" y="1854766"/>
            <a:ext cx="533400" cy="381000"/>
          </a:xfrm>
          <a:prstGeom prst="rect">
            <a:avLst/>
          </a:prstGeom>
          <a:noFill/>
        </p:spPr>
        <p:txBody>
          <a:bodyPr wrap="square" rtlCol="0">
            <a:spAutoFit/>
          </a:bodyPr>
          <a:lstStyle/>
          <a:p>
            <a:r>
              <a:rPr lang="en-US" dirty="0"/>
              <a:t>z</a:t>
            </a:r>
            <a:endParaRPr lang="en-US" baseline="-25000" dirty="0"/>
          </a:p>
        </p:txBody>
      </p:sp>
      <p:grpSp>
        <p:nvGrpSpPr>
          <p:cNvPr id="104" name="Group 103">
            <a:extLst>
              <a:ext uri="{FF2B5EF4-FFF2-40B4-BE49-F238E27FC236}">
                <a16:creationId xmlns:a16="http://schemas.microsoft.com/office/drawing/2014/main" id="{F8A854C5-9210-B4A5-0FA3-721E38456C39}"/>
              </a:ext>
            </a:extLst>
          </p:cNvPr>
          <p:cNvGrpSpPr/>
          <p:nvPr/>
        </p:nvGrpSpPr>
        <p:grpSpPr>
          <a:xfrm>
            <a:off x="5950322" y="740538"/>
            <a:ext cx="2030888" cy="2733864"/>
            <a:chOff x="5683188" y="1204372"/>
            <a:chExt cx="2030888" cy="2733864"/>
          </a:xfrm>
        </p:grpSpPr>
        <p:cxnSp>
          <p:nvCxnSpPr>
            <p:cNvPr id="105" name="Straight Connector 104">
              <a:extLst>
                <a:ext uri="{FF2B5EF4-FFF2-40B4-BE49-F238E27FC236}">
                  <a16:creationId xmlns:a16="http://schemas.microsoft.com/office/drawing/2014/main" id="{36163040-6806-3E01-EBCE-2890A5FBCAC3}"/>
                </a:ext>
              </a:extLst>
            </p:cNvPr>
            <p:cNvCxnSpPr/>
            <p:nvPr/>
          </p:nvCxnSpPr>
          <p:spPr>
            <a:xfrm flipV="1">
              <a:off x="6304376" y="1372013"/>
              <a:ext cx="0" cy="215677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CE8B349-D25D-D83A-5C03-8401C3B9EE7F}"/>
                </a:ext>
              </a:extLst>
            </p:cNvPr>
            <p:cNvCxnSpPr>
              <a:cxnSpLocks/>
            </p:cNvCxnSpPr>
            <p:nvPr/>
          </p:nvCxnSpPr>
          <p:spPr>
            <a:xfrm>
              <a:off x="5708032" y="2528900"/>
              <a:ext cx="1192688" cy="0"/>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E920A46C-02F5-6B89-841B-7D731314BB11}"/>
                </a:ext>
              </a:extLst>
            </p:cNvPr>
            <p:cNvSpPr txBox="1"/>
            <p:nvPr/>
          </p:nvSpPr>
          <p:spPr>
            <a:xfrm>
              <a:off x="5683188" y="2014471"/>
              <a:ext cx="533400" cy="369332"/>
            </a:xfrm>
            <a:prstGeom prst="rect">
              <a:avLst/>
            </a:prstGeom>
            <a:noFill/>
          </p:spPr>
          <p:txBody>
            <a:bodyPr wrap="square" rtlCol="0">
              <a:spAutoFit/>
            </a:bodyPr>
            <a:lstStyle/>
            <a:p>
              <a:r>
                <a:rPr lang="en-US" dirty="0" err="1"/>
                <a:t>B</a:t>
              </a:r>
              <a:r>
                <a:rPr lang="en-US" baseline="-25000" dirty="0" err="1"/>
                <a:t>z</a:t>
              </a:r>
              <a:endParaRPr lang="en-US" baseline="-25000" dirty="0"/>
            </a:p>
          </p:txBody>
        </p:sp>
        <p:sp>
          <p:nvSpPr>
            <p:cNvPr id="108" name="TextBox 107">
              <a:extLst>
                <a:ext uri="{FF2B5EF4-FFF2-40B4-BE49-F238E27FC236}">
                  <a16:creationId xmlns:a16="http://schemas.microsoft.com/office/drawing/2014/main" id="{E1242C02-8B7E-F108-3A0B-8A2D1F622A24}"/>
                </a:ext>
              </a:extLst>
            </p:cNvPr>
            <p:cNvSpPr txBox="1"/>
            <p:nvPr/>
          </p:nvSpPr>
          <p:spPr>
            <a:xfrm>
              <a:off x="5885276" y="1204372"/>
              <a:ext cx="533400" cy="369332"/>
            </a:xfrm>
            <a:prstGeom prst="rect">
              <a:avLst/>
            </a:prstGeom>
            <a:noFill/>
          </p:spPr>
          <p:txBody>
            <a:bodyPr wrap="square" rtlCol="0">
              <a:spAutoFit/>
            </a:bodyPr>
            <a:lstStyle/>
            <a:p>
              <a:r>
                <a:rPr lang="en-US" dirty="0"/>
                <a:t>B</a:t>
              </a:r>
              <a:r>
                <a:rPr lang="en-US" baseline="-25000" dirty="0"/>
                <a:t>0</a:t>
              </a:r>
            </a:p>
          </p:txBody>
        </p:sp>
        <p:sp>
          <p:nvSpPr>
            <p:cNvPr id="109" name="TextBox 108">
              <a:extLst>
                <a:ext uri="{FF2B5EF4-FFF2-40B4-BE49-F238E27FC236}">
                  <a16:creationId xmlns:a16="http://schemas.microsoft.com/office/drawing/2014/main" id="{5C6FA1CB-BD91-D588-8BA0-0CCE5D66555F}"/>
                </a:ext>
              </a:extLst>
            </p:cNvPr>
            <p:cNvSpPr txBox="1"/>
            <p:nvPr/>
          </p:nvSpPr>
          <p:spPr>
            <a:xfrm>
              <a:off x="6009250" y="2458763"/>
              <a:ext cx="533400" cy="369332"/>
            </a:xfrm>
            <a:prstGeom prst="rect">
              <a:avLst/>
            </a:prstGeom>
            <a:noFill/>
          </p:spPr>
          <p:txBody>
            <a:bodyPr wrap="square" rtlCol="0">
              <a:spAutoFit/>
            </a:bodyPr>
            <a:lstStyle/>
            <a:p>
              <a:r>
                <a:rPr lang="en-US" dirty="0"/>
                <a:t>0</a:t>
              </a:r>
              <a:endParaRPr lang="en-US" baseline="-25000" dirty="0"/>
            </a:p>
          </p:txBody>
        </p:sp>
        <p:grpSp>
          <p:nvGrpSpPr>
            <p:cNvPr id="110" name="Group 109">
              <a:extLst>
                <a:ext uri="{FF2B5EF4-FFF2-40B4-BE49-F238E27FC236}">
                  <a16:creationId xmlns:a16="http://schemas.microsoft.com/office/drawing/2014/main" id="{288EBE88-0A6E-D5FA-3508-520B048AF36A}"/>
                </a:ext>
              </a:extLst>
            </p:cNvPr>
            <p:cNvGrpSpPr/>
            <p:nvPr/>
          </p:nvGrpSpPr>
          <p:grpSpPr>
            <a:xfrm>
              <a:off x="7409276" y="1406144"/>
              <a:ext cx="304800" cy="2175668"/>
              <a:chOff x="6172200" y="643732"/>
              <a:chExt cx="304800" cy="2175668"/>
            </a:xfrm>
          </p:grpSpPr>
          <p:cxnSp>
            <p:nvCxnSpPr>
              <p:cNvPr id="114" name="Straight Connector 113">
                <a:extLst>
                  <a:ext uri="{FF2B5EF4-FFF2-40B4-BE49-F238E27FC236}">
                    <a16:creationId xmlns:a16="http://schemas.microsoft.com/office/drawing/2014/main" id="{0BE737BC-DCE9-15D5-F241-3A2C5FA75115}"/>
                  </a:ext>
                </a:extLst>
              </p:cNvPr>
              <p:cNvCxnSpPr/>
              <p:nvPr/>
            </p:nvCxnSpPr>
            <p:spPr>
              <a:xfrm flipV="1">
                <a:off x="6324600" y="1257300"/>
                <a:ext cx="0" cy="1562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Oval 114">
                <a:extLst>
                  <a:ext uri="{FF2B5EF4-FFF2-40B4-BE49-F238E27FC236}">
                    <a16:creationId xmlns:a16="http://schemas.microsoft.com/office/drawing/2014/main" id="{CB1743D6-4B13-FB1D-5DE8-E415D8EEFCB6}"/>
                  </a:ext>
                </a:extLst>
              </p:cNvPr>
              <p:cNvSpPr/>
              <p:nvPr/>
            </p:nvSpPr>
            <p:spPr>
              <a:xfrm>
                <a:off x="6172200" y="22860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19E4EA27-5AD1-986D-DC35-0A3E65BCF2D0}"/>
                  </a:ext>
                </a:extLst>
              </p:cNvPr>
              <p:cNvSpPr/>
              <p:nvPr/>
            </p:nvSpPr>
            <p:spPr>
              <a:xfrm>
                <a:off x="6172200" y="1066800"/>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E2EED9DB-BE43-3116-725E-3FECB7725E5B}"/>
                  </a:ext>
                </a:extLst>
              </p:cNvPr>
              <p:cNvSpPr/>
              <p:nvPr/>
            </p:nvSpPr>
            <p:spPr>
              <a:xfrm>
                <a:off x="6172200" y="990600"/>
                <a:ext cx="3048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8" name="Straight Connector 117">
                <a:extLst>
                  <a:ext uri="{FF2B5EF4-FFF2-40B4-BE49-F238E27FC236}">
                    <a16:creationId xmlns:a16="http://schemas.microsoft.com/office/drawing/2014/main" id="{B18C8672-2C51-3ED3-41BC-D63545926CAE}"/>
                  </a:ext>
                </a:extLst>
              </p:cNvPr>
              <p:cNvCxnSpPr>
                <a:stCxn id="117" idx="4"/>
              </p:cNvCxnSpPr>
              <p:nvPr/>
            </p:nvCxnSpPr>
            <p:spPr>
              <a:xfrm flipV="1">
                <a:off x="6324600" y="643732"/>
                <a:ext cx="0" cy="43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1" name="Straight Connector 110">
              <a:extLst>
                <a:ext uri="{FF2B5EF4-FFF2-40B4-BE49-F238E27FC236}">
                  <a16:creationId xmlns:a16="http://schemas.microsoft.com/office/drawing/2014/main" id="{4A05D04E-B5FC-2DE2-957C-194104D68E74}"/>
                </a:ext>
              </a:extLst>
            </p:cNvPr>
            <p:cNvCxnSpPr/>
            <p:nvPr/>
          </p:nvCxnSpPr>
          <p:spPr>
            <a:xfrm flipV="1">
              <a:off x="6060685" y="1397641"/>
              <a:ext cx="506888" cy="21311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0AD7DE52-5950-FAD8-5F77-463DD55F69EE}"/>
                </a:ext>
              </a:extLst>
            </p:cNvPr>
            <p:cNvSpPr txBox="1"/>
            <p:nvPr/>
          </p:nvSpPr>
          <p:spPr>
            <a:xfrm>
              <a:off x="5845172" y="3568904"/>
              <a:ext cx="1611788" cy="369332"/>
            </a:xfrm>
            <a:prstGeom prst="rect">
              <a:avLst/>
            </a:prstGeom>
            <a:noFill/>
          </p:spPr>
          <p:txBody>
            <a:bodyPr wrap="square" rtlCol="0">
              <a:spAutoFit/>
            </a:bodyPr>
            <a:lstStyle/>
            <a:p>
              <a:r>
                <a:rPr lang="el-GR" dirty="0"/>
                <a:t>Δ</a:t>
              </a:r>
              <a:r>
                <a:rPr lang="en-US" dirty="0"/>
                <a:t>B</a:t>
              </a:r>
              <a:r>
                <a:rPr lang="en-US" baseline="-25000" dirty="0"/>
                <a:t>x</a:t>
              </a:r>
              <a:r>
                <a:rPr lang="en-US" dirty="0"/>
                <a:t>(x)= </a:t>
              </a:r>
              <a:r>
                <a:rPr lang="en-US" dirty="0" err="1"/>
                <a:t>G</a:t>
              </a:r>
              <a:r>
                <a:rPr lang="en-US" baseline="-25000" dirty="0" err="1"/>
                <a:t>x</a:t>
              </a:r>
              <a:r>
                <a:rPr lang="en-US" dirty="0" err="1"/>
                <a:t>x</a:t>
              </a:r>
              <a:endParaRPr lang="en-US" baseline="-25000" dirty="0"/>
            </a:p>
          </p:txBody>
        </p:sp>
        <p:cxnSp>
          <p:nvCxnSpPr>
            <p:cNvPr id="113" name="Straight Arrow Connector 112">
              <a:extLst>
                <a:ext uri="{FF2B5EF4-FFF2-40B4-BE49-F238E27FC236}">
                  <a16:creationId xmlns:a16="http://schemas.microsoft.com/office/drawing/2014/main" id="{45E52AD1-066F-43B5-58D7-F8D4A31DD1A1}"/>
                </a:ext>
              </a:extLst>
            </p:cNvPr>
            <p:cNvCxnSpPr>
              <a:stCxn id="112" idx="0"/>
            </p:cNvCxnSpPr>
            <p:nvPr/>
          </p:nvCxnSpPr>
          <p:spPr>
            <a:xfrm flipH="1" flipV="1">
              <a:off x="6151976" y="3200812"/>
              <a:ext cx="499090" cy="36809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E1DD4D-24D8-DA9A-2A3E-623F86EE716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2B94899-C972-3F77-2E6D-CC60A0B3E01D}"/>
              </a:ext>
            </a:extLst>
          </p:cNvPr>
          <p:cNvGrpSpPr/>
          <p:nvPr/>
        </p:nvGrpSpPr>
        <p:grpSpPr>
          <a:xfrm>
            <a:off x="3899756" y="1412776"/>
            <a:ext cx="3822360" cy="1402733"/>
            <a:chOff x="5789509" y="1681613"/>
            <a:chExt cx="3822360" cy="1402733"/>
          </a:xfrm>
        </p:grpSpPr>
        <p:cxnSp>
          <p:nvCxnSpPr>
            <p:cNvPr id="5" name="Straight Connector 4">
              <a:extLst>
                <a:ext uri="{FF2B5EF4-FFF2-40B4-BE49-F238E27FC236}">
                  <a16:creationId xmlns:a16="http://schemas.microsoft.com/office/drawing/2014/main" id="{107E4054-32EC-1F45-6896-438BFF67956B}"/>
                </a:ext>
              </a:extLst>
            </p:cNvPr>
            <p:cNvCxnSpPr>
              <a:cxnSpLocks/>
            </p:cNvCxnSpPr>
            <p:nvPr/>
          </p:nvCxnSpPr>
          <p:spPr>
            <a:xfrm flipH="1" flipV="1">
              <a:off x="6011469" y="2724417"/>
              <a:ext cx="1692188" cy="2427"/>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B0374BE-942F-81B2-153F-497B1440A729}"/>
                </a:ext>
              </a:extLst>
            </p:cNvPr>
            <p:cNvSpPr txBox="1"/>
            <p:nvPr/>
          </p:nvSpPr>
          <p:spPr>
            <a:xfrm>
              <a:off x="6814551" y="2398546"/>
              <a:ext cx="533400" cy="381000"/>
            </a:xfrm>
            <a:prstGeom prst="rect">
              <a:avLst/>
            </a:prstGeom>
            <a:noFill/>
          </p:spPr>
          <p:txBody>
            <a:bodyPr wrap="square" rtlCol="0">
              <a:spAutoFit/>
            </a:bodyPr>
            <a:lstStyle/>
            <a:p>
              <a:r>
                <a:rPr lang="en-US" dirty="0"/>
                <a:t>0</a:t>
              </a:r>
              <a:endParaRPr lang="en-US" baseline="-25000" dirty="0"/>
            </a:p>
          </p:txBody>
        </p:sp>
        <p:sp>
          <p:nvSpPr>
            <p:cNvPr id="7" name="TextBox 6">
              <a:extLst>
                <a:ext uri="{FF2B5EF4-FFF2-40B4-BE49-F238E27FC236}">
                  <a16:creationId xmlns:a16="http://schemas.microsoft.com/office/drawing/2014/main" id="{A698D138-CF48-4B26-1308-F548353C0EA1}"/>
                </a:ext>
              </a:extLst>
            </p:cNvPr>
            <p:cNvSpPr txBox="1"/>
            <p:nvPr/>
          </p:nvSpPr>
          <p:spPr>
            <a:xfrm>
              <a:off x="6554859" y="1681613"/>
              <a:ext cx="716750" cy="369332"/>
            </a:xfrm>
            <a:prstGeom prst="rect">
              <a:avLst/>
            </a:prstGeom>
            <a:noFill/>
          </p:spPr>
          <p:txBody>
            <a:bodyPr wrap="square" rtlCol="0">
              <a:spAutoFit/>
            </a:bodyPr>
            <a:lstStyle/>
            <a:p>
              <a:r>
                <a:rPr lang="en-US" dirty="0" err="1"/>
                <a:t>B</a:t>
              </a:r>
              <a:r>
                <a:rPr lang="en-US" baseline="-25000" dirty="0" err="1"/>
                <a:t>z</a:t>
              </a:r>
              <a:r>
                <a:rPr lang="en-US" dirty="0"/>
                <a:t>(x)</a:t>
              </a:r>
              <a:endParaRPr lang="en-US" baseline="-25000" dirty="0"/>
            </a:p>
          </p:txBody>
        </p:sp>
        <p:grpSp>
          <p:nvGrpSpPr>
            <p:cNvPr id="8" name="Group 7">
              <a:extLst>
                <a:ext uri="{FF2B5EF4-FFF2-40B4-BE49-F238E27FC236}">
                  <a16:creationId xmlns:a16="http://schemas.microsoft.com/office/drawing/2014/main" id="{311423AF-9ED8-A8DE-EE3E-BD7C7574E2EA}"/>
                </a:ext>
              </a:extLst>
            </p:cNvPr>
            <p:cNvGrpSpPr/>
            <p:nvPr/>
          </p:nvGrpSpPr>
          <p:grpSpPr>
            <a:xfrm>
              <a:off x="7893613" y="2589046"/>
              <a:ext cx="1718256" cy="304800"/>
              <a:chOff x="6391568" y="1538602"/>
              <a:chExt cx="1718256" cy="304800"/>
            </a:xfrm>
          </p:grpSpPr>
          <p:cxnSp>
            <p:nvCxnSpPr>
              <p:cNvPr id="10" name="Straight Connector 9">
                <a:extLst>
                  <a:ext uri="{FF2B5EF4-FFF2-40B4-BE49-F238E27FC236}">
                    <a16:creationId xmlns:a16="http://schemas.microsoft.com/office/drawing/2014/main" id="{A2FFD4F1-315E-19FD-7703-121A41013B24}"/>
                  </a:ext>
                </a:extLst>
              </p:cNvPr>
              <p:cNvCxnSpPr>
                <a:cxnSpLocks/>
              </p:cNvCxnSpPr>
              <p:nvPr/>
            </p:nvCxnSpPr>
            <p:spPr>
              <a:xfrm>
                <a:off x="6391568" y="1686097"/>
                <a:ext cx="171825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9FF6C7E-3D59-4FBE-A26D-C7B6B4187AF4}"/>
                  </a:ext>
                </a:extLst>
              </p:cNvPr>
              <p:cNvSpPr/>
              <p:nvPr/>
            </p:nvSpPr>
            <p:spPr>
              <a:xfrm rot="5400000">
                <a:off x="7128960" y="1043302"/>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5F4898F3-1BA7-6B8D-2E28-E6B251756235}"/>
                </a:ext>
              </a:extLst>
            </p:cNvPr>
            <p:cNvSpPr txBox="1"/>
            <p:nvPr/>
          </p:nvSpPr>
          <p:spPr>
            <a:xfrm>
              <a:off x="5789509" y="2703346"/>
              <a:ext cx="533400" cy="381000"/>
            </a:xfrm>
            <a:prstGeom prst="rect">
              <a:avLst/>
            </a:prstGeom>
            <a:noFill/>
          </p:spPr>
          <p:txBody>
            <a:bodyPr wrap="square" rtlCol="0">
              <a:spAutoFit/>
            </a:bodyPr>
            <a:lstStyle/>
            <a:p>
              <a:r>
                <a:rPr lang="en-US" b="1" dirty="0"/>
                <a:t>x</a:t>
              </a:r>
              <a:endParaRPr lang="en-US" b="1" baseline="-25000" dirty="0"/>
            </a:p>
          </p:txBody>
        </p:sp>
      </p:grpSp>
      <p:cxnSp>
        <p:nvCxnSpPr>
          <p:cNvPr id="17" name="Straight Arrow Connector 16">
            <a:extLst>
              <a:ext uri="{FF2B5EF4-FFF2-40B4-BE49-F238E27FC236}">
                <a16:creationId xmlns:a16="http://schemas.microsoft.com/office/drawing/2014/main" id="{ABFFB5B1-2048-A42A-D303-985D3DB8ED15}"/>
              </a:ext>
            </a:extLst>
          </p:cNvPr>
          <p:cNvCxnSpPr>
            <a:cxnSpLocks/>
          </p:cNvCxnSpPr>
          <p:nvPr/>
        </p:nvCxnSpPr>
        <p:spPr>
          <a:xfrm flipV="1">
            <a:off x="5345852" y="2036644"/>
            <a:ext cx="0" cy="421363"/>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4957B3B-2640-E41B-2828-9CFA98A74DE4}"/>
              </a:ext>
            </a:extLst>
          </p:cNvPr>
          <p:cNvSpPr txBox="1"/>
          <p:nvPr/>
        </p:nvSpPr>
        <p:spPr>
          <a:xfrm>
            <a:off x="7734378" y="2267507"/>
            <a:ext cx="533400" cy="381000"/>
          </a:xfrm>
          <a:prstGeom prst="rect">
            <a:avLst/>
          </a:prstGeom>
          <a:noFill/>
        </p:spPr>
        <p:txBody>
          <a:bodyPr wrap="square" rtlCol="0">
            <a:spAutoFit/>
          </a:bodyPr>
          <a:lstStyle/>
          <a:p>
            <a:r>
              <a:rPr lang="en-US" b="1" dirty="0"/>
              <a:t>x</a:t>
            </a:r>
            <a:endParaRPr lang="en-US" b="1" baseline="-25000" dirty="0"/>
          </a:p>
        </p:txBody>
      </p:sp>
      <p:cxnSp>
        <p:nvCxnSpPr>
          <p:cNvPr id="21" name="Straight Arrow Connector 20">
            <a:extLst>
              <a:ext uri="{FF2B5EF4-FFF2-40B4-BE49-F238E27FC236}">
                <a16:creationId xmlns:a16="http://schemas.microsoft.com/office/drawing/2014/main" id="{BC772FA4-3015-5BA8-6AC0-5D26FCF9EA33}"/>
              </a:ext>
            </a:extLst>
          </p:cNvPr>
          <p:cNvCxnSpPr>
            <a:cxnSpLocks/>
          </p:cNvCxnSpPr>
          <p:nvPr/>
        </p:nvCxnSpPr>
        <p:spPr>
          <a:xfrm>
            <a:off x="4769788" y="2467704"/>
            <a:ext cx="0" cy="44174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BF85867-900B-EE3E-5F91-D67B2F9903DB}"/>
              </a:ext>
            </a:extLst>
          </p:cNvPr>
          <p:cNvCxnSpPr>
            <a:cxnSpLocks/>
          </p:cNvCxnSpPr>
          <p:nvPr/>
        </p:nvCxnSpPr>
        <p:spPr>
          <a:xfrm flipV="1">
            <a:off x="5705892" y="1828015"/>
            <a:ext cx="0" cy="627565"/>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03C6D5D-AEE7-8452-246C-03809D5A74CA}"/>
              </a:ext>
            </a:extLst>
          </p:cNvPr>
          <p:cNvCxnSpPr>
            <a:cxnSpLocks/>
          </p:cNvCxnSpPr>
          <p:nvPr/>
        </p:nvCxnSpPr>
        <p:spPr>
          <a:xfrm>
            <a:off x="4409748" y="2467704"/>
            <a:ext cx="0" cy="63224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6177528-2FC3-0F3E-F9A1-9A85069E9BCE}"/>
              </a:ext>
            </a:extLst>
          </p:cNvPr>
          <p:cNvSpPr txBox="1"/>
          <p:nvPr/>
        </p:nvSpPr>
        <p:spPr>
          <a:xfrm>
            <a:off x="6678000" y="1887020"/>
            <a:ext cx="645746" cy="369332"/>
          </a:xfrm>
          <a:prstGeom prst="rect">
            <a:avLst/>
          </a:prstGeom>
          <a:noFill/>
        </p:spPr>
        <p:txBody>
          <a:bodyPr wrap="square" rtlCol="0">
            <a:spAutoFit/>
          </a:bodyPr>
          <a:lstStyle/>
          <a:p>
            <a:r>
              <a:rPr lang="el-GR" b="1" dirty="0">
                <a:latin typeface="Arial" panose="020B0604020202020204" pitchFamily="34" charset="0"/>
              </a:rPr>
              <a:t>ρ</a:t>
            </a:r>
            <a:r>
              <a:rPr lang="en-US" b="1" dirty="0"/>
              <a:t>(x)</a:t>
            </a:r>
            <a:endParaRPr lang="en-US" b="1" baseline="-25000" dirty="0"/>
          </a:p>
        </p:txBody>
      </p:sp>
      <p:sp>
        <p:nvSpPr>
          <p:cNvPr id="14" name="TextBox 13">
            <a:extLst>
              <a:ext uri="{FF2B5EF4-FFF2-40B4-BE49-F238E27FC236}">
                <a16:creationId xmlns:a16="http://schemas.microsoft.com/office/drawing/2014/main" id="{DC921A6A-B062-9CA3-A554-C09BF4B9625D}"/>
              </a:ext>
            </a:extLst>
          </p:cNvPr>
          <p:cNvSpPr txBox="1"/>
          <p:nvPr/>
        </p:nvSpPr>
        <p:spPr>
          <a:xfrm>
            <a:off x="4727848" y="4249726"/>
            <a:ext cx="1950151" cy="523220"/>
          </a:xfrm>
          <a:prstGeom prst="rect">
            <a:avLst/>
          </a:prstGeom>
          <a:noFill/>
        </p:spPr>
        <p:txBody>
          <a:bodyPr wrap="square">
            <a:spAutoFit/>
          </a:bodyPr>
          <a:lstStyle/>
          <a:p>
            <a:pPr eaLnBrk="1" hangingPunct="1">
              <a:spcBef>
                <a:spcPct val="50000"/>
              </a:spcBef>
              <a:buClrTx/>
              <a:buSzTx/>
              <a:buFont typeface="Symbol" pitchFamily="18" charset="2"/>
              <a:buChar char="w"/>
            </a:pPr>
            <a:r>
              <a:rPr lang="en-US" altLang="en-US" sz="2800" dirty="0">
                <a:latin typeface="Arial" pitchFamily="34" charset="0"/>
              </a:rPr>
              <a:t>(x) </a:t>
            </a:r>
            <a:r>
              <a:rPr lang="en-US" altLang="en-US" sz="2800" dirty="0">
                <a:latin typeface="Symbol" pitchFamily="18" charset="2"/>
              </a:rPr>
              <a:t>= </a:t>
            </a:r>
            <a:r>
              <a:rPr lang="en-US" altLang="en-US" sz="2800" dirty="0" err="1">
                <a:latin typeface="Symbol" pitchFamily="18" charset="2"/>
              </a:rPr>
              <a:t>g</a:t>
            </a:r>
            <a:r>
              <a:rPr lang="en-US" altLang="en-US" sz="2800" dirty="0" err="1">
                <a:latin typeface="Arial" pitchFamily="34" charset="0"/>
              </a:rPr>
              <a:t>G</a:t>
            </a:r>
            <a:r>
              <a:rPr lang="en-US" altLang="en-US" sz="2800" baseline="-25000" dirty="0" err="1">
                <a:latin typeface="Arial" pitchFamily="34" charset="0"/>
              </a:rPr>
              <a:t>x</a:t>
            </a:r>
            <a:r>
              <a:rPr lang="en-US" altLang="en-US" sz="2800" dirty="0" err="1">
                <a:latin typeface="Arial" pitchFamily="34" charset="0"/>
              </a:rPr>
              <a:t>x</a:t>
            </a:r>
            <a:endParaRPr lang="en-US" altLang="en-US" sz="2800" dirty="0">
              <a:latin typeface="Arial" pitchFamily="34" charset="0"/>
            </a:endParaRPr>
          </a:p>
        </p:txBody>
      </p:sp>
    </p:spTree>
    <p:extLst>
      <p:ext uri="{BB962C8B-B14F-4D97-AF65-F5344CB8AC3E}">
        <p14:creationId xmlns:p14="http://schemas.microsoft.com/office/powerpoint/2010/main" val="540734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020F5F-FDD6-4FA5-57CB-F691C7B95266}"/>
            </a:ext>
          </a:extLst>
        </p:cNvPr>
        <p:cNvGrpSpPr/>
        <p:nvPr/>
      </p:nvGrpSpPr>
      <p:grpSpPr>
        <a:xfrm>
          <a:off x="0" y="0"/>
          <a:ext cx="0" cy="0"/>
          <a:chOff x="0" y="0"/>
          <a:chExt cx="0" cy="0"/>
        </a:xfrm>
      </p:grpSpPr>
      <p:pic>
        <p:nvPicPr>
          <p:cNvPr id="16386" name="Picture 2">
            <a:extLst>
              <a:ext uri="{FF2B5EF4-FFF2-40B4-BE49-F238E27FC236}">
                <a16:creationId xmlns:a16="http://schemas.microsoft.com/office/drawing/2014/main" id="{8A3C5235-81FA-1F17-85C4-53819E45A8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539" t="93112" r="6545" b="1127"/>
          <a:stretch/>
        </p:blipFill>
        <p:spPr bwMode="auto">
          <a:xfrm>
            <a:off x="7282204" y="5618436"/>
            <a:ext cx="3009089" cy="68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E46CFF71-F6E1-4070-EBE9-B043F76378F4}"/>
              </a:ext>
            </a:extLst>
          </p:cNvPr>
          <p:cNvCxnSpPr/>
          <p:nvPr/>
        </p:nvCxnSpPr>
        <p:spPr>
          <a:xfrm>
            <a:off x="6710703" y="4319114"/>
            <a:ext cx="3390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10A40A6-2AC3-6539-6E43-84BDAA94EE8A}"/>
              </a:ext>
            </a:extLst>
          </p:cNvPr>
          <p:cNvCxnSpPr/>
          <p:nvPr/>
        </p:nvCxnSpPr>
        <p:spPr>
          <a:xfrm>
            <a:off x="6710703" y="5081114"/>
            <a:ext cx="62589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FFEBB38-CA3B-AA5A-4795-AD7639768DD0}"/>
              </a:ext>
            </a:extLst>
          </p:cNvPr>
          <p:cNvSpPr txBox="1"/>
          <p:nvPr/>
        </p:nvSpPr>
        <p:spPr>
          <a:xfrm>
            <a:off x="6177303" y="4128614"/>
            <a:ext cx="533400" cy="369332"/>
          </a:xfrm>
          <a:prstGeom prst="rect">
            <a:avLst/>
          </a:prstGeom>
          <a:noFill/>
        </p:spPr>
        <p:txBody>
          <a:bodyPr wrap="square" rtlCol="0">
            <a:spAutoFit/>
          </a:bodyPr>
          <a:lstStyle/>
          <a:p>
            <a:r>
              <a:rPr lang="en-US" dirty="0" err="1"/>
              <a:t>rf</a:t>
            </a:r>
            <a:endParaRPr lang="en-US" dirty="0"/>
          </a:p>
        </p:txBody>
      </p:sp>
      <p:sp>
        <p:nvSpPr>
          <p:cNvPr id="11" name="TextBox 10">
            <a:extLst>
              <a:ext uri="{FF2B5EF4-FFF2-40B4-BE49-F238E27FC236}">
                <a16:creationId xmlns:a16="http://schemas.microsoft.com/office/drawing/2014/main" id="{94BABCB5-3013-92B8-C3FB-E62FAF4983AA}"/>
              </a:ext>
            </a:extLst>
          </p:cNvPr>
          <p:cNvSpPr txBox="1"/>
          <p:nvPr/>
        </p:nvSpPr>
        <p:spPr>
          <a:xfrm>
            <a:off x="6162063" y="4890614"/>
            <a:ext cx="533400" cy="369332"/>
          </a:xfrm>
          <a:prstGeom prst="rect">
            <a:avLst/>
          </a:prstGeom>
          <a:noFill/>
        </p:spPr>
        <p:txBody>
          <a:bodyPr wrap="square" rtlCol="0">
            <a:spAutoFit/>
          </a:bodyPr>
          <a:lstStyle/>
          <a:p>
            <a:r>
              <a:rPr lang="en-US" dirty="0"/>
              <a:t>G</a:t>
            </a:r>
            <a:r>
              <a:rPr lang="en-US" baseline="-25000" dirty="0"/>
              <a:t>x</a:t>
            </a:r>
          </a:p>
        </p:txBody>
      </p:sp>
      <p:sp>
        <p:nvSpPr>
          <p:cNvPr id="12" name="TextBox 11">
            <a:extLst>
              <a:ext uri="{FF2B5EF4-FFF2-40B4-BE49-F238E27FC236}">
                <a16:creationId xmlns:a16="http://schemas.microsoft.com/office/drawing/2014/main" id="{B027422C-3715-E310-6591-EAB973505028}"/>
              </a:ext>
            </a:extLst>
          </p:cNvPr>
          <p:cNvSpPr txBox="1"/>
          <p:nvPr/>
        </p:nvSpPr>
        <p:spPr>
          <a:xfrm>
            <a:off x="5879975" y="5780011"/>
            <a:ext cx="1074578" cy="369332"/>
          </a:xfrm>
          <a:prstGeom prst="rect">
            <a:avLst/>
          </a:prstGeom>
          <a:noFill/>
        </p:spPr>
        <p:txBody>
          <a:bodyPr wrap="square" rtlCol="0">
            <a:spAutoFit/>
          </a:bodyPr>
          <a:lstStyle/>
          <a:p>
            <a:r>
              <a:rPr lang="en-US" b="1" dirty="0"/>
              <a:t>Signal</a:t>
            </a:r>
          </a:p>
        </p:txBody>
      </p:sp>
      <p:sp>
        <p:nvSpPr>
          <p:cNvPr id="13" name="TextBox 12">
            <a:extLst>
              <a:ext uri="{FF2B5EF4-FFF2-40B4-BE49-F238E27FC236}">
                <a16:creationId xmlns:a16="http://schemas.microsoft.com/office/drawing/2014/main" id="{CFEBCC0C-C773-FE11-33C9-714C5BB8ED92}"/>
              </a:ext>
            </a:extLst>
          </p:cNvPr>
          <p:cNvSpPr txBox="1"/>
          <p:nvPr/>
        </p:nvSpPr>
        <p:spPr>
          <a:xfrm>
            <a:off x="9568203" y="4281014"/>
            <a:ext cx="533400" cy="369332"/>
          </a:xfrm>
          <a:prstGeom prst="rect">
            <a:avLst/>
          </a:prstGeom>
          <a:noFill/>
        </p:spPr>
        <p:txBody>
          <a:bodyPr wrap="square" rtlCol="0">
            <a:spAutoFit/>
          </a:bodyPr>
          <a:lstStyle/>
          <a:p>
            <a:r>
              <a:rPr lang="en-US" dirty="0"/>
              <a:t>t</a:t>
            </a:r>
          </a:p>
        </p:txBody>
      </p:sp>
      <p:cxnSp>
        <p:nvCxnSpPr>
          <p:cNvPr id="22" name="Straight Connector 21">
            <a:extLst>
              <a:ext uri="{FF2B5EF4-FFF2-40B4-BE49-F238E27FC236}">
                <a16:creationId xmlns:a16="http://schemas.microsoft.com/office/drawing/2014/main" id="{F7AB96D6-4A62-B3CF-2824-E299A0864B3A}"/>
              </a:ext>
            </a:extLst>
          </p:cNvPr>
          <p:cNvCxnSpPr/>
          <p:nvPr/>
        </p:nvCxnSpPr>
        <p:spPr>
          <a:xfrm flipV="1">
            <a:off x="7129803" y="3861914"/>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CD10F3A-B7BC-BCD5-318F-F7299A640B2A}"/>
              </a:ext>
            </a:extLst>
          </p:cNvPr>
          <p:cNvCxnSpPr/>
          <p:nvPr/>
        </p:nvCxnSpPr>
        <p:spPr>
          <a:xfrm flipV="1">
            <a:off x="7320303" y="3861914"/>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74A199D-1AA0-03BA-38A4-D12DA79ECB8C}"/>
              </a:ext>
            </a:extLst>
          </p:cNvPr>
          <p:cNvCxnSpPr/>
          <p:nvPr/>
        </p:nvCxnSpPr>
        <p:spPr>
          <a:xfrm>
            <a:off x="7127799" y="3861914"/>
            <a:ext cx="198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D5A19BF-489B-AA79-FB81-B97AA93B9B83}"/>
              </a:ext>
            </a:extLst>
          </p:cNvPr>
          <p:cNvCxnSpPr>
            <a:cxnSpLocks/>
          </p:cNvCxnSpPr>
          <p:nvPr/>
        </p:nvCxnSpPr>
        <p:spPr>
          <a:xfrm flipV="1">
            <a:off x="7457454" y="5352280"/>
            <a:ext cx="800407" cy="42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B6006F3-CBE3-E716-969B-FCA566DFFF74}"/>
              </a:ext>
            </a:extLst>
          </p:cNvPr>
          <p:cNvCxnSpPr>
            <a:cxnSpLocks/>
          </p:cNvCxnSpPr>
          <p:nvPr/>
        </p:nvCxnSpPr>
        <p:spPr>
          <a:xfrm flipH="1" flipV="1">
            <a:off x="7336599" y="5081115"/>
            <a:ext cx="120855" cy="2711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34384A2-060B-F161-098D-FFCFE82A5180}"/>
              </a:ext>
            </a:extLst>
          </p:cNvPr>
          <p:cNvSpPr txBox="1"/>
          <p:nvPr/>
        </p:nvSpPr>
        <p:spPr>
          <a:xfrm>
            <a:off x="7146775" y="4637744"/>
            <a:ext cx="533400" cy="369332"/>
          </a:xfrm>
          <a:prstGeom prst="rect">
            <a:avLst/>
          </a:prstGeom>
          <a:noFill/>
        </p:spPr>
        <p:txBody>
          <a:bodyPr wrap="square" rtlCol="0">
            <a:spAutoFit/>
          </a:bodyPr>
          <a:lstStyle/>
          <a:p>
            <a:r>
              <a:rPr lang="en-US" dirty="0"/>
              <a:t>t</a:t>
            </a:r>
            <a:r>
              <a:rPr lang="en-US" baseline="-25000" dirty="0"/>
              <a:t>1</a:t>
            </a:r>
          </a:p>
        </p:txBody>
      </p:sp>
      <p:sp>
        <p:nvSpPr>
          <p:cNvPr id="40" name="TextBox 39">
            <a:extLst>
              <a:ext uri="{FF2B5EF4-FFF2-40B4-BE49-F238E27FC236}">
                <a16:creationId xmlns:a16="http://schemas.microsoft.com/office/drawing/2014/main" id="{0E33E496-83FA-6454-A616-C5361E0927F7}"/>
              </a:ext>
            </a:extLst>
          </p:cNvPr>
          <p:cNvSpPr txBox="1"/>
          <p:nvPr/>
        </p:nvSpPr>
        <p:spPr>
          <a:xfrm>
            <a:off x="8366192" y="4465680"/>
            <a:ext cx="533400" cy="369332"/>
          </a:xfrm>
          <a:prstGeom prst="rect">
            <a:avLst/>
          </a:prstGeom>
          <a:noFill/>
        </p:spPr>
        <p:txBody>
          <a:bodyPr wrap="square" rtlCol="0">
            <a:spAutoFit/>
          </a:bodyPr>
          <a:lstStyle/>
          <a:p>
            <a:r>
              <a:rPr lang="en-US" dirty="0"/>
              <a:t>t</a:t>
            </a:r>
            <a:r>
              <a:rPr lang="en-US" baseline="-25000" dirty="0"/>
              <a:t>2</a:t>
            </a:r>
          </a:p>
        </p:txBody>
      </p:sp>
      <p:cxnSp>
        <p:nvCxnSpPr>
          <p:cNvPr id="50" name="Straight Connector 49">
            <a:extLst>
              <a:ext uri="{FF2B5EF4-FFF2-40B4-BE49-F238E27FC236}">
                <a16:creationId xmlns:a16="http://schemas.microsoft.com/office/drawing/2014/main" id="{9202116A-62DF-D136-6627-27799C93397E}"/>
              </a:ext>
            </a:extLst>
          </p:cNvPr>
          <p:cNvCxnSpPr>
            <a:cxnSpLocks/>
          </p:cNvCxnSpPr>
          <p:nvPr/>
        </p:nvCxnSpPr>
        <p:spPr>
          <a:xfrm flipV="1">
            <a:off x="8257861" y="4856436"/>
            <a:ext cx="370435" cy="4958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10E7793-A1AC-AC8E-02CC-9DCFE779EFF3}"/>
              </a:ext>
            </a:extLst>
          </p:cNvPr>
          <p:cNvCxnSpPr>
            <a:cxnSpLocks/>
          </p:cNvCxnSpPr>
          <p:nvPr/>
        </p:nvCxnSpPr>
        <p:spPr>
          <a:xfrm flipV="1">
            <a:off x="8635404" y="4840924"/>
            <a:ext cx="1655889" cy="126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389" name="Group 16388">
            <a:extLst>
              <a:ext uri="{FF2B5EF4-FFF2-40B4-BE49-F238E27FC236}">
                <a16:creationId xmlns:a16="http://schemas.microsoft.com/office/drawing/2014/main" id="{BA7BE9CE-FD12-6EBC-4EE6-ACFDAFD72BB8}"/>
              </a:ext>
            </a:extLst>
          </p:cNvPr>
          <p:cNvGrpSpPr/>
          <p:nvPr/>
        </p:nvGrpSpPr>
        <p:grpSpPr>
          <a:xfrm>
            <a:off x="7206003" y="3587594"/>
            <a:ext cx="2166360" cy="3276600"/>
            <a:chOff x="5646000" y="3315523"/>
            <a:chExt cx="2166360" cy="3276600"/>
          </a:xfrm>
        </p:grpSpPr>
        <p:cxnSp>
          <p:nvCxnSpPr>
            <p:cNvPr id="16396" name="Straight Connector 16395">
              <a:extLst>
                <a:ext uri="{FF2B5EF4-FFF2-40B4-BE49-F238E27FC236}">
                  <a16:creationId xmlns:a16="http://schemas.microsoft.com/office/drawing/2014/main" id="{26E03CCA-93C1-9CA8-7C78-FD68299A43A5}"/>
                </a:ext>
              </a:extLst>
            </p:cNvPr>
            <p:cNvCxnSpPr/>
            <p:nvPr/>
          </p:nvCxnSpPr>
          <p:spPr>
            <a:xfrm flipV="1">
              <a:off x="5646000" y="3315523"/>
              <a:ext cx="0" cy="327660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8630BAC-CD85-E47C-A80A-A1CD6B38A961}"/>
                </a:ext>
              </a:extLst>
            </p:cNvPr>
            <p:cNvCxnSpPr/>
            <p:nvPr/>
          </p:nvCxnSpPr>
          <p:spPr>
            <a:xfrm flipV="1">
              <a:off x="7808944" y="3315523"/>
              <a:ext cx="0" cy="327660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6E511596-9079-8140-A292-2CAA91E70CBB}"/>
                </a:ext>
              </a:extLst>
            </p:cNvPr>
            <p:cNvSpPr txBox="1"/>
            <p:nvPr/>
          </p:nvSpPr>
          <p:spPr>
            <a:xfrm>
              <a:off x="6392383" y="6129300"/>
              <a:ext cx="699745" cy="369332"/>
            </a:xfrm>
            <a:prstGeom prst="rect">
              <a:avLst/>
            </a:prstGeom>
            <a:noFill/>
          </p:spPr>
          <p:txBody>
            <a:bodyPr wrap="square" rtlCol="0">
              <a:spAutoFit/>
            </a:bodyPr>
            <a:lstStyle/>
            <a:p>
              <a:pPr algn="ctr"/>
              <a:r>
                <a:rPr lang="en-US" dirty="0"/>
                <a:t>TE</a:t>
              </a:r>
            </a:p>
          </p:txBody>
        </p:sp>
        <p:cxnSp>
          <p:nvCxnSpPr>
            <p:cNvPr id="16398" name="Straight Arrow Connector 16397">
              <a:extLst>
                <a:ext uri="{FF2B5EF4-FFF2-40B4-BE49-F238E27FC236}">
                  <a16:creationId xmlns:a16="http://schemas.microsoft.com/office/drawing/2014/main" id="{644B2DD7-9446-4B51-A66B-7DD6E3F2DF30}"/>
                </a:ext>
              </a:extLst>
            </p:cNvPr>
            <p:cNvCxnSpPr>
              <a:stCxn id="66" idx="1"/>
            </p:cNvCxnSpPr>
            <p:nvPr/>
          </p:nvCxnSpPr>
          <p:spPr>
            <a:xfrm flipH="1">
              <a:off x="5646001" y="6313966"/>
              <a:ext cx="74638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715AD56E-46C8-73C3-579C-8B192CCFA975}"/>
                </a:ext>
              </a:extLst>
            </p:cNvPr>
            <p:cNvCxnSpPr>
              <a:stCxn id="66" idx="3"/>
            </p:cNvCxnSpPr>
            <p:nvPr/>
          </p:nvCxnSpPr>
          <p:spPr>
            <a:xfrm>
              <a:off x="7092128" y="6313966"/>
              <a:ext cx="72023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6387" name="TextBox 1">
            <a:extLst>
              <a:ext uri="{FF2B5EF4-FFF2-40B4-BE49-F238E27FC236}">
                <a16:creationId xmlns:a16="http://schemas.microsoft.com/office/drawing/2014/main" id="{965DFC7D-8898-E58F-867E-DE14349B18A8}"/>
              </a:ext>
            </a:extLst>
          </p:cNvPr>
          <p:cNvSpPr txBox="1">
            <a:spLocks noChangeArrowheads="1"/>
          </p:cNvSpPr>
          <p:nvPr/>
        </p:nvSpPr>
        <p:spPr bwMode="auto">
          <a:xfrm>
            <a:off x="1558918" y="1755139"/>
            <a:ext cx="365016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en-US" dirty="0">
                <a:solidFill>
                  <a:srgbClr val="FFFFFF"/>
                </a:solidFill>
                <a:latin typeface="Garamond" pitchFamily="18" charset="0"/>
              </a:rPr>
              <a:t>Applying a dephasing gradient followed by a </a:t>
            </a:r>
            <a:r>
              <a:rPr lang="en-US" altLang="en-US" dirty="0" err="1">
                <a:solidFill>
                  <a:srgbClr val="FFFFFF"/>
                </a:solidFill>
                <a:latin typeface="Garamond" pitchFamily="18" charset="0"/>
              </a:rPr>
              <a:t>rephasing</a:t>
            </a:r>
            <a:r>
              <a:rPr lang="en-US" altLang="en-US" dirty="0">
                <a:solidFill>
                  <a:srgbClr val="FFFFFF"/>
                </a:solidFill>
                <a:latin typeface="Garamond" pitchFamily="18" charset="0"/>
              </a:rPr>
              <a:t> gradient causes the spins to first run away from each other and then to turn around and run back creating a gradient echo.</a:t>
            </a:r>
          </a:p>
        </p:txBody>
      </p:sp>
      <p:sp>
        <p:nvSpPr>
          <p:cNvPr id="3" name="TextBox 2">
            <a:extLst>
              <a:ext uri="{FF2B5EF4-FFF2-40B4-BE49-F238E27FC236}">
                <a16:creationId xmlns:a16="http://schemas.microsoft.com/office/drawing/2014/main" id="{8B0962BD-01E4-5F54-D8FE-9F540CB2FD70}"/>
              </a:ext>
            </a:extLst>
          </p:cNvPr>
          <p:cNvSpPr txBox="1"/>
          <p:nvPr/>
        </p:nvSpPr>
        <p:spPr>
          <a:xfrm>
            <a:off x="1518066" y="179014"/>
            <a:ext cx="9397043" cy="502958"/>
          </a:xfrm>
          <a:prstGeom prst="rect">
            <a:avLst/>
          </a:prstGeom>
          <a:noFill/>
        </p:spPr>
        <p:txBody>
          <a:bodyPr wrap="square">
            <a:spAutoFit/>
          </a:bodyPr>
          <a:lstStyle/>
          <a:p>
            <a:pPr algn="l">
              <a:lnSpc>
                <a:spcPct val="80000"/>
              </a:lnSpc>
            </a:pPr>
            <a:r>
              <a:rPr lang="en-US" altLang="zh-CN" sz="3200" b="1" dirty="0">
                <a:solidFill>
                  <a:srgbClr val="FFFF99"/>
                </a:solidFill>
              </a:rPr>
              <a:t>Adding a magnetic field gradient to encode spins. </a:t>
            </a:r>
          </a:p>
        </p:txBody>
      </p:sp>
      <p:sp>
        <p:nvSpPr>
          <p:cNvPr id="88" name="TextBox 87">
            <a:extLst>
              <a:ext uri="{FF2B5EF4-FFF2-40B4-BE49-F238E27FC236}">
                <a16:creationId xmlns:a16="http://schemas.microsoft.com/office/drawing/2014/main" id="{B9F16B69-7C78-5CF4-22B3-40B9FA8E90BF}"/>
              </a:ext>
            </a:extLst>
          </p:cNvPr>
          <p:cNvSpPr txBox="1"/>
          <p:nvPr/>
        </p:nvSpPr>
        <p:spPr>
          <a:xfrm>
            <a:off x="7175318" y="1854766"/>
            <a:ext cx="533400" cy="276999"/>
          </a:xfrm>
          <a:prstGeom prst="rect">
            <a:avLst/>
          </a:prstGeom>
          <a:noFill/>
        </p:spPr>
        <p:txBody>
          <a:bodyPr wrap="square" rtlCol="0">
            <a:spAutoFit/>
          </a:bodyPr>
          <a:lstStyle/>
          <a:p>
            <a:r>
              <a:rPr lang="en-US" baseline="-25000" dirty="0"/>
              <a:t>x</a:t>
            </a:r>
          </a:p>
        </p:txBody>
      </p:sp>
      <p:grpSp>
        <p:nvGrpSpPr>
          <p:cNvPr id="104" name="Group 103">
            <a:extLst>
              <a:ext uri="{FF2B5EF4-FFF2-40B4-BE49-F238E27FC236}">
                <a16:creationId xmlns:a16="http://schemas.microsoft.com/office/drawing/2014/main" id="{B07B3067-EA54-A8DE-FA43-46BF29445566}"/>
              </a:ext>
            </a:extLst>
          </p:cNvPr>
          <p:cNvGrpSpPr/>
          <p:nvPr/>
        </p:nvGrpSpPr>
        <p:grpSpPr>
          <a:xfrm>
            <a:off x="5950322" y="740538"/>
            <a:ext cx="1773772" cy="2733864"/>
            <a:chOff x="5683188" y="1204372"/>
            <a:chExt cx="1773772" cy="2733864"/>
          </a:xfrm>
        </p:grpSpPr>
        <p:cxnSp>
          <p:nvCxnSpPr>
            <p:cNvPr id="105" name="Straight Connector 104">
              <a:extLst>
                <a:ext uri="{FF2B5EF4-FFF2-40B4-BE49-F238E27FC236}">
                  <a16:creationId xmlns:a16="http://schemas.microsoft.com/office/drawing/2014/main" id="{944132C9-9974-EDD7-316E-5DFFF76A460D}"/>
                </a:ext>
              </a:extLst>
            </p:cNvPr>
            <p:cNvCxnSpPr/>
            <p:nvPr/>
          </p:nvCxnSpPr>
          <p:spPr>
            <a:xfrm flipV="1">
              <a:off x="6304376" y="1372013"/>
              <a:ext cx="0" cy="215677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1681318-8093-A2CA-2E7E-528138C9C890}"/>
                </a:ext>
              </a:extLst>
            </p:cNvPr>
            <p:cNvCxnSpPr>
              <a:cxnSpLocks/>
            </p:cNvCxnSpPr>
            <p:nvPr/>
          </p:nvCxnSpPr>
          <p:spPr>
            <a:xfrm>
              <a:off x="5708032" y="2528900"/>
              <a:ext cx="1192688" cy="0"/>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B6C22F27-E4B8-81B9-0E09-C63DC1AFDA11}"/>
                </a:ext>
              </a:extLst>
            </p:cNvPr>
            <p:cNvSpPr txBox="1"/>
            <p:nvPr/>
          </p:nvSpPr>
          <p:spPr>
            <a:xfrm>
              <a:off x="5683188" y="2014471"/>
              <a:ext cx="533400" cy="369332"/>
            </a:xfrm>
            <a:prstGeom prst="rect">
              <a:avLst/>
            </a:prstGeom>
            <a:noFill/>
          </p:spPr>
          <p:txBody>
            <a:bodyPr wrap="square" rtlCol="0">
              <a:spAutoFit/>
            </a:bodyPr>
            <a:lstStyle/>
            <a:p>
              <a:r>
                <a:rPr lang="en-US" dirty="0" err="1"/>
                <a:t>B</a:t>
              </a:r>
              <a:r>
                <a:rPr lang="en-US" baseline="-25000" dirty="0" err="1"/>
                <a:t>z</a:t>
              </a:r>
              <a:endParaRPr lang="en-US" baseline="-25000" dirty="0"/>
            </a:p>
          </p:txBody>
        </p:sp>
        <p:sp>
          <p:nvSpPr>
            <p:cNvPr id="108" name="TextBox 107">
              <a:extLst>
                <a:ext uri="{FF2B5EF4-FFF2-40B4-BE49-F238E27FC236}">
                  <a16:creationId xmlns:a16="http://schemas.microsoft.com/office/drawing/2014/main" id="{CA864AF5-5A63-5E76-AB25-B199411D953F}"/>
                </a:ext>
              </a:extLst>
            </p:cNvPr>
            <p:cNvSpPr txBox="1"/>
            <p:nvPr/>
          </p:nvSpPr>
          <p:spPr>
            <a:xfrm>
              <a:off x="5885276" y="1204372"/>
              <a:ext cx="533400" cy="369332"/>
            </a:xfrm>
            <a:prstGeom prst="rect">
              <a:avLst/>
            </a:prstGeom>
            <a:noFill/>
          </p:spPr>
          <p:txBody>
            <a:bodyPr wrap="square" rtlCol="0">
              <a:spAutoFit/>
            </a:bodyPr>
            <a:lstStyle/>
            <a:p>
              <a:r>
                <a:rPr lang="en-US" dirty="0"/>
                <a:t>B</a:t>
              </a:r>
              <a:r>
                <a:rPr lang="en-US" baseline="-25000" dirty="0"/>
                <a:t>0</a:t>
              </a:r>
            </a:p>
          </p:txBody>
        </p:sp>
        <p:sp>
          <p:nvSpPr>
            <p:cNvPr id="109" name="TextBox 108">
              <a:extLst>
                <a:ext uri="{FF2B5EF4-FFF2-40B4-BE49-F238E27FC236}">
                  <a16:creationId xmlns:a16="http://schemas.microsoft.com/office/drawing/2014/main" id="{8EBF90A9-CDCE-EF82-D2DF-C72AE8196FF2}"/>
                </a:ext>
              </a:extLst>
            </p:cNvPr>
            <p:cNvSpPr txBox="1"/>
            <p:nvPr/>
          </p:nvSpPr>
          <p:spPr>
            <a:xfrm>
              <a:off x="6009250" y="2458763"/>
              <a:ext cx="533400" cy="369332"/>
            </a:xfrm>
            <a:prstGeom prst="rect">
              <a:avLst/>
            </a:prstGeom>
            <a:noFill/>
          </p:spPr>
          <p:txBody>
            <a:bodyPr wrap="square" rtlCol="0">
              <a:spAutoFit/>
            </a:bodyPr>
            <a:lstStyle/>
            <a:p>
              <a:r>
                <a:rPr lang="en-US" dirty="0"/>
                <a:t>0</a:t>
              </a:r>
              <a:endParaRPr lang="en-US" baseline="-25000" dirty="0"/>
            </a:p>
          </p:txBody>
        </p:sp>
        <p:cxnSp>
          <p:nvCxnSpPr>
            <p:cNvPr id="111" name="Straight Connector 110">
              <a:extLst>
                <a:ext uri="{FF2B5EF4-FFF2-40B4-BE49-F238E27FC236}">
                  <a16:creationId xmlns:a16="http://schemas.microsoft.com/office/drawing/2014/main" id="{440B15EA-6BA3-714D-679F-C4CF7A133131}"/>
                </a:ext>
              </a:extLst>
            </p:cNvPr>
            <p:cNvCxnSpPr/>
            <p:nvPr/>
          </p:nvCxnSpPr>
          <p:spPr>
            <a:xfrm flipV="1">
              <a:off x="6060685" y="1397641"/>
              <a:ext cx="506888" cy="21311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97A9A0AE-E761-89FA-ABC6-67E1507BB2FA}"/>
                </a:ext>
              </a:extLst>
            </p:cNvPr>
            <p:cNvSpPr txBox="1"/>
            <p:nvPr/>
          </p:nvSpPr>
          <p:spPr>
            <a:xfrm>
              <a:off x="5845172" y="3568904"/>
              <a:ext cx="1611788" cy="369332"/>
            </a:xfrm>
            <a:prstGeom prst="rect">
              <a:avLst/>
            </a:prstGeom>
            <a:noFill/>
          </p:spPr>
          <p:txBody>
            <a:bodyPr wrap="square" rtlCol="0">
              <a:spAutoFit/>
            </a:bodyPr>
            <a:lstStyle/>
            <a:p>
              <a:r>
                <a:rPr lang="el-GR" dirty="0"/>
                <a:t>Δ</a:t>
              </a:r>
              <a:r>
                <a:rPr lang="en-US" dirty="0" err="1"/>
                <a:t>B</a:t>
              </a:r>
              <a:r>
                <a:rPr lang="en-US" baseline="-25000" dirty="0" err="1"/>
                <a:t>z</a:t>
              </a:r>
              <a:r>
                <a:rPr lang="en-US" dirty="0"/>
                <a:t>(x)= </a:t>
              </a:r>
              <a:r>
                <a:rPr lang="en-US" dirty="0" err="1"/>
                <a:t>G</a:t>
              </a:r>
              <a:r>
                <a:rPr lang="en-US" baseline="-25000" dirty="0" err="1"/>
                <a:t>x</a:t>
              </a:r>
              <a:r>
                <a:rPr lang="en-US" dirty="0" err="1"/>
                <a:t>x</a:t>
              </a:r>
              <a:endParaRPr lang="en-US" baseline="-25000" dirty="0"/>
            </a:p>
          </p:txBody>
        </p:sp>
        <p:cxnSp>
          <p:nvCxnSpPr>
            <p:cNvPr id="113" name="Straight Arrow Connector 112">
              <a:extLst>
                <a:ext uri="{FF2B5EF4-FFF2-40B4-BE49-F238E27FC236}">
                  <a16:creationId xmlns:a16="http://schemas.microsoft.com/office/drawing/2014/main" id="{CD56DC3E-DC2E-155C-318F-D3F731C8AF8D}"/>
                </a:ext>
              </a:extLst>
            </p:cNvPr>
            <p:cNvCxnSpPr>
              <a:cxnSpLocks/>
              <a:stCxn id="112" idx="0"/>
            </p:cNvCxnSpPr>
            <p:nvPr/>
          </p:nvCxnSpPr>
          <p:spPr>
            <a:xfrm flipH="1" flipV="1">
              <a:off x="6151976" y="3200812"/>
              <a:ext cx="499090" cy="36809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57E3BF53-620E-FE14-B324-1C95369DC5C6}"/>
              </a:ext>
            </a:extLst>
          </p:cNvPr>
          <p:cNvGrpSpPr/>
          <p:nvPr/>
        </p:nvGrpSpPr>
        <p:grpSpPr>
          <a:xfrm>
            <a:off x="7875330" y="1074276"/>
            <a:ext cx="4368022" cy="1687172"/>
            <a:chOff x="3929824" y="3913861"/>
            <a:chExt cx="4368022" cy="1687172"/>
          </a:xfrm>
        </p:grpSpPr>
        <p:grpSp>
          <p:nvGrpSpPr>
            <p:cNvPr id="4" name="Group 3">
              <a:extLst>
                <a:ext uri="{FF2B5EF4-FFF2-40B4-BE49-F238E27FC236}">
                  <a16:creationId xmlns:a16="http://schemas.microsoft.com/office/drawing/2014/main" id="{A196DCD6-0559-5E44-4697-2A944D8EFA8A}"/>
                </a:ext>
              </a:extLst>
            </p:cNvPr>
            <p:cNvGrpSpPr/>
            <p:nvPr/>
          </p:nvGrpSpPr>
          <p:grpSpPr>
            <a:xfrm>
              <a:off x="3929824" y="3913861"/>
              <a:ext cx="3822360" cy="1402733"/>
              <a:chOff x="5789509" y="1681613"/>
              <a:chExt cx="3822360" cy="1402733"/>
            </a:xfrm>
          </p:grpSpPr>
          <p:cxnSp>
            <p:nvCxnSpPr>
              <p:cNvPr id="17" name="Straight Connector 16">
                <a:extLst>
                  <a:ext uri="{FF2B5EF4-FFF2-40B4-BE49-F238E27FC236}">
                    <a16:creationId xmlns:a16="http://schemas.microsoft.com/office/drawing/2014/main" id="{D6682608-7D8D-BBF0-5FCD-D29CABC91F32}"/>
                  </a:ext>
                </a:extLst>
              </p:cNvPr>
              <p:cNvCxnSpPr>
                <a:cxnSpLocks/>
              </p:cNvCxnSpPr>
              <p:nvPr/>
            </p:nvCxnSpPr>
            <p:spPr>
              <a:xfrm flipH="1" flipV="1">
                <a:off x="6011469" y="2724417"/>
                <a:ext cx="1692188" cy="2427"/>
              </a:xfrm>
              <a:prstGeom prst="line">
                <a:avLst/>
              </a:prstGeom>
              <a:ln w="19050">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F348C80-F300-EA69-5058-BCF31A425459}"/>
                  </a:ext>
                </a:extLst>
              </p:cNvPr>
              <p:cNvSpPr txBox="1"/>
              <p:nvPr/>
            </p:nvSpPr>
            <p:spPr>
              <a:xfrm>
                <a:off x="6814551" y="2398546"/>
                <a:ext cx="533400" cy="381000"/>
              </a:xfrm>
              <a:prstGeom prst="rect">
                <a:avLst/>
              </a:prstGeom>
              <a:noFill/>
            </p:spPr>
            <p:txBody>
              <a:bodyPr wrap="square" rtlCol="0">
                <a:spAutoFit/>
              </a:bodyPr>
              <a:lstStyle/>
              <a:p>
                <a:r>
                  <a:rPr lang="en-US" dirty="0"/>
                  <a:t>0</a:t>
                </a:r>
                <a:endParaRPr lang="en-US" baseline="-25000" dirty="0"/>
              </a:p>
            </p:txBody>
          </p:sp>
          <p:sp>
            <p:nvSpPr>
              <p:cNvPr id="19" name="TextBox 18">
                <a:extLst>
                  <a:ext uri="{FF2B5EF4-FFF2-40B4-BE49-F238E27FC236}">
                    <a16:creationId xmlns:a16="http://schemas.microsoft.com/office/drawing/2014/main" id="{A1552A40-1458-BB91-68D1-E927FC7009D3}"/>
                  </a:ext>
                </a:extLst>
              </p:cNvPr>
              <p:cNvSpPr txBox="1"/>
              <p:nvPr/>
            </p:nvSpPr>
            <p:spPr>
              <a:xfrm>
                <a:off x="6554859" y="1681613"/>
                <a:ext cx="716750" cy="369332"/>
              </a:xfrm>
              <a:prstGeom prst="rect">
                <a:avLst/>
              </a:prstGeom>
              <a:noFill/>
            </p:spPr>
            <p:txBody>
              <a:bodyPr wrap="square" rtlCol="0">
                <a:spAutoFit/>
              </a:bodyPr>
              <a:lstStyle/>
              <a:p>
                <a:r>
                  <a:rPr lang="en-US" dirty="0" err="1"/>
                  <a:t>B</a:t>
                </a:r>
                <a:r>
                  <a:rPr lang="en-US" baseline="-25000" dirty="0" err="1"/>
                  <a:t>z</a:t>
                </a:r>
                <a:r>
                  <a:rPr lang="en-US" dirty="0"/>
                  <a:t>(x)</a:t>
                </a:r>
                <a:endParaRPr lang="en-US" baseline="-25000" dirty="0"/>
              </a:p>
            </p:txBody>
          </p:sp>
          <p:grpSp>
            <p:nvGrpSpPr>
              <p:cNvPr id="20" name="Group 19">
                <a:extLst>
                  <a:ext uri="{FF2B5EF4-FFF2-40B4-BE49-F238E27FC236}">
                    <a16:creationId xmlns:a16="http://schemas.microsoft.com/office/drawing/2014/main" id="{851A46E5-9282-CF12-4DDE-03735E62D5AE}"/>
                  </a:ext>
                </a:extLst>
              </p:cNvPr>
              <p:cNvGrpSpPr/>
              <p:nvPr/>
            </p:nvGrpSpPr>
            <p:grpSpPr>
              <a:xfrm>
                <a:off x="7893613" y="2589046"/>
                <a:ext cx="1718256" cy="304800"/>
                <a:chOff x="6391568" y="1538602"/>
                <a:chExt cx="1718256" cy="304800"/>
              </a:xfrm>
            </p:grpSpPr>
            <p:cxnSp>
              <p:nvCxnSpPr>
                <p:cNvPr id="25" name="Straight Connector 24">
                  <a:extLst>
                    <a:ext uri="{FF2B5EF4-FFF2-40B4-BE49-F238E27FC236}">
                      <a16:creationId xmlns:a16="http://schemas.microsoft.com/office/drawing/2014/main" id="{6862EB3C-DFC4-A871-4E9E-4762D7C19D39}"/>
                    </a:ext>
                  </a:extLst>
                </p:cNvPr>
                <p:cNvCxnSpPr>
                  <a:cxnSpLocks/>
                </p:cNvCxnSpPr>
                <p:nvPr/>
              </p:nvCxnSpPr>
              <p:spPr>
                <a:xfrm>
                  <a:off x="6391568" y="1686097"/>
                  <a:ext cx="171825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07D347DB-270F-3024-C144-21919755D573}"/>
                    </a:ext>
                  </a:extLst>
                </p:cNvPr>
                <p:cNvSpPr/>
                <p:nvPr/>
              </p:nvSpPr>
              <p:spPr>
                <a:xfrm rot="5400000">
                  <a:off x="7128960" y="1043302"/>
                  <a:ext cx="3048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542F884D-C393-9F9B-D437-20FEEE94AA83}"/>
                  </a:ext>
                </a:extLst>
              </p:cNvPr>
              <p:cNvSpPr txBox="1"/>
              <p:nvPr/>
            </p:nvSpPr>
            <p:spPr>
              <a:xfrm>
                <a:off x="5789509" y="2703346"/>
                <a:ext cx="533400" cy="381000"/>
              </a:xfrm>
              <a:prstGeom prst="rect">
                <a:avLst/>
              </a:prstGeom>
              <a:noFill/>
            </p:spPr>
            <p:txBody>
              <a:bodyPr wrap="square" rtlCol="0">
                <a:spAutoFit/>
              </a:bodyPr>
              <a:lstStyle/>
              <a:p>
                <a:r>
                  <a:rPr lang="en-US" b="1" dirty="0"/>
                  <a:t>x</a:t>
                </a:r>
                <a:endParaRPr lang="en-US" b="1" baseline="-25000" dirty="0"/>
              </a:p>
            </p:txBody>
          </p:sp>
        </p:grpSp>
        <p:cxnSp>
          <p:nvCxnSpPr>
            <p:cNvPr id="5" name="Straight Arrow Connector 4">
              <a:extLst>
                <a:ext uri="{FF2B5EF4-FFF2-40B4-BE49-F238E27FC236}">
                  <a16:creationId xmlns:a16="http://schemas.microsoft.com/office/drawing/2014/main" id="{4A182602-2066-4E45-0ACB-A13AEF1CE16D}"/>
                </a:ext>
              </a:extLst>
            </p:cNvPr>
            <p:cNvCxnSpPr>
              <a:cxnSpLocks/>
            </p:cNvCxnSpPr>
            <p:nvPr/>
          </p:nvCxnSpPr>
          <p:spPr>
            <a:xfrm flipV="1">
              <a:off x="5375920" y="4537729"/>
              <a:ext cx="0" cy="421363"/>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B684096-0426-A928-73DA-3F67CBEA3ACE}"/>
                </a:ext>
              </a:extLst>
            </p:cNvPr>
            <p:cNvSpPr txBox="1"/>
            <p:nvPr/>
          </p:nvSpPr>
          <p:spPr>
            <a:xfrm>
              <a:off x="7764446" y="4768592"/>
              <a:ext cx="533400" cy="381000"/>
            </a:xfrm>
            <a:prstGeom prst="rect">
              <a:avLst/>
            </a:prstGeom>
            <a:noFill/>
          </p:spPr>
          <p:txBody>
            <a:bodyPr wrap="square" rtlCol="0">
              <a:spAutoFit/>
            </a:bodyPr>
            <a:lstStyle/>
            <a:p>
              <a:r>
                <a:rPr lang="en-US" b="1" dirty="0"/>
                <a:t>x</a:t>
              </a:r>
              <a:endParaRPr lang="en-US" b="1" baseline="-25000" dirty="0"/>
            </a:p>
          </p:txBody>
        </p:sp>
        <p:cxnSp>
          <p:nvCxnSpPr>
            <p:cNvPr id="7" name="Straight Arrow Connector 6">
              <a:extLst>
                <a:ext uri="{FF2B5EF4-FFF2-40B4-BE49-F238E27FC236}">
                  <a16:creationId xmlns:a16="http://schemas.microsoft.com/office/drawing/2014/main" id="{08942BE2-6170-6C65-DEA9-AF7D5116AB29}"/>
                </a:ext>
              </a:extLst>
            </p:cNvPr>
            <p:cNvCxnSpPr>
              <a:cxnSpLocks/>
            </p:cNvCxnSpPr>
            <p:nvPr/>
          </p:nvCxnSpPr>
          <p:spPr>
            <a:xfrm>
              <a:off x="4799856" y="4968789"/>
              <a:ext cx="0" cy="44174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3CCDBFF-8234-4EB1-778B-0416E135C0A9}"/>
                </a:ext>
              </a:extLst>
            </p:cNvPr>
            <p:cNvCxnSpPr>
              <a:cxnSpLocks/>
            </p:cNvCxnSpPr>
            <p:nvPr/>
          </p:nvCxnSpPr>
          <p:spPr>
            <a:xfrm flipV="1">
              <a:off x="5735960" y="4329100"/>
              <a:ext cx="0" cy="627565"/>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B03B59A-CDE1-00AB-56A7-FF0D737AAAFD}"/>
                </a:ext>
              </a:extLst>
            </p:cNvPr>
            <p:cNvCxnSpPr>
              <a:cxnSpLocks/>
            </p:cNvCxnSpPr>
            <p:nvPr/>
          </p:nvCxnSpPr>
          <p:spPr>
            <a:xfrm>
              <a:off x="4439816" y="4968789"/>
              <a:ext cx="0" cy="63224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59D7BD9-FB92-A57D-671F-6BAC45EC2BED}"/>
                </a:ext>
              </a:extLst>
            </p:cNvPr>
            <p:cNvSpPr txBox="1"/>
            <p:nvPr/>
          </p:nvSpPr>
          <p:spPr>
            <a:xfrm>
              <a:off x="6708068" y="4388105"/>
              <a:ext cx="645746" cy="369332"/>
            </a:xfrm>
            <a:prstGeom prst="rect">
              <a:avLst/>
            </a:prstGeom>
            <a:noFill/>
          </p:spPr>
          <p:txBody>
            <a:bodyPr wrap="square" rtlCol="0">
              <a:spAutoFit/>
            </a:bodyPr>
            <a:lstStyle/>
            <a:p>
              <a:r>
                <a:rPr lang="el-GR" b="1" dirty="0">
                  <a:latin typeface="Arial" panose="020B0604020202020204" pitchFamily="34" charset="0"/>
                </a:rPr>
                <a:t>ρ</a:t>
              </a:r>
              <a:r>
                <a:rPr lang="en-US" b="1" dirty="0"/>
                <a:t>(x)</a:t>
              </a:r>
              <a:endParaRPr lang="en-US" b="1" baseline="-25000" dirty="0"/>
            </a:p>
          </p:txBody>
        </p:sp>
      </p:grpSp>
      <p:cxnSp>
        <p:nvCxnSpPr>
          <p:cNvPr id="27" name="Straight Connector 26">
            <a:extLst>
              <a:ext uri="{FF2B5EF4-FFF2-40B4-BE49-F238E27FC236}">
                <a16:creationId xmlns:a16="http://schemas.microsoft.com/office/drawing/2014/main" id="{AC0210E3-D9F9-B4C9-4E98-D38343B17BD2}"/>
              </a:ext>
            </a:extLst>
          </p:cNvPr>
          <p:cNvCxnSpPr/>
          <p:nvPr/>
        </p:nvCxnSpPr>
        <p:spPr>
          <a:xfrm flipV="1">
            <a:off x="8652131" y="5161236"/>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91AF43E-E598-6919-1572-ABF6AAB1EA3A}"/>
              </a:ext>
            </a:extLst>
          </p:cNvPr>
          <p:cNvCxnSpPr/>
          <p:nvPr/>
        </p:nvCxnSpPr>
        <p:spPr>
          <a:xfrm flipV="1">
            <a:off x="10291293" y="5161236"/>
            <a:ext cx="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641227F-DC77-D05A-4193-774EEE79EEE3}"/>
              </a:ext>
            </a:extLst>
          </p:cNvPr>
          <p:cNvSpPr txBox="1"/>
          <p:nvPr/>
        </p:nvSpPr>
        <p:spPr>
          <a:xfrm>
            <a:off x="10136670" y="4453078"/>
            <a:ext cx="533400" cy="369332"/>
          </a:xfrm>
          <a:prstGeom prst="rect">
            <a:avLst/>
          </a:prstGeom>
          <a:noFill/>
        </p:spPr>
        <p:txBody>
          <a:bodyPr wrap="square" rtlCol="0">
            <a:spAutoFit/>
          </a:bodyPr>
          <a:lstStyle/>
          <a:p>
            <a:r>
              <a:rPr lang="en-US" dirty="0"/>
              <a:t>t</a:t>
            </a:r>
            <a:r>
              <a:rPr lang="en-US" baseline="-25000" dirty="0"/>
              <a:t>3</a:t>
            </a:r>
          </a:p>
        </p:txBody>
      </p:sp>
    </p:spTree>
    <p:extLst>
      <p:ext uri="{BB962C8B-B14F-4D97-AF65-F5344CB8AC3E}">
        <p14:creationId xmlns:p14="http://schemas.microsoft.com/office/powerpoint/2010/main" val="3827315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txBody>
          <a:bodyPr>
            <a:noAutofit/>
          </a:bodyPr>
          <a:lstStyle/>
          <a:p>
            <a:r>
              <a:rPr lang="en-US" sz="3600" dirty="0">
                <a:solidFill>
                  <a:srgbClr val="FFFF99"/>
                </a:solidFill>
                <a:effectLst/>
              </a:rPr>
              <a:t>The MR Signal as a Fourier Transform</a:t>
            </a:r>
          </a:p>
        </p:txBody>
      </p:sp>
      <p:sp>
        <p:nvSpPr>
          <p:cNvPr id="7" name="Text Box 6"/>
          <p:cNvSpPr txBox="1">
            <a:spLocks noChangeArrowheads="1"/>
          </p:cNvSpPr>
          <p:nvPr/>
        </p:nvSpPr>
        <p:spPr bwMode="auto">
          <a:xfrm>
            <a:off x="2207568" y="2612405"/>
            <a:ext cx="568863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50000"/>
              </a:spcBef>
              <a:buClrTx/>
              <a:buSzTx/>
              <a:buFontTx/>
              <a:buNone/>
            </a:pPr>
            <a:r>
              <a:rPr lang="en-US" altLang="en-US" sz="2400" dirty="0">
                <a:latin typeface="Arial" pitchFamily="34" charset="0"/>
              </a:rPr>
              <a:t>where </a:t>
            </a:r>
            <a:r>
              <a:rPr lang="en-US" altLang="en-US" sz="2400" dirty="0">
                <a:latin typeface="Symbol" pitchFamily="18" charset="2"/>
              </a:rPr>
              <a:t>r</a:t>
            </a:r>
            <a:r>
              <a:rPr lang="en-US" altLang="en-US" sz="2400" dirty="0">
                <a:latin typeface="Arial" pitchFamily="34" charset="0"/>
              </a:rPr>
              <a:t>(x) is the spin density and using k = </a:t>
            </a:r>
            <a:r>
              <a:rPr lang="en-US" altLang="en-US" sz="2400" strike="sngStrike" dirty="0">
                <a:latin typeface="Symbol" pitchFamily="18" charset="2"/>
              </a:rPr>
              <a:t></a:t>
            </a:r>
            <a:r>
              <a:rPr lang="en-US" altLang="en-US" sz="2400" dirty="0">
                <a:latin typeface="Arial" pitchFamily="34" charset="0"/>
              </a:rPr>
              <a:t>Gt as the spatial frequency we find</a:t>
            </a:r>
          </a:p>
        </p:txBody>
      </p:sp>
      <mc:AlternateContent xmlns:mc="http://schemas.openxmlformats.org/markup-compatibility/2006" xmlns:a14="http://schemas.microsoft.com/office/drawing/2010/main">
        <mc:Choice Requires="a14">
          <p:sp>
            <p:nvSpPr>
              <p:cNvPr id="8" name="TextBox 7"/>
              <p:cNvSpPr txBox="1"/>
              <p:nvPr/>
            </p:nvSpPr>
            <p:spPr>
              <a:xfrm>
                <a:off x="2279576" y="1532284"/>
                <a:ext cx="5544616" cy="122251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2800" i="1">
                          <a:latin typeface="Cambria Math"/>
                        </a:rPr>
                        <m:t>𝑠</m:t>
                      </m:r>
                      <m:d>
                        <m:dPr>
                          <m:ctrlPr>
                            <a:rPr lang="en-US" sz="2800" i="1">
                              <a:latin typeface="Cambria Math" panose="02040503050406030204" pitchFamily="18" charset="0"/>
                            </a:rPr>
                          </m:ctrlPr>
                        </m:dPr>
                        <m:e>
                          <m:r>
                            <a:rPr lang="en-US" sz="2800" i="1">
                              <a:latin typeface="Cambria Math"/>
                            </a:rPr>
                            <m:t>𝑡</m:t>
                          </m:r>
                        </m:e>
                      </m:d>
                      <m:r>
                        <a:rPr lang="en-US" sz="2800" i="1">
                          <a:latin typeface="Cambria Math"/>
                        </a:rPr>
                        <m:t>=</m:t>
                      </m:r>
                      <m:nary>
                        <m:naryPr>
                          <m:limLoc m:val="undOvr"/>
                          <m:subHide m:val="on"/>
                          <m:supHide m:val="on"/>
                          <m:ctrlPr>
                            <a:rPr lang="en-US" sz="2800" i="1">
                              <a:latin typeface="Cambria Math" panose="02040503050406030204" pitchFamily="18" charset="0"/>
                            </a:rPr>
                          </m:ctrlPr>
                        </m:naryPr>
                        <m:sub/>
                        <m:sup/>
                        <m:e>
                          <m:r>
                            <a:rPr lang="en-US" sz="2800" i="1">
                              <a:latin typeface="Cambria Math"/>
                            </a:rPr>
                            <m:t>𝑑𝑥</m:t>
                          </m:r>
                          <m:r>
                            <a:rPr lang="en-US" sz="2800" i="1">
                              <a:latin typeface="Cambria Math"/>
                            </a:rPr>
                            <m:t>𝜌</m:t>
                          </m:r>
                          <m:d>
                            <m:dPr>
                              <m:ctrlPr>
                                <a:rPr lang="en-US" sz="2800" i="1">
                                  <a:latin typeface="Cambria Math" panose="02040503050406030204" pitchFamily="18" charset="0"/>
                                </a:rPr>
                              </m:ctrlPr>
                            </m:dPr>
                            <m:e>
                              <m:r>
                                <a:rPr lang="en-US" sz="2800" i="1">
                                  <a:latin typeface="Cambria Math"/>
                                </a:rPr>
                                <m:t>𝑥</m:t>
                              </m:r>
                            </m:e>
                          </m:d>
                          <m:sSup>
                            <m:sSupPr>
                              <m:ctrlPr>
                                <a:rPr lang="en-US" sz="2800" i="1">
                                  <a:latin typeface="Cambria Math" panose="02040503050406030204" pitchFamily="18" charset="0"/>
                                </a:rPr>
                              </m:ctrlPr>
                            </m:sSupPr>
                            <m:e>
                              <m:r>
                                <m:rPr>
                                  <m:sty m:val="p"/>
                                </m:rPr>
                                <a:rPr lang="en-US" sz="2800">
                                  <a:latin typeface="Cambria Math"/>
                                </a:rPr>
                                <m:t>e</m:t>
                              </m:r>
                            </m:e>
                            <m:sup>
                              <m:r>
                                <a:rPr lang="en-US" sz="2800" i="1">
                                  <a:latin typeface="Cambria Math"/>
                                </a:rPr>
                                <m:t>−</m:t>
                              </m:r>
                              <m:r>
                                <a:rPr lang="en-US" sz="2800" i="1">
                                  <a:latin typeface="Cambria Math"/>
                                </a:rPr>
                                <m:t>𝑖</m:t>
                              </m:r>
                              <m:r>
                                <a:rPr lang="en-US" sz="2800" i="1">
                                  <a:latin typeface="Cambria Math"/>
                                </a:rPr>
                                <m:t>𝛾</m:t>
                              </m:r>
                              <m:r>
                                <a:rPr lang="en-US" sz="2800" i="1">
                                  <a:latin typeface="Cambria Math"/>
                                </a:rPr>
                                <m:t>𝐺𝑥𝑡</m:t>
                              </m:r>
                            </m:sup>
                          </m:sSup>
                          <m:r>
                            <a:rPr lang="en-US" sz="2800" i="1">
                              <a:latin typeface="Cambria Math"/>
                            </a:rPr>
                            <m:t>⁡</m:t>
                          </m:r>
                        </m:e>
                      </m:nary>
                    </m:oMath>
                  </m:oMathPara>
                </a14:m>
                <a:endParaRPr lang="en-US" sz="2800" dirty="0"/>
              </a:p>
            </p:txBody>
          </p:sp>
        </mc:Choice>
        <mc:Fallback xmlns="">
          <p:sp>
            <p:nvSpPr>
              <p:cNvPr id="8" name="TextBox 7"/>
              <p:cNvSpPr txBox="1">
                <a:spLocks noRot="1" noChangeAspect="1" noMove="1" noResize="1" noEditPoints="1" noAdjustHandles="1" noChangeArrowheads="1" noChangeShapeType="1" noTextEdit="1"/>
              </p:cNvSpPr>
              <p:nvPr/>
            </p:nvSpPr>
            <p:spPr>
              <a:xfrm>
                <a:off x="755576" y="1532284"/>
                <a:ext cx="5544616" cy="1222514"/>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2279576" y="3519608"/>
                <a:ext cx="4133824" cy="1222514"/>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2800" i="1" smtClean="0">
                          <a:latin typeface="Cambria Math"/>
                        </a:rPr>
                        <m:t>𝑠</m:t>
                      </m:r>
                      <m:d>
                        <m:dPr>
                          <m:ctrlPr>
                            <a:rPr lang="en-US" sz="2800" i="1">
                              <a:latin typeface="Cambria Math" panose="02040503050406030204" pitchFamily="18" charset="0"/>
                            </a:rPr>
                          </m:ctrlPr>
                        </m:dPr>
                        <m:e>
                          <m:r>
                            <a:rPr lang="en-US" sz="2800" b="0" i="1" smtClean="0">
                              <a:latin typeface="Cambria Math" panose="02040503050406030204" pitchFamily="18" charset="0"/>
                            </a:rPr>
                            <m:t>𝑘</m:t>
                          </m:r>
                        </m:e>
                      </m:d>
                      <m:r>
                        <a:rPr lang="en-US" sz="2800" i="1">
                          <a:latin typeface="Cambria Math"/>
                        </a:rPr>
                        <m:t>=</m:t>
                      </m:r>
                      <m:nary>
                        <m:naryPr>
                          <m:limLoc m:val="undOvr"/>
                          <m:subHide m:val="on"/>
                          <m:supHide m:val="on"/>
                          <m:ctrlPr>
                            <a:rPr lang="en-US" sz="2800" i="1">
                              <a:latin typeface="Cambria Math" panose="02040503050406030204" pitchFamily="18" charset="0"/>
                            </a:rPr>
                          </m:ctrlPr>
                        </m:naryPr>
                        <m:sub/>
                        <m:sup/>
                        <m:e>
                          <m:r>
                            <a:rPr lang="en-US" sz="2800" i="1">
                              <a:latin typeface="Cambria Math"/>
                            </a:rPr>
                            <m:t>𝑑𝑥</m:t>
                          </m:r>
                          <m:r>
                            <a:rPr lang="en-US" sz="2800" i="1">
                              <a:latin typeface="Cambria Math"/>
                            </a:rPr>
                            <m:t>𝜌</m:t>
                          </m:r>
                          <m:d>
                            <m:dPr>
                              <m:ctrlPr>
                                <a:rPr lang="en-US" sz="2800" i="1">
                                  <a:latin typeface="Cambria Math" panose="02040503050406030204" pitchFamily="18" charset="0"/>
                                </a:rPr>
                              </m:ctrlPr>
                            </m:dPr>
                            <m:e>
                              <m:r>
                                <a:rPr lang="en-US" sz="2800" i="1">
                                  <a:latin typeface="Cambria Math"/>
                                </a:rPr>
                                <m:t>𝑥</m:t>
                              </m:r>
                            </m:e>
                          </m:d>
                          <m:sSup>
                            <m:sSupPr>
                              <m:ctrlPr>
                                <a:rPr lang="en-US" sz="2800" i="1">
                                  <a:latin typeface="Cambria Math" panose="02040503050406030204" pitchFamily="18" charset="0"/>
                                </a:rPr>
                              </m:ctrlPr>
                            </m:sSupPr>
                            <m:e>
                              <m:r>
                                <m:rPr>
                                  <m:sty m:val="p"/>
                                </m:rPr>
                                <a:rPr lang="en-US" sz="2800">
                                  <a:latin typeface="Cambria Math"/>
                                </a:rPr>
                                <m:t>e</m:t>
                              </m:r>
                            </m:e>
                            <m:sup>
                              <m:r>
                                <a:rPr lang="en-US" sz="2800" i="1">
                                  <a:latin typeface="Cambria Math"/>
                                </a:rPr>
                                <m:t>−</m:t>
                              </m:r>
                              <m:r>
                                <a:rPr lang="en-US" sz="2800" i="1">
                                  <a:latin typeface="Cambria Math"/>
                                </a:rPr>
                                <m:t>𝑖</m:t>
                              </m:r>
                              <m:r>
                                <a:rPr lang="en-US" sz="2800" i="1">
                                  <a:latin typeface="Cambria Math"/>
                                </a:rPr>
                                <m:t>2</m:t>
                              </m:r>
                              <m:r>
                                <a:rPr lang="en-US" sz="2800" i="1">
                                  <a:latin typeface="Cambria Math"/>
                                </a:rPr>
                                <m:t>𝜋</m:t>
                              </m:r>
                              <m:r>
                                <a:rPr lang="en-US" sz="2800" i="1">
                                  <a:latin typeface="Cambria Math"/>
                                </a:rPr>
                                <m:t>𝑘𝑥</m:t>
                              </m:r>
                            </m:sup>
                          </m:sSup>
                          <m:r>
                            <a:rPr lang="en-US" sz="2800" i="1">
                              <a:latin typeface="Cambria Math"/>
                            </a:rPr>
                            <m:t>⁡</m:t>
                          </m:r>
                        </m:e>
                      </m:nary>
                    </m:oMath>
                  </m:oMathPara>
                </a14:m>
                <a:endParaRPr lang="en-US" sz="2800" dirty="0"/>
              </a:p>
            </p:txBody>
          </p:sp>
        </mc:Choice>
        <mc:Fallback xmlns="">
          <p:sp>
            <p:nvSpPr>
              <p:cNvPr id="9" name="Rectangle 8"/>
              <p:cNvSpPr>
                <a:spLocks noRot="1" noChangeAspect="1" noMove="1" noResize="1" noEditPoints="1" noAdjustHandles="1" noChangeArrowheads="1" noChangeShapeType="1" noTextEdit="1"/>
              </p:cNvSpPr>
              <p:nvPr/>
            </p:nvSpPr>
            <p:spPr>
              <a:xfrm>
                <a:off x="2279576" y="3519608"/>
                <a:ext cx="4133824" cy="1222514"/>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3467709" y="5086806"/>
                <a:ext cx="3811877" cy="1222514"/>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2800" i="1">
                          <a:latin typeface="Cambria Math"/>
                        </a:rPr>
                        <m:t>𝜌</m:t>
                      </m:r>
                      <m:r>
                        <a:rPr lang="en-US" sz="2800" i="1">
                          <a:latin typeface="Cambria Math"/>
                        </a:rPr>
                        <m:t>(</m:t>
                      </m:r>
                      <m:r>
                        <a:rPr lang="en-US" sz="2800" i="1">
                          <a:latin typeface="Cambria Math"/>
                        </a:rPr>
                        <m:t>𝑥</m:t>
                      </m:r>
                      <m:r>
                        <a:rPr lang="en-US" sz="2800" i="1">
                          <a:latin typeface="Cambria Math"/>
                        </a:rPr>
                        <m:t>)=</m:t>
                      </m:r>
                      <m:nary>
                        <m:naryPr>
                          <m:limLoc m:val="undOvr"/>
                          <m:subHide m:val="on"/>
                          <m:supHide m:val="on"/>
                          <m:ctrlPr>
                            <a:rPr lang="en-US" sz="2800" i="1">
                              <a:latin typeface="Cambria Math" panose="02040503050406030204" pitchFamily="18" charset="0"/>
                            </a:rPr>
                          </m:ctrlPr>
                        </m:naryPr>
                        <m:sub/>
                        <m:sup/>
                        <m:e>
                          <m:r>
                            <a:rPr lang="en-US" sz="2800" i="1">
                              <a:latin typeface="Cambria Math"/>
                            </a:rPr>
                            <m:t>𝑑𝑘𝑠</m:t>
                          </m:r>
                          <m:d>
                            <m:dPr>
                              <m:ctrlPr>
                                <a:rPr lang="en-US" sz="2800" i="1">
                                  <a:latin typeface="Cambria Math" panose="02040503050406030204" pitchFamily="18" charset="0"/>
                                </a:rPr>
                              </m:ctrlPr>
                            </m:dPr>
                            <m:e>
                              <m:r>
                                <a:rPr lang="en-US" sz="2800" i="1">
                                  <a:latin typeface="Cambria Math"/>
                                </a:rPr>
                                <m:t>𝑘</m:t>
                              </m:r>
                            </m:e>
                          </m:d>
                          <m:sSup>
                            <m:sSupPr>
                              <m:ctrlPr>
                                <a:rPr lang="en-US" sz="2800" i="1">
                                  <a:latin typeface="Cambria Math" panose="02040503050406030204" pitchFamily="18" charset="0"/>
                                </a:rPr>
                              </m:ctrlPr>
                            </m:sSupPr>
                            <m:e>
                              <m:r>
                                <m:rPr>
                                  <m:sty m:val="p"/>
                                </m:rPr>
                                <a:rPr lang="en-US" sz="2800">
                                  <a:latin typeface="Cambria Math"/>
                                </a:rPr>
                                <m:t>e</m:t>
                              </m:r>
                            </m:e>
                            <m:sup>
                              <m:r>
                                <a:rPr lang="en-US" sz="2800" i="1">
                                  <a:latin typeface="Cambria Math"/>
                                </a:rPr>
                                <m:t>𝑖</m:t>
                              </m:r>
                              <m:r>
                                <a:rPr lang="en-US" sz="2800" i="1">
                                  <a:latin typeface="Cambria Math"/>
                                </a:rPr>
                                <m:t>2</m:t>
                              </m:r>
                              <m:r>
                                <a:rPr lang="en-US" sz="2800" i="1">
                                  <a:latin typeface="Cambria Math"/>
                                </a:rPr>
                                <m:t>𝜋</m:t>
                              </m:r>
                              <m:r>
                                <a:rPr lang="en-US" sz="2800" i="1">
                                  <a:latin typeface="Cambria Math"/>
                                </a:rPr>
                                <m:t>𝑘𝑥</m:t>
                              </m:r>
                            </m:sup>
                          </m:sSup>
                          <m:r>
                            <a:rPr lang="en-US" sz="2800" i="1">
                              <a:latin typeface="Cambria Math"/>
                            </a:rPr>
                            <m:t>⁡</m:t>
                          </m:r>
                        </m:e>
                      </m:nary>
                    </m:oMath>
                  </m:oMathPara>
                </a14:m>
                <a:endParaRPr lang="en-US" sz="2800" dirty="0"/>
              </a:p>
            </p:txBody>
          </p:sp>
        </mc:Choice>
        <mc:Fallback xmlns="">
          <p:sp>
            <p:nvSpPr>
              <p:cNvPr id="10" name="Rectangle 9"/>
              <p:cNvSpPr>
                <a:spLocks noRot="1" noChangeAspect="1" noMove="1" noResize="1" noEditPoints="1" noAdjustHandles="1" noChangeArrowheads="1" noChangeShapeType="1" noTextEdit="1"/>
              </p:cNvSpPr>
              <p:nvPr/>
            </p:nvSpPr>
            <p:spPr>
              <a:xfrm>
                <a:off x="1943708" y="5086806"/>
                <a:ext cx="3811877" cy="1222514"/>
              </a:xfrm>
              <a:prstGeom prst="rect">
                <a:avLst/>
              </a:prstGeom>
              <a:blipFill rotWithShape="1">
                <a:blip r:embed="rId4"/>
                <a:stretch>
                  <a:fillRect/>
                </a:stretch>
              </a:blipFill>
            </p:spPr>
            <p:txBody>
              <a:bodyPr/>
              <a:lstStyle/>
              <a:p>
                <a:r>
                  <a:rPr lang="en-US">
                    <a:noFill/>
                  </a:rPr>
                  <a:t> </a:t>
                </a:r>
              </a:p>
            </p:txBody>
          </p:sp>
        </mc:Fallback>
      </mc:AlternateContent>
      <p:sp>
        <p:nvSpPr>
          <p:cNvPr id="11" name="Rectangle 10"/>
          <p:cNvSpPr/>
          <p:nvPr/>
        </p:nvSpPr>
        <p:spPr>
          <a:xfrm>
            <a:off x="2279576" y="4664633"/>
            <a:ext cx="5780750" cy="461665"/>
          </a:xfrm>
          <a:prstGeom prst="rect">
            <a:avLst/>
          </a:prstGeom>
        </p:spPr>
        <p:txBody>
          <a:bodyPr wrap="none">
            <a:spAutoFit/>
          </a:bodyPr>
          <a:lstStyle/>
          <a:p>
            <a:r>
              <a:rPr lang="en-US" altLang="en-US" sz="2400" dirty="0">
                <a:latin typeface="Arial" pitchFamily="34" charset="0"/>
              </a:rPr>
              <a:t>the spin density can be reconstructed as </a:t>
            </a:r>
            <a:endParaRPr lang="en-US" sz="2400" dirty="0"/>
          </a:p>
        </p:txBody>
      </p:sp>
      <p:cxnSp>
        <p:nvCxnSpPr>
          <p:cNvPr id="12" name="Straight Connector 11"/>
          <p:cNvCxnSpPr/>
          <p:nvPr/>
        </p:nvCxnSpPr>
        <p:spPr>
          <a:xfrm>
            <a:off x="9181281" y="2721877"/>
            <a:ext cx="876300"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8759007" y="2721877"/>
            <a:ext cx="422275" cy="36195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9181281" y="1807477"/>
            <a:ext cx="0" cy="91440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237509" y="1525478"/>
            <a:ext cx="533400" cy="381000"/>
          </a:xfrm>
          <a:prstGeom prst="rect">
            <a:avLst/>
          </a:prstGeom>
          <a:noFill/>
        </p:spPr>
        <p:txBody>
          <a:bodyPr wrap="square" rtlCol="0">
            <a:spAutoFit/>
          </a:bodyPr>
          <a:lstStyle/>
          <a:p>
            <a:r>
              <a:rPr lang="en-US" dirty="0"/>
              <a:t>z</a:t>
            </a:r>
            <a:endParaRPr lang="en-US" baseline="-25000" dirty="0"/>
          </a:p>
        </p:txBody>
      </p:sp>
      <p:sp>
        <p:nvSpPr>
          <p:cNvPr id="16" name="TextBox 15"/>
          <p:cNvSpPr txBox="1"/>
          <p:nvPr/>
        </p:nvSpPr>
        <p:spPr>
          <a:xfrm>
            <a:off x="8790553" y="3036726"/>
            <a:ext cx="533400" cy="381000"/>
          </a:xfrm>
          <a:prstGeom prst="rect">
            <a:avLst/>
          </a:prstGeom>
          <a:noFill/>
        </p:spPr>
        <p:txBody>
          <a:bodyPr wrap="square" rtlCol="0">
            <a:spAutoFit/>
          </a:bodyPr>
          <a:lstStyle/>
          <a:p>
            <a:r>
              <a:rPr lang="en-US" dirty="0"/>
              <a:t>x</a:t>
            </a:r>
            <a:endParaRPr lang="en-US" baseline="-25000" dirty="0"/>
          </a:p>
        </p:txBody>
      </p:sp>
      <p:sp>
        <p:nvSpPr>
          <p:cNvPr id="17" name="Arc 16"/>
          <p:cNvSpPr/>
          <p:nvPr/>
        </p:nvSpPr>
        <p:spPr>
          <a:xfrm flipV="1">
            <a:off x="8908189" y="2332434"/>
            <a:ext cx="990600" cy="761815"/>
          </a:xfrm>
          <a:prstGeom prst="arc">
            <a:avLst>
              <a:gd name="adj1" fmla="val 16199996"/>
              <a:gd name="adj2" fmla="val 0"/>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Arc 17"/>
          <p:cNvSpPr/>
          <p:nvPr/>
        </p:nvSpPr>
        <p:spPr>
          <a:xfrm>
            <a:off x="8908189" y="2332435"/>
            <a:ext cx="965786" cy="720677"/>
          </a:xfrm>
          <a:prstGeom prst="arc">
            <a:avLst>
              <a:gd name="adj1" fmla="val 16199996"/>
              <a:gd name="adj2" fmla="val 0"/>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Arrow Connector 18"/>
          <p:cNvCxnSpPr/>
          <p:nvPr/>
        </p:nvCxnSpPr>
        <p:spPr>
          <a:xfrm>
            <a:off x="9176893" y="2721877"/>
            <a:ext cx="721896" cy="0"/>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9214993" y="2341063"/>
            <a:ext cx="322848" cy="380815"/>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9176893" y="2419491"/>
            <a:ext cx="558000" cy="302386"/>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9176893" y="2570685"/>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9214993" y="2713435"/>
            <a:ext cx="322848" cy="380815"/>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176893" y="2713434"/>
            <a:ext cx="558000" cy="302386"/>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9176893" y="2713435"/>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0144447" y="2521852"/>
            <a:ext cx="400050" cy="381000"/>
          </a:xfrm>
          <a:prstGeom prst="rect">
            <a:avLst/>
          </a:prstGeom>
          <a:noFill/>
        </p:spPr>
        <p:txBody>
          <a:bodyPr wrap="square" rtlCol="0">
            <a:spAutoFit/>
          </a:bodyPr>
          <a:lstStyle/>
          <a:p>
            <a:r>
              <a:rPr lang="en-US" dirty="0"/>
              <a:t>y</a:t>
            </a:r>
            <a:endParaRPr lang="en-US" baseline="-25000" dirty="0"/>
          </a:p>
        </p:txBody>
      </p:sp>
      <p:grpSp>
        <p:nvGrpSpPr>
          <p:cNvPr id="3" name="Group 2">
            <a:extLst>
              <a:ext uri="{FF2B5EF4-FFF2-40B4-BE49-F238E27FC236}">
                <a16:creationId xmlns:a16="http://schemas.microsoft.com/office/drawing/2014/main" id="{B3EBA9E0-12F0-AFB1-B6ED-A9BCEE42B50E}"/>
              </a:ext>
            </a:extLst>
          </p:cNvPr>
          <p:cNvGrpSpPr/>
          <p:nvPr/>
        </p:nvGrpSpPr>
        <p:grpSpPr>
          <a:xfrm>
            <a:off x="8790553" y="4126098"/>
            <a:ext cx="1573058" cy="1610249"/>
            <a:chOff x="8663402" y="1524412"/>
            <a:chExt cx="1573058" cy="1610249"/>
          </a:xfrm>
        </p:grpSpPr>
        <p:sp>
          <p:nvSpPr>
            <p:cNvPr id="4" name="Arc 3">
              <a:extLst>
                <a:ext uri="{FF2B5EF4-FFF2-40B4-BE49-F238E27FC236}">
                  <a16:creationId xmlns:a16="http://schemas.microsoft.com/office/drawing/2014/main" id="{D1C7C3EA-2A7E-8E60-9D42-49B071FAEB19}"/>
                </a:ext>
              </a:extLst>
            </p:cNvPr>
            <p:cNvSpPr/>
            <p:nvPr/>
          </p:nvSpPr>
          <p:spPr>
            <a:xfrm>
              <a:off x="8816972" y="2049370"/>
              <a:ext cx="965786" cy="720677"/>
            </a:xfrm>
            <a:prstGeom prst="arc">
              <a:avLst>
                <a:gd name="adj1" fmla="val 16199996"/>
                <a:gd name="adj2" fmla="val 0"/>
              </a:avLst>
            </a:prstGeom>
            <a:ln w="127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Arc 4">
              <a:extLst>
                <a:ext uri="{FF2B5EF4-FFF2-40B4-BE49-F238E27FC236}">
                  <a16:creationId xmlns:a16="http://schemas.microsoft.com/office/drawing/2014/main" id="{CFCB415E-C4F8-0D26-6737-D9F97AC8815F}"/>
                </a:ext>
              </a:extLst>
            </p:cNvPr>
            <p:cNvSpPr/>
            <p:nvPr/>
          </p:nvSpPr>
          <p:spPr>
            <a:xfrm flipV="1">
              <a:off x="8816972" y="2049369"/>
              <a:ext cx="990600" cy="761815"/>
            </a:xfrm>
            <a:prstGeom prst="arc">
              <a:avLst>
                <a:gd name="adj1" fmla="val 16199996"/>
                <a:gd name="adj2" fmla="val 0"/>
              </a:avLst>
            </a:prstGeom>
            <a:ln w="127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B1532B44-4BFF-C901-156A-89F49296198D}"/>
                </a:ext>
              </a:extLst>
            </p:cNvPr>
            <p:cNvCxnSpPr/>
            <p:nvPr/>
          </p:nvCxnSpPr>
          <p:spPr>
            <a:xfrm>
              <a:off x="9085676" y="2438812"/>
              <a:ext cx="876300"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D19E06F-92FA-0F27-1612-F7AA61321DF3}"/>
                </a:ext>
              </a:extLst>
            </p:cNvPr>
            <p:cNvCxnSpPr/>
            <p:nvPr/>
          </p:nvCxnSpPr>
          <p:spPr>
            <a:xfrm>
              <a:off x="9082516" y="2438812"/>
              <a:ext cx="721896" cy="0"/>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85AD38E-822A-BB13-FFE8-436BDC98E120}"/>
                </a:ext>
              </a:extLst>
            </p:cNvPr>
            <p:cNvCxnSpPr/>
            <p:nvPr/>
          </p:nvCxnSpPr>
          <p:spPr>
            <a:xfrm flipV="1">
              <a:off x="9120616" y="2057998"/>
              <a:ext cx="322848" cy="380815"/>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A8C9F5D-10F2-E268-CF2E-369EB6835AF0}"/>
                </a:ext>
              </a:extLst>
            </p:cNvPr>
            <p:cNvCxnSpPr/>
            <p:nvPr/>
          </p:nvCxnSpPr>
          <p:spPr>
            <a:xfrm flipV="1">
              <a:off x="9082516" y="2136426"/>
              <a:ext cx="558000" cy="302386"/>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66F90F6-8ACB-2F6F-4AA2-9E798ABFCCB4}"/>
                </a:ext>
              </a:extLst>
            </p:cNvPr>
            <p:cNvCxnSpPr/>
            <p:nvPr/>
          </p:nvCxnSpPr>
          <p:spPr>
            <a:xfrm flipV="1">
              <a:off x="9082516" y="2287620"/>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D4FB386-19E3-F758-24D8-B243AB4DABE6}"/>
                </a:ext>
              </a:extLst>
            </p:cNvPr>
            <p:cNvCxnSpPr/>
            <p:nvPr/>
          </p:nvCxnSpPr>
          <p:spPr>
            <a:xfrm>
              <a:off x="9082516" y="2430370"/>
              <a:ext cx="697082" cy="151193"/>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4240ACD-780A-B1BF-736F-03F755B2D992}"/>
                </a:ext>
              </a:extLst>
            </p:cNvPr>
            <p:cNvCxnSpPr/>
            <p:nvPr/>
          </p:nvCxnSpPr>
          <p:spPr>
            <a:xfrm flipV="1">
              <a:off x="8663402" y="2438812"/>
              <a:ext cx="422275" cy="36195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313B6BD-FC55-84BF-ACA2-078822ACF483}"/>
                </a:ext>
              </a:extLst>
            </p:cNvPr>
            <p:cNvCxnSpPr/>
            <p:nvPr/>
          </p:nvCxnSpPr>
          <p:spPr>
            <a:xfrm flipV="1">
              <a:off x="9085676" y="1524412"/>
              <a:ext cx="0" cy="91440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7639B4F4-4E1D-8F7F-BE1B-F064E44E7304}"/>
                </a:ext>
              </a:extLst>
            </p:cNvPr>
            <p:cNvCxnSpPr/>
            <p:nvPr/>
          </p:nvCxnSpPr>
          <p:spPr>
            <a:xfrm>
              <a:off x="9120616" y="2430370"/>
              <a:ext cx="322848" cy="380815"/>
            </a:xfrm>
            <a:prstGeom prst="straightConnector1">
              <a:avLst/>
            </a:prstGeom>
            <a:ln w="28575">
              <a:solidFill>
                <a:schemeClr val="bg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817B7675-DA95-56E6-7B33-6902E39C2DF1}"/>
                </a:ext>
              </a:extLst>
            </p:cNvPr>
            <p:cNvCxnSpPr/>
            <p:nvPr/>
          </p:nvCxnSpPr>
          <p:spPr>
            <a:xfrm>
              <a:off x="9082516" y="2430369"/>
              <a:ext cx="558000" cy="302386"/>
            </a:xfrm>
            <a:prstGeom prst="straightConnector1">
              <a:avLst/>
            </a:prstGeom>
            <a:ln w="28575">
              <a:solidFill>
                <a:srgbClr val="FFFF00"/>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E60FDD0-F1B6-18CC-9582-C44A0EB74438}"/>
                </a:ext>
              </a:extLst>
            </p:cNvPr>
            <p:cNvSpPr txBox="1"/>
            <p:nvPr/>
          </p:nvSpPr>
          <p:spPr>
            <a:xfrm>
              <a:off x="8694948" y="2753661"/>
              <a:ext cx="533400" cy="381000"/>
            </a:xfrm>
            <a:prstGeom prst="rect">
              <a:avLst/>
            </a:prstGeom>
            <a:noFill/>
          </p:spPr>
          <p:txBody>
            <a:bodyPr wrap="square" rtlCol="0">
              <a:spAutoFit/>
            </a:bodyPr>
            <a:lstStyle/>
            <a:p>
              <a:r>
                <a:rPr lang="en-US" dirty="0"/>
                <a:t>x</a:t>
              </a:r>
              <a:endParaRPr lang="en-US" baseline="-25000" dirty="0"/>
            </a:p>
          </p:txBody>
        </p:sp>
        <p:sp>
          <p:nvSpPr>
            <p:cNvPr id="37" name="TextBox 36">
              <a:extLst>
                <a:ext uri="{FF2B5EF4-FFF2-40B4-BE49-F238E27FC236}">
                  <a16:creationId xmlns:a16="http://schemas.microsoft.com/office/drawing/2014/main" id="{AA1B52CE-4F22-6DFB-D346-6B34695CB748}"/>
                </a:ext>
              </a:extLst>
            </p:cNvPr>
            <p:cNvSpPr txBox="1"/>
            <p:nvPr/>
          </p:nvSpPr>
          <p:spPr>
            <a:xfrm>
              <a:off x="9836410" y="2054541"/>
              <a:ext cx="400050" cy="381000"/>
            </a:xfrm>
            <a:prstGeom prst="rect">
              <a:avLst/>
            </a:prstGeom>
            <a:noFill/>
          </p:spPr>
          <p:txBody>
            <a:bodyPr wrap="square" rtlCol="0">
              <a:spAutoFit/>
            </a:bodyPr>
            <a:lstStyle/>
            <a:p>
              <a:r>
                <a:rPr lang="en-US" dirty="0"/>
                <a:t>y</a:t>
              </a:r>
              <a:endParaRPr lang="en-US" baseline="-25000" dirty="0"/>
            </a:p>
          </p:txBody>
        </p:sp>
      </p:grpSp>
    </p:spTree>
    <p:extLst>
      <p:ext uri="{BB962C8B-B14F-4D97-AF65-F5344CB8AC3E}">
        <p14:creationId xmlns:p14="http://schemas.microsoft.com/office/powerpoint/2010/main" val="396563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1000"/>
                                  </p:stCondLst>
                                  <p:childTnLst>
                                    <p:set>
                                      <p:cBhvr>
                                        <p:cTn id="6" dur="1" fill="hold">
                                          <p:stCondLst>
                                            <p:cond delay="0"/>
                                          </p:stCondLst>
                                        </p:cTn>
                                        <p:tgtEl>
                                          <p:spTgt spid="20"/>
                                        </p:tgtEl>
                                        <p:attrNameLst>
                                          <p:attrName>style.visibility</p:attrName>
                                        </p:attrNameLst>
                                      </p:cBhvr>
                                      <p:to>
                                        <p:strVal val="hidden"/>
                                      </p:to>
                                    </p:set>
                                  </p:childTnLst>
                                </p:cTn>
                              </p:par>
                              <p:par>
                                <p:cTn id="7" presetID="1" presetClass="exit" presetSubtype="0" fill="hold" nodeType="withEffect">
                                  <p:stCondLst>
                                    <p:cond delay="1000"/>
                                  </p:stCondLst>
                                  <p:childTnLst>
                                    <p:set>
                                      <p:cBhvr>
                                        <p:cTn id="8" dur="1" fill="hold">
                                          <p:stCondLst>
                                            <p:cond delay="0"/>
                                          </p:stCondLst>
                                        </p:cTn>
                                        <p:tgtEl>
                                          <p:spTgt spid="23"/>
                                        </p:tgtEl>
                                        <p:attrNameLst>
                                          <p:attrName>style.visibility</p:attrName>
                                        </p:attrNameLst>
                                      </p:cBhvr>
                                      <p:to>
                                        <p:strVal val="hidden"/>
                                      </p:to>
                                    </p:set>
                                  </p:childTnLst>
                                </p:cTn>
                              </p:par>
                            </p:childTnLst>
                          </p:cTn>
                        </p:par>
                        <p:par>
                          <p:cTn id="9" fill="hold">
                            <p:stCondLst>
                              <p:cond delay="1000"/>
                            </p:stCondLst>
                            <p:childTnLst>
                              <p:par>
                                <p:cTn id="10" presetID="1" presetClass="exit" presetSubtype="0" fill="hold" nodeType="afterEffect">
                                  <p:stCondLst>
                                    <p:cond delay="1000"/>
                                  </p:stCondLst>
                                  <p:childTnLst>
                                    <p:set>
                                      <p:cBhvr>
                                        <p:cTn id="11" dur="1" fill="hold">
                                          <p:stCondLst>
                                            <p:cond delay="0"/>
                                          </p:stCondLst>
                                        </p:cTn>
                                        <p:tgtEl>
                                          <p:spTgt spid="21"/>
                                        </p:tgtEl>
                                        <p:attrNameLst>
                                          <p:attrName>style.visibility</p:attrName>
                                        </p:attrNameLst>
                                      </p:cBhvr>
                                      <p:to>
                                        <p:strVal val="hidden"/>
                                      </p:to>
                                    </p:set>
                                  </p:childTnLst>
                                </p:cTn>
                              </p:par>
                              <p:par>
                                <p:cTn id="12" presetID="1" presetClass="exit" presetSubtype="0" fill="hold" nodeType="withEffect">
                                  <p:stCondLst>
                                    <p:cond delay="1000"/>
                                  </p:stCondLst>
                                  <p:childTnLst>
                                    <p:set>
                                      <p:cBhvr>
                                        <p:cTn id="13" dur="1" fill="hold">
                                          <p:stCondLst>
                                            <p:cond delay="0"/>
                                          </p:stCondLst>
                                        </p:cTn>
                                        <p:tgtEl>
                                          <p:spTgt spid="24"/>
                                        </p:tgtEl>
                                        <p:attrNameLst>
                                          <p:attrName>style.visibility</p:attrName>
                                        </p:attrNameLst>
                                      </p:cBhvr>
                                      <p:to>
                                        <p:strVal val="hidden"/>
                                      </p:to>
                                    </p:set>
                                  </p:childTnLst>
                                </p:cTn>
                              </p:par>
                            </p:childTnLst>
                          </p:cTn>
                        </p:par>
                        <p:par>
                          <p:cTn id="14" fill="hold">
                            <p:stCondLst>
                              <p:cond delay="2000"/>
                            </p:stCondLst>
                            <p:childTnLst>
                              <p:par>
                                <p:cTn id="15" presetID="1" presetClass="exit" presetSubtype="0" fill="hold" nodeType="afterEffect">
                                  <p:stCondLst>
                                    <p:cond delay="1000"/>
                                  </p:stCondLst>
                                  <p:childTnLst>
                                    <p:set>
                                      <p:cBhvr>
                                        <p:cTn id="16" dur="1" fill="hold">
                                          <p:stCondLst>
                                            <p:cond delay="0"/>
                                          </p:stCondLst>
                                        </p:cTn>
                                        <p:tgtEl>
                                          <p:spTgt spid="22"/>
                                        </p:tgtEl>
                                        <p:attrNameLst>
                                          <p:attrName>style.visibility</p:attrName>
                                        </p:attrNameLst>
                                      </p:cBhvr>
                                      <p:to>
                                        <p:strVal val="hidden"/>
                                      </p:to>
                                    </p:set>
                                  </p:childTnLst>
                                </p:cTn>
                              </p:par>
                              <p:par>
                                <p:cTn id="17" presetID="1" presetClass="exit" presetSubtype="0" fill="hold" nodeType="withEffect">
                                  <p:stCondLst>
                                    <p:cond delay="1000"/>
                                  </p:stCondLst>
                                  <p:childTnLst>
                                    <p:set>
                                      <p:cBhvr>
                                        <p:cTn id="18"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509B-C587-6CE6-68E0-F20125E4AFA7}"/>
              </a:ext>
            </a:extLst>
          </p:cNvPr>
          <p:cNvSpPr>
            <a:spLocks noGrp="1"/>
          </p:cNvSpPr>
          <p:nvPr>
            <p:ph type="title"/>
          </p:nvPr>
        </p:nvSpPr>
        <p:spPr/>
        <p:txBody>
          <a:bodyPr/>
          <a:lstStyle/>
          <a:p>
            <a:r>
              <a:rPr lang="en-US" dirty="0"/>
              <a:t>Gradient coil components</a:t>
            </a:r>
          </a:p>
        </p:txBody>
      </p:sp>
      <p:pic>
        <p:nvPicPr>
          <p:cNvPr id="2050" name="Picture 2" descr="How Does MRI Work? - MRI">
            <a:extLst>
              <a:ext uri="{FF2B5EF4-FFF2-40B4-BE49-F238E27FC236}">
                <a16:creationId xmlns:a16="http://schemas.microsoft.com/office/drawing/2014/main" id="{72209E29-8D72-49FC-D93E-47C667E026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460" y="2096852"/>
            <a:ext cx="9934575"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462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solidFill>
                  <a:srgbClr val="FFFF99"/>
                </a:solidFill>
              </a:rPr>
              <a:t>Phase Evolution</a:t>
            </a:r>
          </a:p>
        </p:txBody>
      </p:sp>
      <p:sp>
        <p:nvSpPr>
          <p:cNvPr id="40963" name="Content Placeholder 2"/>
          <p:cNvSpPr>
            <a:spLocks noGrp="1"/>
          </p:cNvSpPr>
          <p:nvPr>
            <p:ph idx="1"/>
          </p:nvPr>
        </p:nvSpPr>
        <p:spPr>
          <a:xfrm>
            <a:off x="2675620" y="1441857"/>
            <a:ext cx="7787208" cy="1216025"/>
          </a:xfrm>
        </p:spPr>
        <p:txBody>
          <a:bodyPr/>
          <a:lstStyle/>
          <a:p>
            <a:pPr marL="136525" indent="0">
              <a:buNone/>
            </a:pPr>
            <a:r>
              <a:rPr lang="en-US" altLang="zh-CN" dirty="0"/>
              <a:t>Phase is the integral of precession frequency (or field strength) over time</a:t>
            </a:r>
          </a:p>
        </p:txBody>
      </p:sp>
      <p:sp>
        <p:nvSpPr>
          <p:cNvPr id="10" name="Oval 9"/>
          <p:cNvSpPr/>
          <p:nvPr/>
        </p:nvSpPr>
        <p:spPr>
          <a:xfrm>
            <a:off x="4953000" y="5181600"/>
            <a:ext cx="1219200" cy="8382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algn="ctr" eaLnBrk="1" hangingPunct="1">
              <a:defRPr/>
            </a:pPr>
            <a:endParaRPr lang="en-US" altLang="zh-CN">
              <a:solidFill>
                <a:srgbClr val="FFFFFF"/>
              </a:solidFill>
              <a:latin typeface="Book Antiqua" pitchFamily="18" charset="0"/>
            </a:endParaRPr>
          </a:p>
        </p:txBody>
      </p:sp>
      <p:cxnSp>
        <p:nvCxnSpPr>
          <p:cNvPr id="11" name="Straight Arrow Connector 10"/>
          <p:cNvCxnSpPr>
            <a:stCxn id="10" idx="6"/>
            <a:endCxn id="12" idx="1"/>
          </p:cNvCxnSpPr>
          <p:nvPr/>
        </p:nvCxnSpPr>
        <p:spPr>
          <a:xfrm flipV="1">
            <a:off x="6172200" y="4724400"/>
            <a:ext cx="1066800" cy="8763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2" name="Left Brace 11"/>
          <p:cNvSpPr/>
          <p:nvPr/>
        </p:nvSpPr>
        <p:spPr>
          <a:xfrm>
            <a:off x="7239000" y="3505200"/>
            <a:ext cx="381000" cy="2438400"/>
          </a:xfrm>
          <a:prstGeom prst="leftBrace">
            <a:avLst/>
          </a:prstGeom>
          <a:ln w="28575">
            <a:solidFill>
              <a:srgbClr val="00B050"/>
            </a:solidFill>
          </a:ln>
        </p:spPr>
        <p:style>
          <a:lnRef idx="1">
            <a:schemeClr val="accent3"/>
          </a:lnRef>
          <a:fillRef idx="0">
            <a:schemeClr val="accent3"/>
          </a:fillRef>
          <a:effectRef idx="0">
            <a:schemeClr val="accent3"/>
          </a:effectRef>
          <a:fontRef idx="minor">
            <a:schemeClr val="tx1"/>
          </a:fontRef>
        </p:style>
        <p:txBody>
          <a:bodyPr anchor="ctr"/>
          <a:lstStyle>
            <a:lvl1pPr eaLnBrk="0" hangingPunct="0">
              <a:defRPr>
                <a:solidFill>
                  <a:schemeClr val="tx1"/>
                </a:solidFill>
                <a:latin typeface="Garamond" pitchFamily="18" charset="0"/>
                <a:cs typeface="Arial" pitchFamily="34" charset="0"/>
              </a:defRPr>
            </a:lvl1pPr>
            <a:lvl2pPr marL="742950" indent="-285750" eaLnBrk="0" hangingPunct="0">
              <a:defRPr>
                <a:solidFill>
                  <a:schemeClr val="tx1"/>
                </a:solidFill>
                <a:latin typeface="Garamond" pitchFamily="18" charset="0"/>
                <a:cs typeface="Arial" pitchFamily="34" charset="0"/>
              </a:defRPr>
            </a:lvl2pPr>
            <a:lvl3pPr marL="1143000" indent="-228600" eaLnBrk="0" hangingPunct="0">
              <a:defRPr>
                <a:solidFill>
                  <a:schemeClr val="tx1"/>
                </a:solidFill>
                <a:latin typeface="Garamond" pitchFamily="18" charset="0"/>
                <a:cs typeface="Arial" pitchFamily="34" charset="0"/>
              </a:defRPr>
            </a:lvl3pPr>
            <a:lvl4pPr marL="1600200" indent="-228600" eaLnBrk="0" hangingPunct="0">
              <a:defRPr>
                <a:solidFill>
                  <a:schemeClr val="tx1"/>
                </a:solidFill>
                <a:latin typeface="Garamond" pitchFamily="18" charset="0"/>
                <a:cs typeface="Arial" pitchFamily="34" charset="0"/>
              </a:defRPr>
            </a:lvl4pPr>
            <a:lvl5pPr marL="2057400" indent="-228600" eaLnBrk="0" hangingPunct="0">
              <a:defRPr>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a:solidFill>
                  <a:schemeClr val="tx1"/>
                </a:solidFill>
                <a:latin typeface="Garamond" pitchFamily="18" charset="0"/>
                <a:cs typeface="Arial" pitchFamily="34" charset="0"/>
              </a:defRPr>
            </a:lvl9pPr>
          </a:lstStyle>
          <a:p>
            <a:pPr algn="ctr" eaLnBrk="1" hangingPunct="1">
              <a:defRPr/>
            </a:pPr>
            <a:endParaRPr lang="en-US" altLang="zh-CN">
              <a:latin typeface="Book Antiqua" pitchFamily="18" charset="0"/>
            </a:endParaRPr>
          </a:p>
        </p:txBody>
      </p:sp>
      <p:sp>
        <p:nvSpPr>
          <p:cNvPr id="40970" name="TextBox 14"/>
          <p:cNvSpPr txBox="1">
            <a:spLocks noChangeArrowheads="1"/>
          </p:cNvSpPr>
          <p:nvPr/>
        </p:nvSpPr>
        <p:spPr bwMode="auto">
          <a:xfrm>
            <a:off x="7620000" y="3625850"/>
            <a:ext cx="26670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 typeface="Arial" pitchFamily="34" charset="0"/>
              <a:buChar char="•"/>
            </a:pPr>
            <a:r>
              <a:rPr lang="en-US" altLang="zh-CN" sz="1800" dirty="0">
                <a:solidFill>
                  <a:srgbClr val="FFFF99"/>
                </a:solidFill>
                <a:latin typeface="Garamond" pitchFamily="18" charset="0"/>
              </a:rPr>
              <a:t>Gradients</a:t>
            </a:r>
          </a:p>
          <a:p>
            <a:pPr eaLnBrk="1" hangingPunct="1">
              <a:spcBef>
                <a:spcPct val="0"/>
              </a:spcBef>
              <a:buClrTx/>
              <a:buSzTx/>
              <a:buFont typeface="Arial" pitchFamily="34" charset="0"/>
              <a:buChar char="•"/>
            </a:pPr>
            <a:r>
              <a:rPr lang="en-US" altLang="zh-CN" sz="1800" dirty="0">
                <a:solidFill>
                  <a:srgbClr val="FFFF99"/>
                </a:solidFill>
                <a:latin typeface="Garamond" pitchFamily="18" charset="0"/>
              </a:rPr>
              <a:t>Susceptibility Induced Fields</a:t>
            </a:r>
          </a:p>
          <a:p>
            <a:pPr eaLnBrk="1" hangingPunct="1">
              <a:spcBef>
                <a:spcPct val="0"/>
              </a:spcBef>
              <a:buClrTx/>
              <a:buSzTx/>
              <a:buFont typeface="Arial" pitchFamily="34" charset="0"/>
              <a:buChar char="•"/>
            </a:pPr>
            <a:r>
              <a:rPr lang="en-US" altLang="zh-CN" sz="1800" dirty="0">
                <a:solidFill>
                  <a:srgbClr val="FFFF99"/>
                </a:solidFill>
                <a:latin typeface="Garamond" pitchFamily="18" charset="0"/>
              </a:rPr>
              <a:t>Eddy Currents</a:t>
            </a:r>
          </a:p>
          <a:p>
            <a:pPr eaLnBrk="1" hangingPunct="1">
              <a:spcBef>
                <a:spcPct val="0"/>
              </a:spcBef>
              <a:buClrTx/>
              <a:buSzTx/>
              <a:buFont typeface="Arial" pitchFamily="34" charset="0"/>
              <a:buChar char="•"/>
            </a:pPr>
            <a:r>
              <a:rPr lang="en-US" altLang="zh-CN" sz="1800" dirty="0">
                <a:solidFill>
                  <a:srgbClr val="FFFF99"/>
                </a:solidFill>
                <a:latin typeface="Garamond" pitchFamily="18" charset="0"/>
              </a:rPr>
              <a:t>Main Field </a:t>
            </a:r>
            <a:r>
              <a:rPr lang="en-US" altLang="zh-CN" sz="1800" dirty="0" err="1">
                <a:solidFill>
                  <a:srgbClr val="FFFF99"/>
                </a:solidFill>
                <a:latin typeface="Garamond" pitchFamily="18" charset="0"/>
              </a:rPr>
              <a:t>Inhomogeneities</a:t>
            </a:r>
            <a:endParaRPr lang="en-US" altLang="zh-CN" sz="1800" dirty="0">
              <a:solidFill>
                <a:srgbClr val="FFFF99"/>
              </a:solidFill>
              <a:latin typeface="Garamond" pitchFamily="18" charset="0"/>
            </a:endParaRPr>
          </a:p>
          <a:p>
            <a:pPr eaLnBrk="1" hangingPunct="1">
              <a:spcBef>
                <a:spcPct val="0"/>
              </a:spcBef>
              <a:buClrTx/>
              <a:buSzTx/>
              <a:buFont typeface="Arial" pitchFamily="34" charset="0"/>
              <a:buChar char="•"/>
            </a:pPr>
            <a:r>
              <a:rPr lang="en-US" altLang="zh-CN" sz="1800" dirty="0">
                <a:solidFill>
                  <a:srgbClr val="FFFF99"/>
                </a:solidFill>
                <a:latin typeface="Garamond" pitchFamily="18" charset="0"/>
              </a:rPr>
              <a:t>Molecular Environment (Chemical Shift)</a:t>
            </a:r>
          </a:p>
          <a:p>
            <a:pPr eaLnBrk="1" hangingPunct="1">
              <a:spcBef>
                <a:spcPct val="0"/>
              </a:spcBef>
              <a:buClrTx/>
              <a:buSzTx/>
              <a:buFont typeface="Arial" pitchFamily="34" charset="0"/>
              <a:buChar char="•"/>
            </a:pPr>
            <a:endParaRPr lang="en-US" altLang="zh-CN" sz="1800" dirty="0">
              <a:solidFill>
                <a:srgbClr val="00B050"/>
              </a:solidFill>
              <a:latin typeface="Garamond" pitchFamily="18" charset="0"/>
            </a:endParaRPr>
          </a:p>
        </p:txBody>
      </p:sp>
      <mc:AlternateContent xmlns:mc="http://schemas.openxmlformats.org/markup-compatibility/2006" xmlns:a14="http://schemas.microsoft.com/office/drawing/2010/main">
        <mc:Choice Requires="a14">
          <p:sp>
            <p:nvSpPr>
              <p:cNvPr id="3" name="TextBox 2"/>
              <p:cNvSpPr txBox="1"/>
              <p:nvPr/>
            </p:nvSpPr>
            <p:spPr>
              <a:xfrm>
                <a:off x="2784140" y="2691820"/>
                <a:ext cx="4572000" cy="122251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2800" i="1">
                          <a:latin typeface="Cambria Math"/>
                        </a:rPr>
                        <m:t>𝜙</m:t>
                      </m:r>
                      <m:d>
                        <m:dPr>
                          <m:ctrlPr>
                            <a:rPr lang="en-US" sz="2800" i="1">
                              <a:latin typeface="Cambria Math" panose="02040503050406030204" pitchFamily="18" charset="0"/>
                            </a:rPr>
                          </m:ctrlPr>
                        </m:dPr>
                        <m:e>
                          <m:r>
                            <a:rPr lang="en-US" sz="2800" i="1">
                              <a:latin typeface="Cambria Math"/>
                            </a:rPr>
                            <m:t>𝑡</m:t>
                          </m:r>
                        </m:e>
                      </m:d>
                      <m:r>
                        <a:rPr lang="en-US" sz="2800" i="1">
                          <a:latin typeface="Cambria Math"/>
                        </a:rPr>
                        <m:t>=</m:t>
                      </m:r>
                      <m:nary>
                        <m:naryPr>
                          <m:limLoc m:val="undOvr"/>
                          <m:subHide m:val="on"/>
                          <m:supHide m:val="on"/>
                          <m:ctrlPr>
                            <a:rPr lang="en-US" sz="2800" i="1">
                              <a:latin typeface="Cambria Math" panose="02040503050406030204" pitchFamily="18" charset="0"/>
                            </a:rPr>
                          </m:ctrlPr>
                        </m:naryPr>
                        <m:sub/>
                        <m:sup/>
                        <m:e>
                          <m:r>
                            <a:rPr lang="en-US" sz="2800" i="1">
                              <a:latin typeface="Cambria Math"/>
                            </a:rPr>
                            <m:t>𝑑𝑡</m:t>
                          </m:r>
                        </m:e>
                      </m:nary>
                      <m:r>
                        <a:rPr lang="en-US" sz="2800" i="1">
                          <a:latin typeface="Cambria Math"/>
                        </a:rPr>
                        <m:t>𝜔</m:t>
                      </m:r>
                      <m:r>
                        <a:rPr lang="en-US" sz="2800" i="1">
                          <a:latin typeface="Cambria Math"/>
                        </a:rPr>
                        <m:t>(</m:t>
                      </m:r>
                      <m:r>
                        <a:rPr lang="en-US" sz="2800" i="1">
                          <a:latin typeface="Cambria Math"/>
                        </a:rPr>
                        <m:t>𝑡</m:t>
                      </m:r>
                      <m:r>
                        <a:rPr lang="en-US" sz="2800" i="1">
                          <a:latin typeface="Cambria Math"/>
                        </a:rPr>
                        <m:t>)</m:t>
                      </m:r>
                    </m:oMath>
                  </m:oMathPara>
                </a14:m>
                <a:endParaRPr lang="en-US" sz="2800" dirty="0"/>
              </a:p>
            </p:txBody>
          </p:sp>
        </mc:Choice>
        <mc:Fallback xmlns="">
          <p:sp>
            <p:nvSpPr>
              <p:cNvPr id="3" name="TextBox 2"/>
              <p:cNvSpPr txBox="1">
                <a:spLocks noRot="1" noChangeAspect="1" noMove="1" noResize="1" noEditPoints="1" noAdjustHandles="1" noChangeArrowheads="1" noChangeShapeType="1" noTextEdit="1"/>
              </p:cNvSpPr>
              <p:nvPr/>
            </p:nvSpPr>
            <p:spPr>
              <a:xfrm>
                <a:off x="1260140" y="2691820"/>
                <a:ext cx="4572000" cy="1222514"/>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784140" y="4077072"/>
                <a:ext cx="2168812" cy="52322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2800" i="1">
                          <a:latin typeface="Cambria Math"/>
                        </a:rPr>
                        <m:t>𝜔</m:t>
                      </m:r>
                      <m:r>
                        <a:rPr lang="en-US" sz="2800" i="1">
                          <a:latin typeface="Cambria Math"/>
                        </a:rPr>
                        <m:t>=</m:t>
                      </m:r>
                      <m:r>
                        <a:rPr lang="en-US" sz="2800" i="1">
                          <a:latin typeface="Cambria Math"/>
                        </a:rPr>
                        <m:t>𝛾</m:t>
                      </m:r>
                      <m:r>
                        <m:rPr>
                          <m:sty m:val="p"/>
                        </m:rPr>
                        <a:rPr lang="en-US" sz="2800">
                          <a:latin typeface="Cambria Math"/>
                        </a:rPr>
                        <m:t>Δ</m:t>
                      </m:r>
                      <m:sSub>
                        <m:sSubPr>
                          <m:ctrlPr>
                            <a:rPr lang="en-US" sz="2800" i="1">
                              <a:latin typeface="Cambria Math" panose="02040503050406030204" pitchFamily="18" charset="0"/>
                            </a:rPr>
                          </m:ctrlPr>
                        </m:sSubPr>
                        <m:e>
                          <m:r>
                            <a:rPr lang="en-US" sz="2800" i="1">
                              <a:latin typeface="Cambria Math"/>
                            </a:rPr>
                            <m:t>𝐵</m:t>
                          </m:r>
                        </m:e>
                        <m:sub>
                          <m:r>
                            <a:rPr lang="en-US" sz="2800" i="1">
                              <a:latin typeface="Cambria Math"/>
                            </a:rPr>
                            <m:t>𝑧</m:t>
                          </m:r>
                        </m:sub>
                      </m:sSub>
                    </m:oMath>
                  </m:oMathPara>
                </a14:m>
                <a:endParaRPr lang="en-US" sz="28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260140" y="4077072"/>
                <a:ext cx="2168812" cy="523220"/>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2784140" y="5014798"/>
                <a:ext cx="4572000" cy="122251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2800" i="1">
                          <a:latin typeface="Cambria Math"/>
                        </a:rPr>
                        <m:t>𝜙</m:t>
                      </m:r>
                      <m:d>
                        <m:dPr>
                          <m:ctrlPr>
                            <a:rPr lang="en-US" sz="2800" i="1">
                              <a:latin typeface="Cambria Math" panose="02040503050406030204" pitchFamily="18" charset="0"/>
                            </a:rPr>
                          </m:ctrlPr>
                        </m:dPr>
                        <m:e>
                          <m:r>
                            <a:rPr lang="en-US" sz="2800" i="1">
                              <a:latin typeface="Cambria Math"/>
                            </a:rPr>
                            <m:t>𝑡</m:t>
                          </m:r>
                        </m:e>
                      </m:d>
                      <m:r>
                        <a:rPr lang="en-US" sz="2800" i="1">
                          <a:latin typeface="Cambria Math"/>
                        </a:rPr>
                        <m:t>=</m:t>
                      </m:r>
                      <m:r>
                        <a:rPr lang="en-US" sz="2800" i="1">
                          <a:latin typeface="Cambria Math"/>
                        </a:rPr>
                        <m:t>𝛾</m:t>
                      </m:r>
                      <m:nary>
                        <m:naryPr>
                          <m:limLoc m:val="undOvr"/>
                          <m:subHide m:val="on"/>
                          <m:supHide m:val="on"/>
                          <m:ctrlPr>
                            <a:rPr lang="en-US" sz="2800" i="1">
                              <a:latin typeface="Cambria Math" panose="02040503050406030204" pitchFamily="18" charset="0"/>
                            </a:rPr>
                          </m:ctrlPr>
                        </m:naryPr>
                        <m:sub/>
                        <m:sup/>
                        <m:e>
                          <m:r>
                            <a:rPr lang="en-US" sz="2800" i="1">
                              <a:latin typeface="Cambria Math"/>
                            </a:rPr>
                            <m:t>𝑑𝑡</m:t>
                          </m:r>
                        </m:e>
                      </m:nary>
                      <m:r>
                        <m:rPr>
                          <m:sty m:val="p"/>
                        </m:rPr>
                        <a:rPr lang="en-US" sz="2800">
                          <a:latin typeface="Cambria Math"/>
                        </a:rPr>
                        <m:t>Δ</m:t>
                      </m:r>
                      <m:sSub>
                        <m:sSubPr>
                          <m:ctrlPr>
                            <a:rPr lang="en-US" sz="2800" i="1">
                              <a:latin typeface="Cambria Math" panose="02040503050406030204" pitchFamily="18" charset="0"/>
                            </a:rPr>
                          </m:ctrlPr>
                        </m:sSubPr>
                        <m:e>
                          <m:r>
                            <a:rPr lang="en-US" sz="2800" i="1">
                              <a:latin typeface="Cambria Math"/>
                            </a:rPr>
                            <m:t>𝐵</m:t>
                          </m:r>
                        </m:e>
                        <m:sub>
                          <m:r>
                            <a:rPr lang="en-US" sz="2800" i="1">
                              <a:latin typeface="Cambria Math"/>
                            </a:rPr>
                            <m:t>𝑧</m:t>
                          </m:r>
                        </m:sub>
                      </m:sSub>
                      <m:r>
                        <a:rPr lang="en-US" sz="2800" i="1">
                          <a:latin typeface="Cambria Math"/>
                        </a:rPr>
                        <m:t>(</m:t>
                      </m:r>
                      <m:r>
                        <a:rPr lang="en-US" sz="2800" i="1">
                          <a:latin typeface="Cambria Math"/>
                        </a:rPr>
                        <m:t>𝑡</m:t>
                      </m:r>
                      <m:r>
                        <a:rPr lang="en-US" sz="2800" i="1">
                          <a:latin typeface="Cambria Math"/>
                        </a:rPr>
                        <m:t>)</m:t>
                      </m:r>
                    </m:oMath>
                  </m:oMathPara>
                </a14:m>
                <a:endParaRPr lang="en-US" sz="28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260140" y="5014798"/>
                <a:ext cx="4572000" cy="1222514"/>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185626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579296" cy="1143000"/>
          </a:xfrm>
        </p:spPr>
        <p:txBody>
          <a:bodyPr>
            <a:normAutofit/>
          </a:bodyPr>
          <a:lstStyle/>
          <a:p>
            <a:pPr>
              <a:defRPr/>
            </a:pPr>
            <a:r>
              <a:rPr lang="en-US" sz="3600" dirty="0">
                <a:solidFill>
                  <a:srgbClr val="FFFF99"/>
                </a:solidFill>
                <a:effectLst/>
              </a:rPr>
              <a:t>Phase from a Gradient-echo Signal</a:t>
            </a:r>
          </a:p>
        </p:txBody>
      </p:sp>
      <p:pic>
        <p:nvPicPr>
          <p:cNvPr id="20483" name="Picture 11"/>
          <p:cNvPicPr>
            <a:picLocks noChangeAspect="1" noChangeArrowheads="1"/>
          </p:cNvPicPr>
          <p:nvPr/>
        </p:nvPicPr>
        <p:blipFill>
          <a:blip r:embed="rId2">
            <a:extLst>
              <a:ext uri="{28A0092B-C50C-407E-A947-70E740481C1C}">
                <a14:useLocalDpi xmlns:a14="http://schemas.microsoft.com/office/drawing/2010/main" val="0"/>
              </a:ext>
            </a:extLst>
          </a:blip>
          <a:srcRect t="12971" b="12971"/>
          <a:stretch>
            <a:fillRect/>
          </a:stretch>
        </p:blipFill>
        <p:spPr bwMode="auto">
          <a:xfrm>
            <a:off x="5912217" y="3155949"/>
            <a:ext cx="2446305"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2"/>
          <p:cNvPicPr>
            <a:picLocks noChangeAspect="1" noChangeArrowheads="1"/>
          </p:cNvPicPr>
          <p:nvPr/>
        </p:nvPicPr>
        <p:blipFill>
          <a:blip r:embed="rId3">
            <a:extLst>
              <a:ext uri="{28A0092B-C50C-407E-A947-70E740481C1C}">
                <a14:useLocalDpi xmlns:a14="http://schemas.microsoft.com/office/drawing/2010/main" val="0"/>
              </a:ext>
            </a:extLst>
          </a:blip>
          <a:srcRect t="12971" b="12971"/>
          <a:stretch>
            <a:fillRect/>
          </a:stretch>
        </p:blipFill>
        <p:spPr bwMode="auto">
          <a:xfrm>
            <a:off x="3467708" y="3155949"/>
            <a:ext cx="2444508"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5" name="TextBox 5"/>
          <p:cNvSpPr txBox="1">
            <a:spLocks noChangeArrowheads="1"/>
          </p:cNvSpPr>
          <p:nvPr/>
        </p:nvSpPr>
        <p:spPr bwMode="auto">
          <a:xfrm>
            <a:off x="3719736" y="5694834"/>
            <a:ext cx="2159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zh-CN" sz="1800" baseline="30000" dirty="0">
                <a:solidFill>
                  <a:srgbClr val="FFFFFF"/>
                </a:solidFill>
                <a:latin typeface="Garamond" pitchFamily="18" charset="0"/>
              </a:rPr>
              <a:t>1</a:t>
            </a:r>
            <a:r>
              <a:rPr lang="en-US" altLang="zh-CN" sz="1800" dirty="0">
                <a:solidFill>
                  <a:srgbClr val="FFFFFF"/>
                </a:solidFill>
                <a:latin typeface="Garamond" pitchFamily="18" charset="0"/>
              </a:rPr>
              <a:t>Magnitude Image</a:t>
            </a:r>
          </a:p>
        </p:txBody>
      </p:sp>
      <p:sp>
        <p:nvSpPr>
          <p:cNvPr id="20486" name="TextBox 6"/>
          <p:cNvSpPr txBox="1">
            <a:spLocks noChangeArrowheads="1"/>
          </p:cNvSpPr>
          <p:nvPr/>
        </p:nvSpPr>
        <p:spPr bwMode="auto">
          <a:xfrm>
            <a:off x="6474372" y="5688992"/>
            <a:ext cx="14938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zh-CN" sz="1800" dirty="0">
                <a:solidFill>
                  <a:srgbClr val="FFFFFF"/>
                </a:solidFill>
                <a:latin typeface="Garamond" pitchFamily="18" charset="0"/>
              </a:rPr>
              <a:t>Phase Image</a:t>
            </a:r>
          </a:p>
        </p:txBody>
      </p:sp>
      <p:sp>
        <p:nvSpPr>
          <p:cNvPr id="20487" name="TextBox 7"/>
          <p:cNvSpPr txBox="1">
            <a:spLocks noChangeArrowheads="1"/>
          </p:cNvSpPr>
          <p:nvPr/>
        </p:nvSpPr>
        <p:spPr bwMode="auto">
          <a:xfrm>
            <a:off x="1524000" y="6488114"/>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F9F9F9"/>
              </a:buClr>
              <a:buSzPct val="65000"/>
              <a:buFont typeface="Wingdings 2" pitchFamily="18" charset="2"/>
              <a:buChar char=""/>
              <a:defRPr sz="2800">
                <a:solidFill>
                  <a:schemeClr val="tx1"/>
                </a:solidFill>
                <a:latin typeface="Book Antiqua"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Book Antiqua"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Book Antiqua"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Book Antiqua"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Book Antiqua"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Book Antiqua" pitchFamily="18" charset="0"/>
              </a:defRPr>
            </a:lvl9pPr>
          </a:lstStyle>
          <a:p>
            <a:pPr eaLnBrk="1" hangingPunct="1">
              <a:spcBef>
                <a:spcPct val="0"/>
              </a:spcBef>
              <a:buClrTx/>
              <a:buSzTx/>
              <a:buFontTx/>
              <a:buNone/>
            </a:pPr>
            <a:r>
              <a:rPr lang="en-US" altLang="zh-CN" sz="1800" baseline="30000">
                <a:solidFill>
                  <a:srgbClr val="FFFFFF"/>
                </a:solidFill>
                <a:latin typeface="Garamond" pitchFamily="18" charset="0"/>
              </a:rPr>
              <a:t>1</a:t>
            </a:r>
            <a:r>
              <a:rPr lang="en-US" altLang="zh-CN" sz="1800">
                <a:solidFill>
                  <a:srgbClr val="FFFFFF"/>
                </a:solidFill>
                <a:latin typeface="Garamond" pitchFamily="18" charset="0"/>
              </a:rPr>
              <a:t>Data were acquired using 3D gradient-echo sequence with full flow compensation  (SWI sequence). </a:t>
            </a:r>
          </a:p>
        </p:txBody>
      </p:sp>
      <p:sp>
        <p:nvSpPr>
          <p:cNvPr id="20488" name="Content Placeholder 3"/>
          <p:cNvSpPr>
            <a:spLocks noGrp="1"/>
          </p:cNvSpPr>
          <p:nvPr>
            <p:ph idx="1"/>
          </p:nvPr>
        </p:nvSpPr>
        <p:spPr/>
        <p:txBody>
          <a:bodyPr/>
          <a:lstStyle/>
          <a:p>
            <a:r>
              <a:rPr lang="en-US" altLang="en-US" sz="2400" dirty="0"/>
              <a:t>The complex MRI signal has both real and imaginary components or magnitude and phase components</a:t>
            </a:r>
          </a:p>
          <a:p>
            <a:r>
              <a:rPr lang="el-GR" altLang="en-US" sz="2400" dirty="0"/>
              <a:t>φ</a:t>
            </a:r>
            <a:r>
              <a:rPr lang="en-US" altLang="en-US" sz="2400" dirty="0"/>
              <a:t>(TE) = </a:t>
            </a:r>
            <a:r>
              <a:rPr lang="el-GR" altLang="en-US" sz="2400" dirty="0"/>
              <a:t>γΔ</a:t>
            </a:r>
            <a:r>
              <a:rPr lang="en-US" altLang="en-US" sz="2400" dirty="0"/>
              <a:t>B</a:t>
            </a:r>
            <a:r>
              <a:rPr lang="el-GR" altLang="en-US" sz="2400" dirty="0"/>
              <a:t>∙</a:t>
            </a:r>
            <a:r>
              <a:rPr lang="en-US" altLang="en-US" sz="2400" dirty="0"/>
              <a:t>TE+</a:t>
            </a:r>
            <a:r>
              <a:rPr lang="el-GR" altLang="en-US" sz="2400" dirty="0"/>
              <a:t>φ</a:t>
            </a:r>
            <a:r>
              <a:rPr lang="en-US" altLang="en-US" sz="2400" baseline="-25000" dirty="0"/>
              <a:t>0,</a:t>
            </a:r>
            <a:r>
              <a:rPr lang="en-US" altLang="en-US" sz="2400" dirty="0"/>
              <a:t> for a left-handed system.</a:t>
            </a:r>
            <a:endParaRPr lang="en-US" altLang="en-US" sz="2400" baseline="-25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7671" y="68425"/>
            <a:ext cx="6622697" cy="533987"/>
          </a:xfrm>
        </p:spPr>
        <p:txBody>
          <a:bodyPr>
            <a:noAutofit/>
          </a:bodyPr>
          <a:lstStyle/>
          <a:p>
            <a:r>
              <a:rPr lang="en-US" sz="3600" dirty="0">
                <a:solidFill>
                  <a:srgbClr val="FFFFCC"/>
                </a:solidFill>
                <a:latin typeface="+mn-lt"/>
              </a:rPr>
              <a:t>Insight comes with knowledge</a:t>
            </a:r>
          </a:p>
        </p:txBody>
      </p:sp>
      <p:sp>
        <p:nvSpPr>
          <p:cNvPr id="3" name="Title 1"/>
          <p:cNvSpPr txBox="1">
            <a:spLocks/>
          </p:cNvSpPr>
          <p:nvPr/>
        </p:nvSpPr>
        <p:spPr>
          <a:xfrm>
            <a:off x="1847528" y="728700"/>
            <a:ext cx="7884650" cy="1490098"/>
          </a:xfrm>
          <a:prstGeom prst="rect">
            <a:avLst/>
          </a:prstGeom>
        </p:spPr>
        <p:txBody>
          <a:bodyPr vert="horz" lIns="51435" tIns="25718" rIns="51435" bIns="25718"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21469" indent="-321469">
              <a:buFont typeface="Arial" panose="020B0604020202020204" pitchFamily="34" charset="0"/>
              <a:buChar char="•"/>
            </a:pPr>
            <a:r>
              <a:rPr lang="en-US" sz="1800" dirty="0">
                <a:solidFill>
                  <a:schemeClr val="tx1"/>
                </a:solidFill>
              </a:rPr>
              <a:t>The more you read, the more you discuss, the more you practice, the more you teach, the more insight you will gain.</a:t>
            </a:r>
          </a:p>
          <a:p>
            <a:pPr marL="321469" indent="-321469">
              <a:buFont typeface="Arial" panose="020B0604020202020204" pitchFamily="34" charset="0"/>
              <a:buChar char="•"/>
            </a:pPr>
            <a:r>
              <a:rPr lang="en-US" sz="1800" dirty="0">
                <a:solidFill>
                  <a:schemeClr val="tx1"/>
                </a:solidFill>
              </a:rPr>
              <a:t>Sometimes this insight will lead to inspiration, which can come when you least expect it, like waking up in the morning, or taking a long philosophical walk in a beautiful Suzhou garden.</a:t>
            </a:r>
          </a:p>
        </p:txBody>
      </p:sp>
      <p:grpSp>
        <p:nvGrpSpPr>
          <p:cNvPr id="4" name="Group 3">
            <a:extLst>
              <a:ext uri="{FF2B5EF4-FFF2-40B4-BE49-F238E27FC236}">
                <a16:creationId xmlns:a16="http://schemas.microsoft.com/office/drawing/2014/main" id="{0CE96961-B949-43F4-A123-88F707D840F8}"/>
              </a:ext>
            </a:extLst>
          </p:cNvPr>
          <p:cNvGrpSpPr/>
          <p:nvPr/>
        </p:nvGrpSpPr>
        <p:grpSpPr>
          <a:xfrm>
            <a:off x="2099556" y="2470243"/>
            <a:ext cx="7509232" cy="4387757"/>
            <a:chOff x="2045252" y="3050300"/>
            <a:chExt cx="5053496" cy="2842592"/>
          </a:xfrm>
        </p:grpSpPr>
        <p:pic>
          <p:nvPicPr>
            <p:cNvPr id="7" name="Picture 6">
              <a:extLst>
                <a:ext uri="{FF2B5EF4-FFF2-40B4-BE49-F238E27FC236}">
                  <a16:creationId xmlns:a16="http://schemas.microsoft.com/office/drawing/2014/main" id="{46471A0E-9956-4647-A507-AD90EB13103C}"/>
                </a:ext>
              </a:extLst>
            </p:cNvPr>
            <p:cNvPicPr>
              <a:picLocks noChangeAspect="1"/>
            </p:cNvPicPr>
            <p:nvPr/>
          </p:nvPicPr>
          <p:blipFill>
            <a:blip r:embed="rId2"/>
            <a:stretch>
              <a:fillRect/>
            </a:stretch>
          </p:blipFill>
          <p:spPr>
            <a:xfrm>
              <a:off x="2045252" y="3050300"/>
              <a:ext cx="5053496" cy="2842592"/>
            </a:xfrm>
            <a:prstGeom prst="rect">
              <a:avLst/>
            </a:prstGeom>
          </p:spPr>
        </p:pic>
        <p:pic>
          <p:nvPicPr>
            <p:cNvPr id="8" name="Picture 7" descr="A close-up of a brain&#10;&#10;Description automatically generated with low confidence">
              <a:extLst>
                <a:ext uri="{FF2B5EF4-FFF2-40B4-BE49-F238E27FC236}">
                  <a16:creationId xmlns:a16="http://schemas.microsoft.com/office/drawing/2014/main" id="{CB0B4BB5-3F3D-4DDE-8791-8B7E28FF05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2029" y="3949337"/>
              <a:ext cx="1113480" cy="1484640"/>
            </a:xfrm>
            <a:prstGeom prst="rect">
              <a:avLst/>
            </a:prstGeom>
          </p:spPr>
        </p:pic>
      </p:grpSp>
    </p:spTree>
    <p:extLst>
      <p:ext uri="{BB962C8B-B14F-4D97-AF65-F5344CB8AC3E}">
        <p14:creationId xmlns:p14="http://schemas.microsoft.com/office/powerpoint/2010/main" val="1175853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65276" y="404664"/>
            <a:ext cx="7461448" cy="1005947"/>
          </a:xfrm>
        </p:spPr>
        <p:txBody>
          <a:bodyPr>
            <a:normAutofit/>
          </a:bodyPr>
          <a:lstStyle/>
          <a:p>
            <a:r>
              <a:rPr lang="en-US" dirty="0">
                <a:solidFill>
                  <a:srgbClr val="FFFFCC"/>
                </a:solidFill>
              </a:rPr>
              <a:t>Education: A labor of Love</a:t>
            </a:r>
          </a:p>
        </p:txBody>
      </p:sp>
      <p:sp>
        <p:nvSpPr>
          <p:cNvPr id="3" name="Title 1"/>
          <p:cNvSpPr txBox="1">
            <a:spLocks/>
          </p:cNvSpPr>
          <p:nvPr/>
        </p:nvSpPr>
        <p:spPr>
          <a:xfrm>
            <a:off x="2249215" y="2461655"/>
            <a:ext cx="4531995" cy="2389841"/>
          </a:xfrm>
          <a:prstGeom prst="rect">
            <a:avLst/>
          </a:prstGeom>
        </p:spPr>
        <p:txBody>
          <a:bodyPr vert="horz" lIns="51435" tIns="25718" rIns="51435" bIns="25718"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57175" indent="-257175">
              <a:buFont typeface="Arial" panose="020B0604020202020204" pitchFamily="34" charset="0"/>
              <a:buChar char="•"/>
            </a:pPr>
            <a:r>
              <a:rPr lang="en-US" sz="1800" dirty="0">
                <a:solidFill>
                  <a:schemeClr val="tx1"/>
                </a:solidFill>
              </a:rPr>
              <a:t>“It’s easy to show that …”</a:t>
            </a:r>
          </a:p>
          <a:p>
            <a:r>
              <a:rPr lang="en-US" sz="1800" dirty="0">
                <a:solidFill>
                  <a:schemeClr val="tx1"/>
                </a:solidFill>
              </a:rPr>
              <a:t>	</a:t>
            </a:r>
          </a:p>
          <a:p>
            <a:pPr marL="257175" indent="-257175">
              <a:buFont typeface="Arial" panose="020B0604020202020204" pitchFamily="34" charset="0"/>
              <a:buChar char="•"/>
            </a:pPr>
            <a:r>
              <a:rPr lang="en-US" sz="1800" dirty="0">
                <a:solidFill>
                  <a:schemeClr val="tx1"/>
                </a:solidFill>
              </a:rPr>
              <a:t>Create a text that carries the student step by step through the basic to advanced concepts without once using that phrase! </a:t>
            </a:r>
          </a:p>
          <a:p>
            <a:pPr marL="257175" indent="-257175">
              <a:buFont typeface="Arial" panose="020B0604020202020204" pitchFamily="34" charset="0"/>
              <a:buChar char="•"/>
            </a:pPr>
            <a:endParaRPr lang="en-US" sz="1800" dirty="0">
              <a:solidFill>
                <a:schemeClr val="tx1"/>
              </a:solidFill>
            </a:endParaRPr>
          </a:p>
          <a:p>
            <a:pPr marL="257175" indent="-257175">
              <a:buFont typeface="Arial" panose="020B0604020202020204" pitchFamily="34" charset="0"/>
              <a:buChar char="•"/>
            </a:pPr>
            <a:r>
              <a:rPr lang="en-US" sz="1800" dirty="0">
                <a:solidFill>
                  <a:schemeClr val="tx1"/>
                </a:solidFill>
              </a:rPr>
              <a:t>The result of this 28 man-year effort was “The Green Bible of MRI”.</a:t>
            </a:r>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7662753" y="2461654"/>
            <a:ext cx="2358862" cy="3052646"/>
          </a:xfrm>
          <a:prstGeom prst="rect">
            <a:avLst/>
          </a:prstGeom>
        </p:spPr>
      </p:pic>
    </p:spTree>
    <p:extLst>
      <p:ext uri="{BB962C8B-B14F-4D97-AF65-F5344CB8AC3E}">
        <p14:creationId xmlns:p14="http://schemas.microsoft.com/office/powerpoint/2010/main" val="948316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F8A0-B897-F795-B895-546C503F09F9}"/>
              </a:ext>
            </a:extLst>
          </p:cNvPr>
          <p:cNvSpPr>
            <a:spLocks noGrp="1"/>
          </p:cNvSpPr>
          <p:nvPr>
            <p:ph type="title"/>
          </p:nvPr>
        </p:nvSpPr>
        <p:spPr/>
        <p:txBody>
          <a:bodyPr>
            <a:normAutofit/>
          </a:bodyPr>
          <a:lstStyle/>
          <a:p>
            <a:r>
              <a:rPr lang="en-US" sz="4000" dirty="0">
                <a:solidFill>
                  <a:srgbClr val="FFFF99"/>
                </a:solidFill>
              </a:rPr>
              <a:t>Pause</a:t>
            </a:r>
          </a:p>
        </p:txBody>
      </p:sp>
      <p:grpSp>
        <p:nvGrpSpPr>
          <p:cNvPr id="4" name="Group 3">
            <a:extLst>
              <a:ext uri="{FF2B5EF4-FFF2-40B4-BE49-F238E27FC236}">
                <a16:creationId xmlns:a16="http://schemas.microsoft.com/office/drawing/2014/main" id="{80295245-5F75-1105-DE73-AF2937B2784B}"/>
              </a:ext>
            </a:extLst>
          </p:cNvPr>
          <p:cNvGrpSpPr/>
          <p:nvPr/>
        </p:nvGrpSpPr>
        <p:grpSpPr>
          <a:xfrm>
            <a:off x="2927648" y="1678353"/>
            <a:ext cx="6105071" cy="3501294"/>
            <a:chOff x="3123277" y="2123950"/>
            <a:chExt cx="4295611" cy="2588100"/>
          </a:xfrm>
        </p:grpSpPr>
        <p:pic>
          <p:nvPicPr>
            <p:cNvPr id="5" name="图片 2">
              <a:extLst>
                <a:ext uri="{FF2B5EF4-FFF2-40B4-BE49-F238E27FC236}">
                  <a16:creationId xmlns:a16="http://schemas.microsoft.com/office/drawing/2014/main" id="{13105D96-AA4D-CD40-A574-CC353A4400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8888" y="2123950"/>
              <a:ext cx="2160000" cy="2588100"/>
            </a:xfrm>
            <a:prstGeom prst="rect">
              <a:avLst/>
            </a:prstGeom>
          </p:spPr>
        </p:pic>
        <p:pic>
          <p:nvPicPr>
            <p:cNvPr id="6" name="图片 8">
              <a:extLst>
                <a:ext uri="{FF2B5EF4-FFF2-40B4-BE49-F238E27FC236}">
                  <a16:creationId xmlns:a16="http://schemas.microsoft.com/office/drawing/2014/main" id="{794D8F95-16BD-ACDA-CF1E-E6BFB274EC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03" b="2005"/>
            <a:stretch/>
          </p:blipFill>
          <p:spPr>
            <a:xfrm>
              <a:off x="3123277" y="2123950"/>
              <a:ext cx="2160000" cy="2588100"/>
            </a:xfrm>
            <a:prstGeom prst="rect">
              <a:avLst/>
            </a:prstGeom>
          </p:spPr>
        </p:pic>
      </p:grpSp>
    </p:spTree>
    <p:extLst>
      <p:ext uri="{BB962C8B-B14F-4D97-AF65-F5344CB8AC3E}">
        <p14:creationId xmlns:p14="http://schemas.microsoft.com/office/powerpoint/2010/main" val="1605051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27582" y="533400"/>
            <a:ext cx="7136836" cy="857250"/>
          </a:xfrm>
        </p:spPr>
        <p:txBody>
          <a:bodyPr>
            <a:noAutofit/>
          </a:bodyPr>
          <a:lstStyle/>
          <a:p>
            <a:r>
              <a:rPr lang="en-US" sz="3200" dirty="0">
                <a:solidFill>
                  <a:srgbClr val="FFFFCC"/>
                </a:solidFill>
              </a:rPr>
              <a:t>The Anatomy Lesson of Dr. </a:t>
            </a:r>
            <a:r>
              <a:rPr lang="en-US" sz="3200" dirty="0" err="1">
                <a:solidFill>
                  <a:srgbClr val="FFFFCC"/>
                </a:solidFill>
              </a:rPr>
              <a:t>Nicolaes</a:t>
            </a:r>
            <a:r>
              <a:rPr lang="en-US" sz="3200" dirty="0">
                <a:solidFill>
                  <a:srgbClr val="FFFFCC"/>
                </a:solidFill>
              </a:rPr>
              <a:t> </a:t>
            </a:r>
            <a:r>
              <a:rPr lang="en-US" sz="3200" dirty="0" err="1">
                <a:solidFill>
                  <a:srgbClr val="FFFFCC"/>
                </a:solidFill>
              </a:rPr>
              <a:t>Tulp</a:t>
            </a:r>
            <a:r>
              <a:rPr lang="en-US" sz="3200" dirty="0">
                <a:solidFill>
                  <a:srgbClr val="FFFFCC"/>
                </a:solidFill>
              </a:rPr>
              <a:t>: Rembrandt 1632</a:t>
            </a:r>
          </a:p>
        </p:txBody>
      </p:sp>
      <p:pic>
        <p:nvPicPr>
          <p:cNvPr id="2050" name="Picture 2" descr="Rembrandt Harmensz. van Rijn 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477" y="2163976"/>
            <a:ext cx="3399440" cy="26402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C5F3815-0BF9-4CAB-8DAB-8E1377014D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5500" y="3306975"/>
            <a:ext cx="1663803" cy="1911894"/>
          </a:xfrm>
          <a:prstGeom prst="rect">
            <a:avLst/>
          </a:prstGeom>
        </p:spPr>
      </p:pic>
      <p:sp>
        <p:nvSpPr>
          <p:cNvPr id="8" name="TextBox 7">
            <a:extLst>
              <a:ext uri="{FF2B5EF4-FFF2-40B4-BE49-F238E27FC236}">
                <a16:creationId xmlns:a16="http://schemas.microsoft.com/office/drawing/2014/main" id="{70A4FF2C-B2A2-4203-BEC2-7A69C6BBB172}"/>
              </a:ext>
            </a:extLst>
          </p:cNvPr>
          <p:cNvSpPr txBox="1"/>
          <p:nvPr/>
        </p:nvSpPr>
        <p:spPr>
          <a:xfrm>
            <a:off x="2809552" y="4957118"/>
            <a:ext cx="3439391" cy="715581"/>
          </a:xfrm>
          <a:prstGeom prst="rect">
            <a:avLst/>
          </a:prstGeom>
          <a:noFill/>
        </p:spPr>
        <p:txBody>
          <a:bodyPr wrap="square">
            <a:spAutoFit/>
          </a:bodyPr>
          <a:lstStyle/>
          <a:p>
            <a:pPr algn="just"/>
            <a:r>
              <a:rPr lang="en-US" sz="1350" i="1" dirty="0">
                <a:latin typeface="Arial" panose="020B0604020202020204" pitchFamily="34" charset="0"/>
                <a:ea typeface="Calibri" panose="020F0502020204030204" pitchFamily="34" charset="0"/>
                <a:cs typeface="Times New Roman" panose="02020603050405020304" pitchFamily="18" charset="0"/>
              </a:rPr>
              <a:t>In the old days, we cut open the human body from the outside in. Now we look at the body from the inside out. </a:t>
            </a:r>
            <a:endParaRPr lang="en-US" sz="135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D42D4C4B-475A-4B05-8586-05BEB429553E}"/>
              </a:ext>
            </a:extLst>
          </p:cNvPr>
          <p:cNvSpPr txBox="1"/>
          <p:nvPr/>
        </p:nvSpPr>
        <p:spPr>
          <a:xfrm>
            <a:off x="6578963" y="2557895"/>
            <a:ext cx="2383235" cy="554832"/>
          </a:xfrm>
          <a:prstGeom prst="rect">
            <a:avLst/>
          </a:prstGeom>
          <a:noFill/>
        </p:spPr>
        <p:txBody>
          <a:bodyPr wrap="square">
            <a:spAutoFit/>
          </a:bodyPr>
          <a:lstStyle/>
          <a:p>
            <a:pPr algn="just">
              <a:lnSpc>
                <a:spcPct val="115000"/>
              </a:lnSpc>
            </a:pPr>
            <a:r>
              <a:rPr lang="en-US" sz="1350" i="1" dirty="0">
                <a:latin typeface="Arial" panose="020B0604020202020204" pitchFamily="34" charset="0"/>
                <a:ea typeface="Calibri" panose="020F0502020204030204" pitchFamily="34" charset="0"/>
                <a:cs typeface="Times New Roman" panose="02020603050405020304" pitchFamily="18" charset="0"/>
              </a:rPr>
              <a:t>A budding mathematician</a:t>
            </a:r>
          </a:p>
          <a:p>
            <a:pPr algn="just">
              <a:lnSpc>
                <a:spcPct val="115000"/>
              </a:lnSpc>
            </a:pPr>
            <a:r>
              <a:rPr lang="en-US" sz="1350" i="1" dirty="0">
                <a:latin typeface="Arial" panose="020B0604020202020204" pitchFamily="34" charset="0"/>
                <a:ea typeface="Calibri" panose="020F0502020204030204" pitchFamily="34" charset="0"/>
                <a:cs typeface="Times New Roman" panose="02020603050405020304" pitchFamily="18" charset="0"/>
              </a:rPr>
              <a:t>counting his fingers.</a:t>
            </a:r>
            <a:endParaRPr lang="en-US" sz="135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3421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90800" y="239055"/>
            <a:ext cx="6470576" cy="1250452"/>
          </a:xfrm>
        </p:spPr>
        <p:txBody>
          <a:bodyPr>
            <a:normAutofit/>
          </a:bodyPr>
          <a:lstStyle/>
          <a:p>
            <a:pPr>
              <a:defRPr/>
            </a:pPr>
            <a:r>
              <a:rPr lang="en-US" sz="3600" dirty="0">
                <a:solidFill>
                  <a:srgbClr val="FFFFCC"/>
                </a:solidFill>
              </a:rPr>
              <a:t>Visualizing Quantum Mechanics</a:t>
            </a:r>
          </a:p>
        </p:txBody>
      </p:sp>
      <p:sp>
        <p:nvSpPr>
          <p:cNvPr id="9220" name="TextBox 2"/>
          <p:cNvSpPr txBox="1">
            <a:spLocks noChangeArrowheads="1"/>
          </p:cNvSpPr>
          <p:nvPr/>
        </p:nvSpPr>
        <p:spPr bwMode="auto">
          <a:xfrm>
            <a:off x="2493696" y="5707632"/>
            <a:ext cx="535475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F9F9F9"/>
              </a:buClr>
              <a:buSzPct val="65000"/>
              <a:buFont typeface="Wingdings 2" panose="05020102010507070707" pitchFamily="18" charset="2"/>
              <a:buChar char=""/>
              <a:defRPr sz="2800">
                <a:solidFill>
                  <a:schemeClr val="tx1"/>
                </a:solidFill>
                <a:latin typeface="Book Antiqua" panose="02040602050305030304" pitchFamily="18" charset="0"/>
              </a:defRPr>
            </a:lvl1pPr>
            <a:lvl2pPr marL="742950" indent="-285750" eaLnBrk="0" hangingPunct="0">
              <a:spcBef>
                <a:spcPct val="20000"/>
              </a:spcBef>
              <a:buClr>
                <a:schemeClr val="tx1"/>
              </a:buClr>
              <a:buSzPct val="80000"/>
              <a:buFont typeface="Wingdings 2" panose="05020102010507070707" pitchFamily="18" charset="2"/>
              <a:buChar char=""/>
              <a:defRPr sz="2400">
                <a:solidFill>
                  <a:schemeClr val="tx1"/>
                </a:solidFill>
                <a:latin typeface="Book Antiqua" panose="02040602050305030304" pitchFamily="18" charset="0"/>
              </a:defRPr>
            </a:lvl2pPr>
            <a:lvl3pPr marL="1143000" indent="-228600" eaLnBrk="0" hangingPunct="0">
              <a:spcBef>
                <a:spcPct val="20000"/>
              </a:spcBef>
              <a:buClr>
                <a:schemeClr val="tx1"/>
              </a:buClr>
              <a:buSzPct val="95000"/>
              <a:buFont typeface="Wingdings" panose="05000000000000000000" pitchFamily="2" charset="2"/>
              <a:buChar char=""/>
              <a:defRPr sz="2200">
                <a:solidFill>
                  <a:schemeClr val="tx1"/>
                </a:solidFill>
                <a:latin typeface="Book Antiqua" panose="02040602050305030304" pitchFamily="18" charset="0"/>
              </a:defRPr>
            </a:lvl3pPr>
            <a:lvl4pPr marL="1600200" indent="-228600" eaLnBrk="0" hangingPunct="0">
              <a:spcBef>
                <a:spcPct val="20000"/>
              </a:spcBef>
              <a:buClr>
                <a:schemeClr val="tx1"/>
              </a:buClr>
              <a:buSzPct val="100000"/>
              <a:buFont typeface="Wingdings 3" panose="05040102010807070707" pitchFamily="18" charset="2"/>
              <a:buChar char=""/>
              <a:defRPr sz="2000">
                <a:solidFill>
                  <a:schemeClr val="tx1"/>
                </a:solidFill>
                <a:latin typeface="Book Antiqua" panose="02040602050305030304" pitchFamily="18" charset="0"/>
              </a:defRPr>
            </a:lvl4pPr>
            <a:lvl5pPr marL="2057400" indent="-228600" eaLnBrk="0" hangingPunct="0">
              <a:spcBef>
                <a:spcPct val="20000"/>
              </a:spcBef>
              <a:buClr>
                <a:schemeClr val="tx1"/>
              </a:buClr>
              <a:buFont typeface="Wingdings 2" panose="05020102010507070707" pitchFamily="18" charset="2"/>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9pPr>
          </a:lstStyle>
          <a:p>
            <a:pPr eaLnBrk="1" hangingPunct="1">
              <a:spcBef>
                <a:spcPct val="0"/>
              </a:spcBef>
              <a:buClrTx/>
              <a:buSzTx/>
              <a:buFontTx/>
              <a:buNone/>
            </a:pPr>
            <a:r>
              <a:rPr lang="en-US" altLang="en-US" sz="2000" dirty="0">
                <a:latin typeface="Garamond" panose="02020404030301010803" pitchFamily="18" charset="0"/>
              </a:rPr>
              <a:t>Thin slice T1 and T2 weighted 3D images of the brain. Nobel prize in Medicine or Physiology 2003. </a:t>
            </a:r>
          </a:p>
        </p:txBody>
      </p:sp>
      <p:grpSp>
        <p:nvGrpSpPr>
          <p:cNvPr id="13" name="Group 12">
            <a:extLst>
              <a:ext uri="{FF2B5EF4-FFF2-40B4-BE49-F238E27FC236}">
                <a16:creationId xmlns:a16="http://schemas.microsoft.com/office/drawing/2014/main" id="{506D374C-4B10-8E50-95F8-C3D108E1356F}"/>
              </a:ext>
            </a:extLst>
          </p:cNvPr>
          <p:cNvGrpSpPr/>
          <p:nvPr/>
        </p:nvGrpSpPr>
        <p:grpSpPr>
          <a:xfrm>
            <a:off x="8077201" y="1518192"/>
            <a:ext cx="1752600" cy="4489523"/>
            <a:chOff x="6221975" y="2043505"/>
            <a:chExt cx="1013588" cy="2899947"/>
          </a:xfrm>
        </p:grpSpPr>
        <p:pic>
          <p:nvPicPr>
            <p:cNvPr id="3" name="Picture 2"/>
            <p:cNvPicPr>
              <a:picLocks noChangeAspect="1"/>
            </p:cNvPicPr>
            <p:nvPr/>
          </p:nvPicPr>
          <p:blipFill>
            <a:blip r:embed="rId3"/>
            <a:stretch>
              <a:fillRect/>
            </a:stretch>
          </p:blipFill>
          <p:spPr>
            <a:xfrm>
              <a:off x="6239981" y="2310931"/>
              <a:ext cx="867966" cy="1216223"/>
            </a:xfrm>
            <a:prstGeom prst="rect">
              <a:avLst/>
            </a:prstGeom>
          </p:spPr>
        </p:pic>
        <p:pic>
          <p:nvPicPr>
            <p:cNvPr id="7" name="Picture 6"/>
            <p:cNvPicPr>
              <a:picLocks noChangeAspect="1"/>
            </p:cNvPicPr>
            <p:nvPr/>
          </p:nvPicPr>
          <p:blipFill>
            <a:blip r:embed="rId4"/>
            <a:stretch>
              <a:fillRect/>
            </a:stretch>
          </p:blipFill>
          <p:spPr>
            <a:xfrm>
              <a:off x="6254763" y="3527152"/>
              <a:ext cx="853186" cy="1206648"/>
            </a:xfrm>
            <a:prstGeom prst="rect">
              <a:avLst/>
            </a:prstGeom>
          </p:spPr>
        </p:pic>
        <p:sp>
          <p:nvSpPr>
            <p:cNvPr id="8" name="TextBox 7"/>
            <p:cNvSpPr txBox="1"/>
            <p:nvPr/>
          </p:nvSpPr>
          <p:spPr>
            <a:xfrm>
              <a:off x="6221975" y="2043505"/>
              <a:ext cx="1013588" cy="193834"/>
            </a:xfrm>
            <a:prstGeom prst="rect">
              <a:avLst/>
            </a:prstGeom>
            <a:noFill/>
          </p:spPr>
          <p:txBody>
            <a:bodyPr wrap="square" rtlCol="0">
              <a:spAutoFit/>
            </a:bodyPr>
            <a:lstStyle/>
            <a:p>
              <a:r>
                <a:rPr lang="en-US" sz="1350" dirty="0" err="1">
                  <a:solidFill>
                    <a:srgbClr val="FFFFCC"/>
                  </a:solidFill>
                </a:rPr>
                <a:t>Lauterbur</a:t>
              </a:r>
              <a:endParaRPr lang="en-US" sz="1350" dirty="0">
                <a:solidFill>
                  <a:srgbClr val="FFFFCC"/>
                </a:solidFill>
              </a:endParaRPr>
            </a:p>
          </p:txBody>
        </p:sp>
        <p:sp>
          <p:nvSpPr>
            <p:cNvPr id="10" name="TextBox 9"/>
            <p:cNvSpPr txBox="1"/>
            <p:nvPr/>
          </p:nvSpPr>
          <p:spPr>
            <a:xfrm>
              <a:off x="6226128" y="4749618"/>
              <a:ext cx="933386" cy="193834"/>
            </a:xfrm>
            <a:prstGeom prst="rect">
              <a:avLst/>
            </a:prstGeom>
            <a:noFill/>
          </p:spPr>
          <p:txBody>
            <a:bodyPr wrap="square" rtlCol="0">
              <a:spAutoFit/>
            </a:bodyPr>
            <a:lstStyle/>
            <a:p>
              <a:r>
                <a:rPr lang="en-US" sz="1350" dirty="0">
                  <a:solidFill>
                    <a:srgbClr val="FFFFCC"/>
                  </a:solidFill>
                </a:rPr>
                <a:t>Mansfield</a:t>
              </a:r>
            </a:p>
          </p:txBody>
        </p:sp>
      </p:grpSp>
      <p:grpSp>
        <p:nvGrpSpPr>
          <p:cNvPr id="12" name="Group 11">
            <a:extLst>
              <a:ext uri="{FF2B5EF4-FFF2-40B4-BE49-F238E27FC236}">
                <a16:creationId xmlns:a16="http://schemas.microsoft.com/office/drawing/2014/main" id="{62168173-676C-9185-12FB-4082ACC9C11A}"/>
              </a:ext>
            </a:extLst>
          </p:cNvPr>
          <p:cNvGrpSpPr/>
          <p:nvPr/>
        </p:nvGrpSpPr>
        <p:grpSpPr>
          <a:xfrm>
            <a:off x="1915379" y="1825997"/>
            <a:ext cx="5879615" cy="3978174"/>
            <a:chOff x="63985" y="1385167"/>
            <a:chExt cx="6713825" cy="4345607"/>
          </a:xfrm>
        </p:grpSpPr>
        <p:pic>
          <p:nvPicPr>
            <p:cNvPr id="9" name="图片 4">
              <a:extLst>
                <a:ext uri="{FF2B5EF4-FFF2-40B4-BE49-F238E27FC236}">
                  <a16:creationId xmlns:a16="http://schemas.microsoft.com/office/drawing/2014/main" id="{07677E87-902A-4054-BC13-812DD6F1F0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96375" y="1416499"/>
              <a:ext cx="3481435" cy="4282941"/>
            </a:xfrm>
            <a:prstGeom prst="rect">
              <a:avLst/>
            </a:prstGeom>
          </p:spPr>
        </p:pic>
        <p:pic>
          <p:nvPicPr>
            <p:cNvPr id="11" name="图片 8">
              <a:extLst>
                <a:ext uri="{FF2B5EF4-FFF2-40B4-BE49-F238E27FC236}">
                  <a16:creationId xmlns:a16="http://schemas.microsoft.com/office/drawing/2014/main" id="{FE28387C-1FA0-7870-2079-CF97670136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85" y="1385167"/>
              <a:ext cx="3481435" cy="4345607"/>
            </a:xfrm>
            <a:prstGeom prst="rect">
              <a:avLst/>
            </a:prstGeom>
          </p:spPr>
        </p:pic>
      </p:grpSp>
    </p:spTree>
    <p:extLst>
      <p:ext uri="{BB962C8B-B14F-4D97-AF65-F5344CB8AC3E}">
        <p14:creationId xmlns:p14="http://schemas.microsoft.com/office/powerpoint/2010/main" val="124933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554877" y="-15065"/>
            <a:ext cx="7164796" cy="1828800"/>
          </a:xfrm>
        </p:spPr>
        <p:txBody>
          <a:bodyPr>
            <a:noAutofit/>
          </a:bodyPr>
          <a:lstStyle/>
          <a:p>
            <a:r>
              <a:rPr lang="en-US" sz="3200" i="0" dirty="0">
                <a:solidFill>
                  <a:srgbClr val="FFFF99"/>
                </a:solidFill>
                <a:effectLst/>
                <a:latin typeface="Arial" panose="020B0604020202020204" pitchFamily="34" charset="0"/>
              </a:rPr>
              <a:t>Nearly everything you need to know about MRI is buried in the phase information.</a:t>
            </a:r>
            <a:endParaRPr lang="en-US" sz="3200" i="1" dirty="0">
              <a:solidFill>
                <a:srgbClr val="FFFF99"/>
              </a:solidFill>
            </a:endParaRPr>
          </a:p>
        </p:txBody>
      </p:sp>
      <p:sp>
        <p:nvSpPr>
          <p:cNvPr id="3" name="Subtitle 2"/>
          <p:cNvSpPr>
            <a:spLocks noGrp="1"/>
          </p:cNvSpPr>
          <p:nvPr>
            <p:ph type="subTitle" idx="1"/>
          </p:nvPr>
        </p:nvSpPr>
        <p:spPr>
          <a:xfrm>
            <a:off x="4654856" y="5334226"/>
            <a:ext cx="3331840" cy="975320"/>
          </a:xfrm>
        </p:spPr>
        <p:txBody>
          <a:bodyPr/>
          <a:lstStyle/>
          <a:p>
            <a:r>
              <a:rPr lang="en-US" sz="2000" dirty="0"/>
              <a:t>E. Mark Haacke, PhD</a:t>
            </a:r>
          </a:p>
          <a:p>
            <a:r>
              <a:rPr lang="en-US" sz="1600" dirty="0"/>
              <a:t>Wayne State University</a:t>
            </a:r>
          </a:p>
          <a:p>
            <a:r>
              <a:rPr lang="en-US" sz="1600" dirty="0" err="1"/>
              <a:t>Ruijin</a:t>
            </a:r>
            <a:r>
              <a:rPr lang="en-US" sz="1600" dirty="0"/>
              <a:t> Hospital, SJTU</a:t>
            </a:r>
          </a:p>
        </p:txBody>
      </p:sp>
      <p:grpSp>
        <p:nvGrpSpPr>
          <p:cNvPr id="10" name="Group 9">
            <a:extLst>
              <a:ext uri="{FF2B5EF4-FFF2-40B4-BE49-F238E27FC236}">
                <a16:creationId xmlns:a16="http://schemas.microsoft.com/office/drawing/2014/main" id="{1979F680-FEA8-4DE7-2EFA-D0BF88DD4250}"/>
              </a:ext>
            </a:extLst>
          </p:cNvPr>
          <p:cNvGrpSpPr/>
          <p:nvPr/>
        </p:nvGrpSpPr>
        <p:grpSpPr>
          <a:xfrm>
            <a:off x="1019436" y="2060848"/>
            <a:ext cx="9661916" cy="2825446"/>
            <a:chOff x="1019436" y="2191199"/>
            <a:chExt cx="9661916" cy="2825446"/>
          </a:xfrm>
        </p:grpSpPr>
        <p:pic>
          <p:nvPicPr>
            <p:cNvPr id="5" name="Picture 2">
              <a:extLst>
                <a:ext uri="{FF2B5EF4-FFF2-40B4-BE49-F238E27FC236}">
                  <a16:creationId xmlns:a16="http://schemas.microsoft.com/office/drawing/2014/main" id="{18749112-1CBD-7CB0-6C4B-D61BA4A25653}"/>
                </a:ext>
              </a:extLst>
            </p:cNvPr>
            <p:cNvPicPr>
              <a:picLocks noChangeAspect="1" noChangeArrowheads="1"/>
            </p:cNvPicPr>
            <p:nvPr/>
          </p:nvPicPr>
          <p:blipFill>
            <a:blip r:embed="rId2" cstate="print">
              <a:lum bright="6000" contrast="36000"/>
            </a:blip>
            <a:srcRect/>
            <a:stretch>
              <a:fillRect/>
            </a:stretch>
          </p:blipFill>
          <p:spPr bwMode="auto">
            <a:xfrm>
              <a:off x="6240016" y="2392018"/>
              <a:ext cx="2112876" cy="2624627"/>
            </a:xfrm>
            <a:prstGeom prst="rect">
              <a:avLst/>
            </a:prstGeom>
            <a:noFill/>
            <a:ln w="9525">
              <a:noFill/>
              <a:miter lim="800000"/>
              <a:headEnd/>
              <a:tailEnd/>
            </a:ln>
          </p:spPr>
        </p:pic>
        <p:pic>
          <p:nvPicPr>
            <p:cNvPr id="6" name="Picture 11">
              <a:extLst>
                <a:ext uri="{FF2B5EF4-FFF2-40B4-BE49-F238E27FC236}">
                  <a16:creationId xmlns:a16="http://schemas.microsoft.com/office/drawing/2014/main" id="{DB37DA67-0029-2DF7-DD52-8A05130669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971" b="12971"/>
            <a:stretch>
              <a:fillRect/>
            </a:stretch>
          </p:blipFill>
          <p:spPr bwMode="auto">
            <a:xfrm>
              <a:off x="3431704" y="2392018"/>
              <a:ext cx="2446305"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图片 28">
              <a:extLst>
                <a:ext uri="{FF2B5EF4-FFF2-40B4-BE49-F238E27FC236}">
                  <a16:creationId xmlns:a16="http://schemas.microsoft.com/office/drawing/2014/main" id="{F2602DDC-0265-D9D5-DDA1-173BDCD7B373}"/>
                </a:ext>
              </a:extLst>
            </p:cNvPr>
            <p:cNvPicPr>
              <a:picLocks noChangeAspect="1"/>
            </p:cNvPicPr>
            <p:nvPr/>
          </p:nvPicPr>
          <p:blipFill>
            <a:blip r:embed="rId4">
              <a:extLst>
                <a:ext uri="{28A0092B-C50C-407E-A947-70E740481C1C}">
                  <a14:useLocalDpi xmlns:a14="http://schemas.microsoft.com/office/drawing/2010/main" val="0"/>
                </a:ext>
              </a:extLst>
            </a:blip>
            <a:srcRect l="593" t="7763" r="6249" b="7312"/>
            <a:stretch/>
          </p:blipFill>
          <p:spPr>
            <a:xfrm>
              <a:off x="1019436" y="2191199"/>
              <a:ext cx="2280052" cy="2720819"/>
            </a:xfrm>
            <a:prstGeom prst="rect">
              <a:avLst/>
            </a:prstGeom>
          </p:spPr>
        </p:pic>
        <p:pic>
          <p:nvPicPr>
            <p:cNvPr id="9" name="图片 31">
              <a:extLst>
                <a:ext uri="{FF2B5EF4-FFF2-40B4-BE49-F238E27FC236}">
                  <a16:creationId xmlns:a16="http://schemas.microsoft.com/office/drawing/2014/main" id="{0DA502CE-8D8A-9D61-D139-916D97C95D59}"/>
                </a:ext>
              </a:extLst>
            </p:cNvPr>
            <p:cNvPicPr>
              <a:picLocks noChangeAspect="1"/>
            </p:cNvPicPr>
            <p:nvPr/>
          </p:nvPicPr>
          <p:blipFill rotWithShape="1">
            <a:blip r:embed="rId5"/>
            <a:srcRect l="12834" t="13720" r="13821" b="10794"/>
            <a:stretch/>
          </p:blipFill>
          <p:spPr>
            <a:xfrm>
              <a:off x="8793320" y="2465375"/>
              <a:ext cx="1888032" cy="2373286"/>
            </a:xfrm>
            <a:prstGeom prst="rect">
              <a:avLst/>
            </a:prstGeom>
          </p:spPr>
        </p:pic>
      </p:grpSp>
    </p:spTree>
    <p:extLst>
      <p:ext uri="{BB962C8B-B14F-4D97-AF65-F5344CB8AC3E}">
        <p14:creationId xmlns:p14="http://schemas.microsoft.com/office/powerpoint/2010/main" val="308986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3179676" y="1448780"/>
            <a:ext cx="6264696" cy="3960440"/>
          </a:xfrm>
        </p:spPr>
        <p:txBody>
          <a:bodyPr/>
          <a:lstStyle/>
          <a:p>
            <a:pPr algn="l">
              <a:lnSpc>
                <a:spcPct val="80000"/>
              </a:lnSpc>
            </a:pPr>
            <a:r>
              <a:rPr lang="en-US" altLang="zh-CN" sz="3200" b="1" dirty="0">
                <a:solidFill>
                  <a:srgbClr val="FFFF99"/>
                </a:solidFill>
              </a:rPr>
              <a:t>  	   Fundamentals</a:t>
            </a:r>
          </a:p>
          <a:p>
            <a:pPr algn="l">
              <a:lnSpc>
                <a:spcPct val="80000"/>
              </a:lnSpc>
            </a:pPr>
            <a:endParaRPr lang="en-US" altLang="zh-CN" sz="2400" b="1" dirty="0">
              <a:solidFill>
                <a:srgbClr val="FFFF99"/>
              </a:solidFill>
            </a:endParaRPr>
          </a:p>
          <a:p>
            <a:pPr algn="l">
              <a:lnSpc>
                <a:spcPct val="150000"/>
              </a:lnSpc>
              <a:spcBef>
                <a:spcPts val="0"/>
              </a:spcBef>
              <a:buFont typeface="Arial" pitchFamily="34" charset="0"/>
              <a:buChar char="•"/>
            </a:pPr>
            <a:r>
              <a:rPr lang="en-US" altLang="zh-CN" sz="2400" dirty="0"/>
              <a:t> Basics of gradient-echo signal formation </a:t>
            </a:r>
          </a:p>
          <a:p>
            <a:pPr algn="l">
              <a:lnSpc>
                <a:spcPct val="150000"/>
              </a:lnSpc>
              <a:spcBef>
                <a:spcPts val="0"/>
              </a:spcBef>
              <a:buFont typeface="Arial" pitchFamily="34" charset="0"/>
              <a:buChar char="•"/>
            </a:pPr>
            <a:r>
              <a:rPr lang="en-US" altLang="zh-CN" sz="2400" dirty="0"/>
              <a:t> Phase and its fundamental role in imaging</a:t>
            </a:r>
          </a:p>
          <a:p>
            <a:pPr algn="l">
              <a:lnSpc>
                <a:spcPct val="150000"/>
              </a:lnSpc>
              <a:spcBef>
                <a:spcPts val="0"/>
              </a:spcBef>
              <a:buFont typeface="Arial" pitchFamily="34" charset="0"/>
              <a:buChar char="•"/>
            </a:pPr>
            <a:r>
              <a:rPr lang="en-US" altLang="zh-CN" sz="2400" dirty="0"/>
              <a:t> Phase as a source of T</a:t>
            </a:r>
            <a:r>
              <a:rPr lang="en-US" altLang="zh-CN" sz="2400" baseline="-25000" dirty="0"/>
              <a:t>2</a:t>
            </a:r>
            <a:r>
              <a:rPr lang="en-US" altLang="zh-CN" sz="2400" dirty="0"/>
              <a:t>* dephasing</a:t>
            </a:r>
          </a:p>
          <a:p>
            <a:pPr algn="l">
              <a:lnSpc>
                <a:spcPct val="150000"/>
              </a:lnSpc>
              <a:spcBef>
                <a:spcPts val="0"/>
              </a:spcBef>
              <a:buFont typeface="Arial" pitchFamily="34" charset="0"/>
              <a:buChar char="•"/>
            </a:pPr>
            <a:r>
              <a:rPr lang="en-US" altLang="zh-CN" sz="2400" dirty="0"/>
              <a:t> Background phase/field removal</a:t>
            </a:r>
          </a:p>
          <a:p>
            <a:pPr algn="l">
              <a:lnSpc>
                <a:spcPct val="80000"/>
              </a:lnSpc>
            </a:pPr>
            <a:endParaRPr lang="en-US" altLang="zh-CN" sz="2400" b="1" dirty="0"/>
          </a:p>
          <a:p>
            <a:pPr algn="l">
              <a:lnSpc>
                <a:spcPct val="80000"/>
              </a:lnSpc>
              <a:buFont typeface="Arial" pitchFamily="34" charset="0"/>
              <a:buChar char="•"/>
            </a:pPr>
            <a:endParaRPr lang="en-US" altLang="zh-CN" sz="2000" dirty="0"/>
          </a:p>
        </p:txBody>
      </p:sp>
    </p:spTree>
    <p:extLst>
      <p:ext uri="{BB962C8B-B14F-4D97-AF65-F5344CB8AC3E}">
        <p14:creationId xmlns:p14="http://schemas.microsoft.com/office/powerpoint/2010/main" val="861256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891644" y="980728"/>
            <a:ext cx="7543800" cy="4536504"/>
          </a:xfrm>
        </p:spPr>
        <p:txBody>
          <a:bodyPr/>
          <a:lstStyle/>
          <a:p>
            <a:pPr algn="l">
              <a:lnSpc>
                <a:spcPct val="80000"/>
              </a:lnSpc>
            </a:pPr>
            <a:r>
              <a:rPr lang="en-US" altLang="zh-CN" sz="3200" b="1" dirty="0">
                <a:solidFill>
                  <a:srgbClr val="FFFF99"/>
                </a:solidFill>
              </a:rPr>
              <a:t>  		  Applications</a:t>
            </a:r>
          </a:p>
          <a:p>
            <a:pPr algn="l">
              <a:lnSpc>
                <a:spcPct val="80000"/>
              </a:lnSpc>
            </a:pPr>
            <a:endParaRPr lang="en-US" altLang="zh-CN" sz="2400" b="1" dirty="0"/>
          </a:p>
          <a:p>
            <a:pPr algn="l">
              <a:lnSpc>
                <a:spcPct val="150000"/>
              </a:lnSpc>
              <a:spcBef>
                <a:spcPts val="0"/>
              </a:spcBef>
              <a:buFont typeface="Arial" pitchFamily="34" charset="0"/>
              <a:buChar char="•"/>
            </a:pPr>
            <a:r>
              <a:rPr lang="en-US" altLang="zh-CN" sz="2400" dirty="0"/>
              <a:t> Water/fat separation</a:t>
            </a:r>
          </a:p>
          <a:p>
            <a:pPr algn="l">
              <a:lnSpc>
                <a:spcPct val="150000"/>
              </a:lnSpc>
              <a:spcBef>
                <a:spcPts val="0"/>
              </a:spcBef>
              <a:buFont typeface="Arial" pitchFamily="34" charset="0"/>
              <a:buChar char="•"/>
            </a:pPr>
            <a:r>
              <a:rPr lang="en-US" altLang="zh-CN" sz="2400" dirty="0"/>
              <a:t> Flow quantification</a:t>
            </a:r>
          </a:p>
          <a:p>
            <a:pPr algn="l">
              <a:lnSpc>
                <a:spcPct val="150000"/>
              </a:lnSpc>
              <a:spcBef>
                <a:spcPts val="0"/>
              </a:spcBef>
              <a:buFont typeface="Arial" pitchFamily="34" charset="0"/>
              <a:buChar char="•"/>
            </a:pPr>
            <a:r>
              <a:rPr lang="en-US" altLang="zh-CN" sz="2400" dirty="0"/>
              <a:t> Temperature mapping</a:t>
            </a:r>
          </a:p>
          <a:p>
            <a:pPr algn="l">
              <a:lnSpc>
                <a:spcPct val="150000"/>
              </a:lnSpc>
              <a:spcBef>
                <a:spcPts val="0"/>
              </a:spcBef>
              <a:buFont typeface="Arial" pitchFamily="34" charset="0"/>
              <a:buChar char="•"/>
            </a:pPr>
            <a:r>
              <a:rPr lang="en-US" altLang="zh-CN" sz="2400" dirty="0"/>
              <a:t> Susceptibility weighted imaging (SWI)</a:t>
            </a:r>
          </a:p>
          <a:p>
            <a:pPr algn="l">
              <a:lnSpc>
                <a:spcPct val="150000"/>
              </a:lnSpc>
              <a:spcBef>
                <a:spcPts val="0"/>
              </a:spcBef>
              <a:buFont typeface="Arial" pitchFamily="34" charset="0"/>
              <a:buChar char="•"/>
            </a:pPr>
            <a:r>
              <a:rPr lang="en-US" altLang="zh-CN" sz="2400" dirty="0"/>
              <a:t> Quantitative susceptibility mapping (QSM)</a:t>
            </a:r>
          </a:p>
          <a:p>
            <a:pPr algn="l">
              <a:lnSpc>
                <a:spcPct val="150000"/>
              </a:lnSpc>
              <a:spcBef>
                <a:spcPts val="0"/>
              </a:spcBef>
              <a:buFont typeface="Arial" pitchFamily="34" charset="0"/>
              <a:buChar char="•"/>
            </a:pPr>
            <a:r>
              <a:rPr lang="en-US" altLang="zh-CN" sz="2400" dirty="0"/>
              <a:t> Measuring and visualizing conductivity</a:t>
            </a:r>
          </a:p>
          <a:p>
            <a:pPr algn="l">
              <a:lnSpc>
                <a:spcPct val="80000"/>
              </a:lnSpc>
              <a:buFont typeface="Arial" pitchFamily="34" charset="0"/>
              <a:buChar char="•"/>
            </a:pPr>
            <a:endParaRPr lang="en-US" altLang="zh-CN" sz="2000" dirty="0"/>
          </a:p>
        </p:txBody>
      </p:sp>
    </p:spTree>
    <p:extLst>
      <p:ext uri="{BB962C8B-B14F-4D97-AF65-F5344CB8AC3E}">
        <p14:creationId xmlns:p14="http://schemas.microsoft.com/office/powerpoint/2010/main" val="1302100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C76D0-B1ED-CA07-11E5-0E5B0E7562F5}"/>
              </a:ext>
            </a:extLst>
          </p:cNvPr>
          <p:cNvSpPr>
            <a:spLocks noGrp="1"/>
          </p:cNvSpPr>
          <p:nvPr>
            <p:ph type="title"/>
          </p:nvPr>
        </p:nvSpPr>
        <p:spPr>
          <a:xfrm>
            <a:off x="803412" y="260648"/>
            <a:ext cx="10972800" cy="1143000"/>
          </a:xfrm>
        </p:spPr>
        <p:txBody>
          <a:bodyPr/>
          <a:lstStyle/>
          <a:p>
            <a:r>
              <a:rPr lang="en-US" dirty="0"/>
              <a:t>Very basics of the MR scanner</a:t>
            </a:r>
          </a:p>
        </p:txBody>
      </p:sp>
      <p:sp>
        <p:nvSpPr>
          <p:cNvPr id="5" name="TextBox 4">
            <a:extLst>
              <a:ext uri="{FF2B5EF4-FFF2-40B4-BE49-F238E27FC236}">
                <a16:creationId xmlns:a16="http://schemas.microsoft.com/office/drawing/2014/main" id="{E7BCCC19-349B-D4B7-AD6A-DDD9426663DD}"/>
              </a:ext>
            </a:extLst>
          </p:cNvPr>
          <p:cNvSpPr txBox="1"/>
          <p:nvPr/>
        </p:nvSpPr>
        <p:spPr>
          <a:xfrm>
            <a:off x="4223792" y="6057292"/>
            <a:ext cx="6095222" cy="369332"/>
          </a:xfrm>
          <a:prstGeom prst="rect">
            <a:avLst/>
          </a:prstGeom>
          <a:noFill/>
        </p:spPr>
        <p:txBody>
          <a:bodyPr wrap="square">
            <a:spAutoFit/>
          </a:bodyPr>
          <a:lstStyle/>
          <a:p>
            <a:r>
              <a:rPr lang="en-US" dirty="0">
                <a:hlinkClick r:id="rId2">
                  <a:extLst>
                    <a:ext uri="{A12FA001-AC4F-418D-AE19-62706E023703}">
                      <ahyp:hlinkClr xmlns:ahyp="http://schemas.microsoft.com/office/drawing/2018/hyperlinkcolor" val="tx"/>
                    </a:ext>
                  </a:extLst>
                </a:hlinkClick>
              </a:rPr>
              <a:t>schematic of MR scanner parts - Search</a:t>
            </a:r>
            <a:endParaRPr lang="en-US" dirty="0"/>
          </a:p>
        </p:txBody>
      </p:sp>
      <p:pic>
        <p:nvPicPr>
          <p:cNvPr id="1026" name="Picture 2" descr="1: Main components of an MR scanner based on 1 in [125]. | Download High-Quality Scientific Diagram">
            <a:extLst>
              <a:ext uri="{FF2B5EF4-FFF2-40B4-BE49-F238E27FC236}">
                <a16:creationId xmlns:a16="http://schemas.microsoft.com/office/drawing/2014/main" id="{814F8E16-C3BC-8C58-3C79-7F071E2651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7708" y="1664804"/>
            <a:ext cx="5517182" cy="426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2286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11826</TotalTime>
  <Words>1290</Words>
  <Application>Microsoft Office PowerPoint</Application>
  <PresentationFormat>Widescreen</PresentationFormat>
  <Paragraphs>235</Paragraphs>
  <Slides>30</Slides>
  <Notes>3</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30</vt:i4>
      </vt:variant>
    </vt:vector>
  </HeadingPairs>
  <TitlesOfParts>
    <vt:vector size="44" baseType="lpstr">
      <vt:lpstr>Arial</vt:lpstr>
      <vt:lpstr>Book Antiqua</vt:lpstr>
      <vt:lpstr>Calibri</vt:lpstr>
      <vt:lpstr>Cambria Math</vt:lpstr>
      <vt:lpstr>Garamond</vt:lpstr>
      <vt:lpstr>Lucida Sans</vt:lpstr>
      <vt:lpstr>Symbol</vt:lpstr>
      <vt:lpstr>Times New Roman</vt:lpstr>
      <vt:lpstr>Wingdings</vt:lpstr>
      <vt:lpstr>Wingdings 2</vt:lpstr>
      <vt:lpstr>Wingdings 3</vt:lpstr>
      <vt:lpstr>Apex</vt:lpstr>
      <vt:lpstr>CorelDRAW!</vt:lpstr>
      <vt:lpstr>CorelDRAW</vt:lpstr>
      <vt:lpstr>PowerPoint Presentation</vt:lpstr>
      <vt:lpstr>The Excitement of MRI</vt:lpstr>
      <vt:lpstr>Education: A labor of Love</vt:lpstr>
      <vt:lpstr>The Anatomy Lesson of Dr. Nicolaes Tulp: Rembrandt 1632</vt:lpstr>
      <vt:lpstr>Visualizing Quantum Mechanics</vt:lpstr>
      <vt:lpstr>Nearly everything you need to know about MRI is buried in the phase information.</vt:lpstr>
      <vt:lpstr>PowerPoint Presentation</vt:lpstr>
      <vt:lpstr>PowerPoint Presentation</vt:lpstr>
      <vt:lpstr>Very basics of the MR scanner</vt:lpstr>
      <vt:lpstr>Magnetic Resonance Imaging</vt:lpstr>
      <vt:lpstr>Visualizing Quantum Mechanics</vt:lpstr>
      <vt:lpstr>Basic MRI concepts</vt:lpstr>
      <vt:lpstr>PowerPoint Presentation</vt:lpstr>
      <vt:lpstr>PowerPoint Presentation</vt:lpstr>
      <vt:lpstr>MR Signal Readout</vt:lpstr>
      <vt:lpstr>From magnet to console</vt:lpstr>
      <vt:lpstr>PowerPoint Presentation</vt:lpstr>
      <vt:lpstr>Gradient Echoes and  1D Imaging </vt:lpstr>
      <vt:lpstr>The Larmor equation</vt:lpstr>
      <vt:lpstr>Jump into the rotating reference frame</vt:lpstr>
      <vt:lpstr>PowerPoint Presentation</vt:lpstr>
      <vt:lpstr>PowerPoint Presentation</vt:lpstr>
      <vt:lpstr>PowerPoint Presentation</vt:lpstr>
      <vt:lpstr>PowerPoint Presentation</vt:lpstr>
      <vt:lpstr>The MR Signal as a Fourier Transform</vt:lpstr>
      <vt:lpstr>Gradient coil components</vt:lpstr>
      <vt:lpstr>Phase Evolution</vt:lpstr>
      <vt:lpstr>Phase from a Gradient-echo Signal</vt:lpstr>
      <vt:lpstr>Insight comes with knowledge</vt:lpstr>
      <vt:lpstr>Pause</vt:lpstr>
    </vt:vector>
  </TitlesOfParts>
  <Company>Case Western Reserve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Removal of air/tissue interface field effects in Susceptibility Weighted Imaging</dc:title>
  <dc:creator>Jaladhar</dc:creator>
  <cp:lastModifiedBy>Ewart Haacke</cp:lastModifiedBy>
  <cp:revision>1160</cp:revision>
  <dcterms:created xsi:type="dcterms:W3CDTF">2008-04-16T02:37:20Z</dcterms:created>
  <dcterms:modified xsi:type="dcterms:W3CDTF">2024-12-13T03:01:11Z</dcterms:modified>
</cp:coreProperties>
</file>